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8" r:id="rId1"/>
  </p:sldMasterIdLst>
  <p:notesMasterIdLst>
    <p:notesMasterId r:id="rId59"/>
  </p:notesMasterIdLst>
  <p:sldIdLst>
    <p:sldId id="461" r:id="rId2"/>
    <p:sldId id="462" r:id="rId3"/>
    <p:sldId id="463" r:id="rId4"/>
    <p:sldId id="1038" r:id="rId5"/>
    <p:sldId id="1039" r:id="rId6"/>
    <p:sldId id="878" r:id="rId7"/>
    <p:sldId id="984" r:id="rId8"/>
    <p:sldId id="1016" r:id="rId9"/>
    <p:sldId id="1030" r:id="rId10"/>
    <p:sldId id="1029" r:id="rId11"/>
    <p:sldId id="1011" r:id="rId12"/>
    <p:sldId id="1028" r:id="rId13"/>
    <p:sldId id="1034" r:id="rId14"/>
    <p:sldId id="1001" r:id="rId15"/>
    <p:sldId id="973" r:id="rId16"/>
    <p:sldId id="1023" r:id="rId17"/>
    <p:sldId id="945" r:id="rId18"/>
    <p:sldId id="1024" r:id="rId19"/>
    <p:sldId id="1036" r:id="rId20"/>
    <p:sldId id="1026" r:id="rId21"/>
    <p:sldId id="955" r:id="rId22"/>
    <p:sldId id="1032" r:id="rId23"/>
    <p:sldId id="956" r:id="rId24"/>
    <p:sldId id="1019" r:id="rId25"/>
    <p:sldId id="957" r:id="rId26"/>
    <p:sldId id="958" r:id="rId27"/>
    <p:sldId id="1033" r:id="rId28"/>
    <p:sldId id="1020" r:id="rId29"/>
    <p:sldId id="961" r:id="rId30"/>
    <p:sldId id="962" r:id="rId31"/>
    <p:sldId id="795" r:id="rId32"/>
    <p:sldId id="1027" r:id="rId33"/>
    <p:sldId id="976" r:id="rId34"/>
    <p:sldId id="972" r:id="rId35"/>
    <p:sldId id="959" r:id="rId36"/>
    <p:sldId id="965" r:id="rId37"/>
    <p:sldId id="963" r:id="rId38"/>
    <p:sldId id="964" r:id="rId39"/>
    <p:sldId id="991" r:id="rId40"/>
    <p:sldId id="967" r:id="rId41"/>
    <p:sldId id="968" r:id="rId42"/>
    <p:sldId id="970" r:id="rId43"/>
    <p:sldId id="989" r:id="rId44"/>
    <p:sldId id="898" r:id="rId45"/>
    <p:sldId id="978" r:id="rId46"/>
    <p:sldId id="979" r:id="rId47"/>
    <p:sldId id="977" r:id="rId48"/>
    <p:sldId id="804" r:id="rId49"/>
    <p:sldId id="983" r:id="rId50"/>
    <p:sldId id="941" r:id="rId51"/>
    <p:sldId id="942" r:id="rId52"/>
    <p:sldId id="943" r:id="rId53"/>
    <p:sldId id="905" r:id="rId54"/>
    <p:sldId id="259" r:id="rId55"/>
    <p:sldId id="947" r:id="rId56"/>
    <p:sldId id="1014" r:id="rId57"/>
    <p:sldId id="467" r:id="rId58"/>
  </p:sldIdLst>
  <p:sldSz cx="9906000" cy="6858000" type="A4"/>
  <p:notesSz cx="6807200" cy="9939338"/>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47AD76-3A27-4506-B465-B65D572439A4}">
          <p14:sldIdLst>
            <p14:sldId id="461"/>
            <p14:sldId id="462"/>
            <p14:sldId id="463"/>
            <p14:sldId id="1038"/>
            <p14:sldId id="1039"/>
            <p14:sldId id="878"/>
            <p14:sldId id="984"/>
            <p14:sldId id="1016"/>
            <p14:sldId id="1030"/>
            <p14:sldId id="1029"/>
            <p14:sldId id="1011"/>
            <p14:sldId id="1028"/>
            <p14:sldId id="1034"/>
            <p14:sldId id="1001"/>
            <p14:sldId id="973"/>
            <p14:sldId id="1023"/>
            <p14:sldId id="945"/>
            <p14:sldId id="1024"/>
            <p14:sldId id="1036"/>
            <p14:sldId id="1026"/>
            <p14:sldId id="955"/>
            <p14:sldId id="1032"/>
            <p14:sldId id="956"/>
            <p14:sldId id="1019"/>
            <p14:sldId id="957"/>
            <p14:sldId id="958"/>
            <p14:sldId id="1033"/>
            <p14:sldId id="1020"/>
            <p14:sldId id="961"/>
            <p14:sldId id="962"/>
            <p14:sldId id="795"/>
            <p14:sldId id="1027"/>
            <p14:sldId id="976"/>
            <p14:sldId id="972"/>
            <p14:sldId id="959"/>
            <p14:sldId id="965"/>
            <p14:sldId id="963"/>
            <p14:sldId id="964"/>
            <p14:sldId id="991"/>
            <p14:sldId id="967"/>
            <p14:sldId id="968"/>
            <p14:sldId id="970"/>
            <p14:sldId id="989"/>
            <p14:sldId id="898"/>
            <p14:sldId id="978"/>
            <p14:sldId id="979"/>
            <p14:sldId id="977"/>
            <p14:sldId id="804"/>
            <p14:sldId id="983"/>
            <p14:sldId id="941"/>
            <p14:sldId id="942"/>
            <p14:sldId id="943"/>
            <p14:sldId id="905"/>
            <p14:sldId id="259"/>
            <p14:sldId id="947"/>
            <p14:sldId id="1014"/>
            <p14:sldId id="467"/>
          </p14:sldIdLst>
        </p14:section>
      </p14:sectionLst>
    </p:ext>
    <p:ext uri="{EFAFB233-063F-42B5-8137-9DF3F51BA10A}">
      <p15:sldGuideLst xmlns:p15="http://schemas.microsoft.com/office/powerpoint/2012/main">
        <p15:guide id="4" orient="horz" pos="4292" userDrawn="1">
          <p15:clr>
            <a:srgbClr val="A4A3A4"/>
          </p15:clr>
        </p15:guide>
        <p15:guide id="6" pos="3075" userDrawn="1">
          <p15:clr>
            <a:srgbClr val="A4A3A4"/>
          </p15:clr>
        </p15:guide>
        <p15:guide id="12" pos="3165" userDrawn="1">
          <p15:clr>
            <a:srgbClr val="A4A3A4"/>
          </p15:clr>
        </p15:guide>
        <p15:guide id="13" orient="horz" pos="73" userDrawn="1">
          <p15:clr>
            <a:srgbClr val="A4A3A4"/>
          </p15:clr>
        </p15:guide>
        <p15:guide id="14" pos="5842" userDrawn="1">
          <p15:clr>
            <a:srgbClr val="A4A3A4"/>
          </p15:clr>
        </p15:guide>
        <p15:guide id="15" pos="262" userDrawn="1">
          <p15:clr>
            <a:srgbClr val="A4A3A4"/>
          </p15:clr>
        </p15:guide>
        <p15:guide id="16" pos="398" userDrawn="1">
          <p15:clr>
            <a:srgbClr val="A4A3A4"/>
          </p15:clr>
        </p15:guide>
        <p15:guide id="17" pos="48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ng Zhou" initials="LZ" lastIdx="1" clrIdx="0"/>
  <p:cmAuthor id="2" name="Micheal Chang" initials="MC" lastIdx="3" clrIdx="1"/>
  <p:cmAuthor id="3" name="梦 任" initials="梦" lastIdx="1" clrIdx="2">
    <p:extLst>
      <p:ext uri="{19B8F6BF-5375-455C-9EA6-DF929625EA0E}">
        <p15:presenceInfo xmlns:p15="http://schemas.microsoft.com/office/powerpoint/2012/main" userId="b09ee5434ba88c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8535"/>
    <a:srgbClr val="F8F5EF"/>
    <a:srgbClr val="C7C7C7"/>
    <a:srgbClr val="EFF4BE"/>
    <a:srgbClr val="4B72BD"/>
    <a:srgbClr val="4672BD"/>
    <a:srgbClr val="466EBD"/>
    <a:srgbClr val="5F81CD"/>
    <a:srgbClr val="4670C3"/>
    <a:srgbClr val="3B6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788375-3311-45FA-AEF2-7A8DD1518086}" v="1" dt="2020-07-01T23:31:29.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6" autoAdjust="0"/>
    <p:restoredTop sz="87243" autoAdjust="0"/>
  </p:normalViewPr>
  <p:slideViewPr>
    <p:cSldViewPr>
      <p:cViewPr varScale="1">
        <p:scale>
          <a:sx n="92" d="100"/>
          <a:sy n="92" d="100"/>
        </p:scale>
        <p:origin x="944" y="60"/>
      </p:cViewPr>
      <p:guideLst>
        <p:guide orient="horz" pos="4292"/>
        <p:guide pos="3075"/>
        <p:guide pos="3165"/>
        <p:guide orient="horz" pos="73"/>
        <p:guide pos="5842"/>
        <p:guide pos="262"/>
        <p:guide pos="398"/>
        <p:guide pos="489"/>
      </p:guideLst>
    </p:cSldViewPr>
  </p:slideViewPr>
  <p:outlineViewPr>
    <p:cViewPr>
      <p:scale>
        <a:sx n="33" d="100"/>
        <a:sy n="33" d="100"/>
      </p:scale>
      <p:origin x="0" y="-13980"/>
    </p:cViewPr>
  </p:outlineViewPr>
  <p:notesTextViewPr>
    <p:cViewPr>
      <p:scale>
        <a:sx n="100" d="100"/>
        <a:sy n="100" d="100"/>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梦 任" userId="b09ee5434ba88c77" providerId="LiveId" clId="{CC788375-3311-45FA-AEF2-7A8DD1518086}"/>
    <pc:docChg chg="modSld modMainMaster">
      <pc:chgData name="梦 任" userId="b09ee5434ba88c77" providerId="LiveId" clId="{CC788375-3311-45FA-AEF2-7A8DD1518086}" dt="2020-07-01T23:31:29.563" v="0"/>
      <pc:docMkLst>
        <pc:docMk/>
      </pc:docMkLst>
      <pc:sldChg chg="setBg">
        <pc:chgData name="梦 任" userId="b09ee5434ba88c77" providerId="LiveId" clId="{CC788375-3311-45FA-AEF2-7A8DD1518086}" dt="2020-07-01T23:31:29.563" v="0"/>
        <pc:sldMkLst>
          <pc:docMk/>
          <pc:sldMk cId="1309333731" sldId="259"/>
        </pc:sldMkLst>
      </pc:sldChg>
      <pc:sldChg chg="setBg">
        <pc:chgData name="梦 任" userId="b09ee5434ba88c77" providerId="LiveId" clId="{CC788375-3311-45FA-AEF2-7A8DD1518086}" dt="2020-07-01T23:31:29.563" v="0"/>
        <pc:sldMkLst>
          <pc:docMk/>
          <pc:sldMk cId="4074996591" sldId="961"/>
        </pc:sldMkLst>
      </pc:sldChg>
      <pc:sldChg chg="setBg">
        <pc:chgData name="梦 任" userId="b09ee5434ba88c77" providerId="LiveId" clId="{CC788375-3311-45FA-AEF2-7A8DD1518086}" dt="2020-07-01T23:31:29.563" v="0"/>
        <pc:sldMkLst>
          <pc:docMk/>
          <pc:sldMk cId="4045063076" sldId="967"/>
        </pc:sldMkLst>
      </pc:sldChg>
      <pc:sldChg chg="setBg">
        <pc:chgData name="梦 任" userId="b09ee5434ba88c77" providerId="LiveId" clId="{CC788375-3311-45FA-AEF2-7A8DD1518086}" dt="2020-07-01T23:31:29.563" v="0"/>
        <pc:sldMkLst>
          <pc:docMk/>
          <pc:sldMk cId="1271766276" sldId="970"/>
        </pc:sldMkLst>
      </pc:sldChg>
      <pc:sldChg chg="setBg">
        <pc:chgData name="梦 任" userId="b09ee5434ba88c77" providerId="LiveId" clId="{CC788375-3311-45FA-AEF2-7A8DD1518086}" dt="2020-07-01T23:31:29.563" v="0"/>
        <pc:sldMkLst>
          <pc:docMk/>
          <pc:sldMk cId="2433620459" sldId="977"/>
        </pc:sldMkLst>
      </pc:sldChg>
      <pc:sldChg chg="setBg">
        <pc:chgData name="梦 任" userId="b09ee5434ba88c77" providerId="LiveId" clId="{CC788375-3311-45FA-AEF2-7A8DD1518086}" dt="2020-07-01T23:31:29.563" v="0"/>
        <pc:sldMkLst>
          <pc:docMk/>
          <pc:sldMk cId="3187326455" sldId="991"/>
        </pc:sldMkLst>
      </pc:sldChg>
      <pc:sldChg chg="setBg">
        <pc:chgData name="梦 任" userId="b09ee5434ba88c77" providerId="LiveId" clId="{CC788375-3311-45FA-AEF2-7A8DD1518086}" dt="2020-07-01T23:31:29.563" v="0"/>
        <pc:sldMkLst>
          <pc:docMk/>
          <pc:sldMk cId="1628422477" sldId="1016"/>
        </pc:sldMkLst>
      </pc:sldChg>
      <pc:sldChg chg="setBg">
        <pc:chgData name="梦 任" userId="b09ee5434ba88c77" providerId="LiveId" clId="{CC788375-3311-45FA-AEF2-7A8DD1518086}" dt="2020-07-01T23:31:29.563" v="0"/>
        <pc:sldMkLst>
          <pc:docMk/>
          <pc:sldMk cId="3722975009" sldId="1019"/>
        </pc:sldMkLst>
      </pc:sldChg>
      <pc:sldChg chg="setBg">
        <pc:chgData name="梦 任" userId="b09ee5434ba88c77" providerId="LiveId" clId="{CC788375-3311-45FA-AEF2-7A8DD1518086}" dt="2020-07-01T23:31:29.563" v="0"/>
        <pc:sldMkLst>
          <pc:docMk/>
          <pc:sldMk cId="1728221319" sldId="1024"/>
        </pc:sldMkLst>
      </pc:sldChg>
      <pc:sldChg chg="setBg">
        <pc:chgData name="梦 任" userId="b09ee5434ba88c77" providerId="LiveId" clId="{CC788375-3311-45FA-AEF2-7A8DD1518086}" dt="2020-07-01T23:31:29.563" v="0"/>
        <pc:sldMkLst>
          <pc:docMk/>
          <pc:sldMk cId="1546134675" sldId="1027"/>
        </pc:sldMkLst>
      </pc:sldChg>
      <pc:sldChg chg="setBg">
        <pc:chgData name="梦 任" userId="b09ee5434ba88c77" providerId="LiveId" clId="{CC788375-3311-45FA-AEF2-7A8DD1518086}" dt="2020-07-01T23:31:29.563" v="0"/>
        <pc:sldMkLst>
          <pc:docMk/>
          <pc:sldMk cId="2050629220" sldId="1028"/>
        </pc:sldMkLst>
      </pc:sldChg>
      <pc:sldChg chg="setBg">
        <pc:chgData name="梦 任" userId="b09ee5434ba88c77" providerId="LiveId" clId="{CC788375-3311-45FA-AEF2-7A8DD1518086}" dt="2020-07-01T23:31:29.563" v="0"/>
        <pc:sldMkLst>
          <pc:docMk/>
          <pc:sldMk cId="3866761284" sldId="1029"/>
        </pc:sldMkLst>
      </pc:sldChg>
      <pc:sldChg chg="setBg">
        <pc:chgData name="梦 任" userId="b09ee5434ba88c77" providerId="LiveId" clId="{CC788375-3311-45FA-AEF2-7A8DD1518086}" dt="2020-07-01T23:31:29.563" v="0"/>
        <pc:sldMkLst>
          <pc:docMk/>
          <pc:sldMk cId="4214585151" sldId="1034"/>
        </pc:sldMkLst>
      </pc:sldChg>
      <pc:sldChg chg="setBg">
        <pc:chgData name="梦 任" userId="b09ee5434ba88c77" providerId="LiveId" clId="{CC788375-3311-45FA-AEF2-7A8DD1518086}" dt="2020-07-01T23:31:29.563" v="0"/>
        <pc:sldMkLst>
          <pc:docMk/>
          <pc:sldMk cId="588540683" sldId="1038"/>
        </pc:sldMkLst>
      </pc:sldChg>
      <pc:sldChg chg="setBg">
        <pc:chgData name="梦 任" userId="b09ee5434ba88c77" providerId="LiveId" clId="{CC788375-3311-45FA-AEF2-7A8DD1518086}" dt="2020-07-01T23:31:29.563" v="0"/>
        <pc:sldMkLst>
          <pc:docMk/>
          <pc:sldMk cId="4077178087" sldId="1039"/>
        </pc:sldMkLst>
      </pc:sldChg>
      <pc:sldMasterChg chg="setBg">
        <pc:chgData name="梦 任" userId="b09ee5434ba88c77" providerId="LiveId" clId="{CC788375-3311-45FA-AEF2-7A8DD1518086}" dt="2020-07-01T23:31:29.563" v="0"/>
        <pc:sldMasterMkLst>
          <pc:docMk/>
          <pc:sldMasterMk cId="0" sldId="2147483768"/>
        </pc:sldMasterMkLst>
      </pc:sldMasterChg>
    </pc:docChg>
  </pc:docChgLst>
  <pc:docChgLst>
    <pc:chgData name="梦 任" userId="b09ee5434ba88c77" providerId="LiveId" clId="{458790B2-1676-4FAF-9458-E336996DA002}"/>
    <pc:docChg chg="undo custSel addSld delSld modSld sldOrd delSection">
      <pc:chgData name="梦 任" userId="b09ee5434ba88c77" providerId="LiveId" clId="{458790B2-1676-4FAF-9458-E336996DA002}" dt="2019-08-09T08:50:17.346" v="11777"/>
      <pc:docMkLst>
        <pc:docMk/>
      </pc:docMkLst>
      <pc:sldChg chg="delSp modSp setBg">
        <pc:chgData name="梦 任" userId="b09ee5434ba88c77" providerId="LiveId" clId="{458790B2-1676-4FAF-9458-E336996DA002}" dt="2019-08-09T08:45:15.273" v="11767"/>
        <pc:sldMkLst>
          <pc:docMk/>
          <pc:sldMk cId="1309333731" sldId="259"/>
        </pc:sldMkLst>
        <pc:spChg chg="del">
          <ac:chgData name="梦 任" userId="b09ee5434ba88c77" providerId="LiveId" clId="{458790B2-1676-4FAF-9458-E336996DA002}" dt="2019-08-09T01:57:34.275" v="9854" actId="478"/>
          <ac:spMkLst>
            <pc:docMk/>
            <pc:sldMk cId="1309333731" sldId="259"/>
            <ac:spMk id="2" creationId="{00000000-0000-0000-0000-000000000000}"/>
          </ac:spMkLst>
        </pc:spChg>
        <pc:spChg chg="mod">
          <ac:chgData name="梦 任" userId="b09ee5434ba88c77" providerId="LiveId" clId="{458790B2-1676-4FAF-9458-E336996DA002}" dt="2019-08-09T02:01:24.470" v="9868" actId="20577"/>
          <ac:spMkLst>
            <pc:docMk/>
            <pc:sldMk cId="1309333731" sldId="259"/>
            <ac:spMk id="13" creationId="{580A2602-61A7-4841-AA64-DF996ACAC035}"/>
          </ac:spMkLst>
        </pc:spChg>
        <pc:graphicFrameChg chg="mod modGraphic">
          <ac:chgData name="梦 任" userId="b09ee5434ba88c77" providerId="LiveId" clId="{458790B2-1676-4FAF-9458-E336996DA002}" dt="2019-08-09T08:06:56.191" v="11439"/>
          <ac:graphicFrameMkLst>
            <pc:docMk/>
            <pc:sldMk cId="1309333731" sldId="259"/>
            <ac:graphicFrameMk id="16" creationId="{00000000-0000-0000-0000-000000000000}"/>
          </ac:graphicFrameMkLst>
        </pc:graphicFrameChg>
      </pc:sldChg>
      <pc:sldChg chg="modSp">
        <pc:chgData name="梦 任" userId="b09ee5434ba88c77" providerId="LiveId" clId="{458790B2-1676-4FAF-9458-E336996DA002}" dt="2019-08-09T08:50:17.346" v="11777"/>
        <pc:sldMkLst>
          <pc:docMk/>
          <pc:sldMk cId="3205222052" sldId="461"/>
        </pc:sldMkLst>
        <pc:spChg chg="mod">
          <ac:chgData name="梦 任" userId="b09ee5434ba88c77" providerId="LiveId" clId="{458790B2-1676-4FAF-9458-E336996DA002}" dt="2019-08-09T08:50:17.346" v="11777"/>
          <ac:spMkLst>
            <pc:docMk/>
            <pc:sldMk cId="3205222052" sldId="461"/>
            <ac:spMk id="3" creationId="{C26DD602-C14C-49C9-8F69-1CED23627196}"/>
          </ac:spMkLst>
        </pc:spChg>
      </pc:sldChg>
      <pc:sldChg chg="modSp">
        <pc:chgData name="梦 任" userId="b09ee5434ba88c77" providerId="LiveId" clId="{458790B2-1676-4FAF-9458-E336996DA002}" dt="2019-08-09T08:14:28.927" v="11642" actId="2166"/>
        <pc:sldMkLst>
          <pc:docMk/>
          <pc:sldMk cId="3851122254" sldId="462"/>
        </pc:sldMkLst>
        <pc:graphicFrameChg chg="modGraphic">
          <ac:chgData name="梦 任" userId="b09ee5434ba88c77" providerId="LiveId" clId="{458790B2-1676-4FAF-9458-E336996DA002}" dt="2019-08-09T08:14:28.927" v="11642" actId="2166"/>
          <ac:graphicFrameMkLst>
            <pc:docMk/>
            <pc:sldMk cId="3851122254" sldId="462"/>
            <ac:graphicFrameMk id="5" creationId="{B66AA7EB-436A-4DCB-B6D6-A8219DD75300}"/>
          </ac:graphicFrameMkLst>
        </pc:graphicFrameChg>
      </pc:sldChg>
      <pc:sldChg chg="modSp add del">
        <pc:chgData name="梦 任" userId="b09ee5434ba88c77" providerId="LiveId" clId="{458790B2-1676-4FAF-9458-E336996DA002}" dt="2019-08-09T08:14:15.169" v="11641" actId="2696"/>
        <pc:sldMkLst>
          <pc:docMk/>
          <pc:sldMk cId="3814438148" sldId="478"/>
        </pc:sldMkLst>
        <pc:spChg chg="mod">
          <ac:chgData name="梦 任" userId="b09ee5434ba88c77" providerId="LiveId" clId="{458790B2-1676-4FAF-9458-E336996DA002}" dt="2019-08-06T03:45:36.941" v="8319" actId="20577"/>
          <ac:spMkLst>
            <pc:docMk/>
            <pc:sldMk cId="3814438148" sldId="478"/>
            <ac:spMk id="4" creationId="{00000000-0000-0000-0000-000000000000}"/>
          </ac:spMkLst>
        </pc:spChg>
        <pc:graphicFrameChg chg="mod modGraphic">
          <ac:chgData name="梦 任" userId="b09ee5434ba88c77" providerId="LiveId" clId="{458790B2-1676-4FAF-9458-E336996DA002}" dt="2019-08-06T06:32:12.778" v="9702" actId="20577"/>
          <ac:graphicFrameMkLst>
            <pc:docMk/>
            <pc:sldMk cId="3814438148" sldId="478"/>
            <ac:graphicFrameMk id="16" creationId="{00000000-0000-0000-0000-000000000000}"/>
          </ac:graphicFrameMkLst>
        </pc:graphicFrameChg>
      </pc:sldChg>
      <pc:sldChg chg="modSp">
        <pc:chgData name="梦 任" userId="b09ee5434ba88c77" providerId="LiveId" clId="{458790B2-1676-4FAF-9458-E336996DA002}" dt="2019-08-05T17:16:30.850" v="7117" actId="20577"/>
        <pc:sldMkLst>
          <pc:docMk/>
          <pc:sldMk cId="2267988394" sldId="795"/>
        </pc:sldMkLst>
        <pc:spChg chg="mod">
          <ac:chgData name="梦 任" userId="b09ee5434ba88c77" providerId="LiveId" clId="{458790B2-1676-4FAF-9458-E336996DA002}" dt="2019-08-05T17:16:30.850" v="7117" actId="20577"/>
          <ac:spMkLst>
            <pc:docMk/>
            <pc:sldMk cId="2267988394" sldId="795"/>
            <ac:spMk id="2" creationId="{5DD03A2A-2154-48B8-9460-94B3C6DB785B}"/>
          </ac:spMkLst>
        </pc:spChg>
      </pc:sldChg>
      <pc:sldChg chg="modSp">
        <pc:chgData name="梦 任" userId="b09ee5434ba88c77" providerId="LiveId" clId="{458790B2-1676-4FAF-9458-E336996DA002}" dt="2019-08-09T02:06:50.033" v="9894" actId="20577"/>
        <pc:sldMkLst>
          <pc:docMk/>
          <pc:sldMk cId="2013205939" sldId="878"/>
        </pc:sldMkLst>
        <pc:spChg chg="mod">
          <ac:chgData name="梦 任" userId="b09ee5434ba88c77" providerId="LiveId" clId="{458790B2-1676-4FAF-9458-E336996DA002}" dt="2019-08-05T16:42:59.766" v="6857"/>
          <ac:spMkLst>
            <pc:docMk/>
            <pc:sldMk cId="2013205939" sldId="878"/>
            <ac:spMk id="2" creationId="{286EDBDE-CC11-4D35-98EB-E240B296C2BF}"/>
          </ac:spMkLst>
        </pc:spChg>
        <pc:graphicFrameChg chg="mod modGraphic">
          <ac:chgData name="梦 任" userId="b09ee5434ba88c77" providerId="LiveId" clId="{458790B2-1676-4FAF-9458-E336996DA002}" dt="2019-08-09T02:06:50.033" v="9894" actId="20577"/>
          <ac:graphicFrameMkLst>
            <pc:docMk/>
            <pc:sldMk cId="2013205939" sldId="878"/>
            <ac:graphicFrameMk id="3" creationId="{57A58AFC-8106-4CFA-B314-4A13C89B4A24}"/>
          </ac:graphicFrameMkLst>
        </pc:graphicFrameChg>
      </pc:sldChg>
      <pc:sldChg chg="addSp delSp modSp del">
        <pc:chgData name="梦 任" userId="b09ee5434ba88c77" providerId="LiveId" clId="{458790B2-1676-4FAF-9458-E336996DA002}" dt="2019-08-09T08:14:11.910" v="11639" actId="2696"/>
        <pc:sldMkLst>
          <pc:docMk/>
          <pc:sldMk cId="1523642035" sldId="880"/>
        </pc:sldMkLst>
        <pc:spChg chg="mod">
          <ac:chgData name="梦 任" userId="b09ee5434ba88c77" providerId="LiveId" clId="{458790B2-1676-4FAF-9458-E336996DA002}" dt="2019-08-06T03:43:53.204" v="8236"/>
          <ac:spMkLst>
            <pc:docMk/>
            <pc:sldMk cId="1523642035" sldId="880"/>
            <ac:spMk id="10" creationId="{00000000-0000-0000-0000-000000000000}"/>
          </ac:spMkLst>
        </pc:spChg>
        <pc:spChg chg="add mod">
          <ac:chgData name="梦 任" userId="b09ee5434ba88c77" providerId="LiveId" clId="{458790B2-1676-4FAF-9458-E336996DA002}" dt="2019-08-09T07:22:19.267" v="11152" actId="1076"/>
          <ac:spMkLst>
            <pc:docMk/>
            <pc:sldMk cId="1523642035" sldId="880"/>
            <ac:spMk id="13" creationId="{B835180E-F44A-4244-A7A4-EB8545C9628F}"/>
          </ac:spMkLst>
        </pc:spChg>
        <pc:spChg chg="add mod">
          <ac:chgData name="梦 任" userId="b09ee5434ba88c77" providerId="LiveId" clId="{458790B2-1676-4FAF-9458-E336996DA002}" dt="2019-08-09T07:22:19.267" v="11152" actId="1076"/>
          <ac:spMkLst>
            <pc:docMk/>
            <pc:sldMk cId="1523642035" sldId="880"/>
            <ac:spMk id="14" creationId="{0B77AFE9-6BD8-46F2-931C-AA627535A5D2}"/>
          </ac:spMkLst>
        </pc:spChg>
        <pc:spChg chg="mod">
          <ac:chgData name="梦 任" userId="b09ee5434ba88c77" providerId="LiveId" clId="{458790B2-1676-4FAF-9458-E336996DA002}" dt="2019-08-09T07:22:11.566" v="11151" actId="14100"/>
          <ac:spMkLst>
            <pc:docMk/>
            <pc:sldMk cId="1523642035" sldId="880"/>
            <ac:spMk id="18" creationId="{00000000-0000-0000-0000-000000000000}"/>
          </ac:spMkLst>
        </pc:spChg>
        <pc:spChg chg="mod">
          <ac:chgData name="梦 任" userId="b09ee5434ba88c77" providerId="LiveId" clId="{458790B2-1676-4FAF-9458-E336996DA002}" dt="2019-08-09T07:23:39.866" v="11186"/>
          <ac:spMkLst>
            <pc:docMk/>
            <pc:sldMk cId="1523642035" sldId="880"/>
            <ac:spMk id="19" creationId="{00000000-0000-0000-0000-000000000000}"/>
          </ac:spMkLst>
        </pc:spChg>
        <pc:spChg chg="mod">
          <ac:chgData name="梦 任" userId="b09ee5434ba88c77" providerId="LiveId" clId="{458790B2-1676-4FAF-9458-E336996DA002}" dt="2019-08-09T07:22:07.033" v="11149" actId="1076"/>
          <ac:spMkLst>
            <pc:docMk/>
            <pc:sldMk cId="1523642035" sldId="880"/>
            <ac:spMk id="20" creationId="{00000000-0000-0000-0000-000000000000}"/>
          </ac:spMkLst>
        </pc:spChg>
        <pc:spChg chg="mod">
          <ac:chgData name="梦 任" userId="b09ee5434ba88c77" providerId="LiveId" clId="{458790B2-1676-4FAF-9458-E336996DA002}" dt="2019-08-09T07:22:19.267" v="11152" actId="1076"/>
          <ac:spMkLst>
            <pc:docMk/>
            <pc:sldMk cId="1523642035" sldId="880"/>
            <ac:spMk id="21" creationId="{00000000-0000-0000-0000-000000000000}"/>
          </ac:spMkLst>
        </pc:spChg>
        <pc:spChg chg="mod">
          <ac:chgData name="梦 任" userId="b09ee5434ba88c77" providerId="LiveId" clId="{458790B2-1676-4FAF-9458-E336996DA002}" dt="2019-08-09T07:22:19.267" v="11152" actId="1076"/>
          <ac:spMkLst>
            <pc:docMk/>
            <pc:sldMk cId="1523642035" sldId="880"/>
            <ac:spMk id="22" creationId="{00000000-0000-0000-0000-000000000000}"/>
          </ac:spMkLst>
        </pc:spChg>
        <pc:spChg chg="mod">
          <ac:chgData name="梦 任" userId="b09ee5434ba88c77" providerId="LiveId" clId="{458790B2-1676-4FAF-9458-E336996DA002}" dt="2019-08-09T07:22:19.267" v="11152" actId="1076"/>
          <ac:spMkLst>
            <pc:docMk/>
            <pc:sldMk cId="1523642035" sldId="880"/>
            <ac:spMk id="537602" creationId="{00000000-0000-0000-0000-000000000000}"/>
          </ac:spMkLst>
        </pc:spChg>
        <pc:picChg chg="del">
          <ac:chgData name="梦 任" userId="b09ee5434ba88c77" providerId="LiveId" clId="{458790B2-1676-4FAF-9458-E336996DA002}" dt="2019-08-06T03:31:30.311" v="8125" actId="478"/>
          <ac:picMkLst>
            <pc:docMk/>
            <pc:sldMk cId="1523642035" sldId="880"/>
            <ac:picMk id="2" creationId="{D60C91E5-230B-4DFF-B866-03897F2104AB}"/>
          </ac:picMkLst>
        </pc:picChg>
      </pc:sldChg>
      <pc:sldChg chg="del">
        <pc:chgData name="梦 任" userId="b09ee5434ba88c77" providerId="LiveId" clId="{458790B2-1676-4FAF-9458-E336996DA002}" dt="2019-08-09T02:19:53.971" v="9936" actId="2696"/>
        <pc:sldMkLst>
          <pc:docMk/>
          <pc:sldMk cId="1754031109" sldId="907"/>
        </pc:sldMkLst>
      </pc:sldChg>
      <pc:sldChg chg="modSp add del">
        <pc:chgData name="梦 任" userId="b09ee5434ba88c77" providerId="LiveId" clId="{458790B2-1676-4FAF-9458-E336996DA002}" dt="2019-08-09T08:14:13.616" v="11640" actId="2696"/>
        <pc:sldMkLst>
          <pc:docMk/>
          <pc:sldMk cId="674928682" sldId="935"/>
        </pc:sldMkLst>
        <pc:graphicFrameChg chg="mod modGraphic">
          <ac:chgData name="梦 任" userId="b09ee5434ba88c77" providerId="LiveId" clId="{458790B2-1676-4FAF-9458-E336996DA002}" dt="2019-08-09T06:14:59.671" v="10395"/>
          <ac:graphicFrameMkLst>
            <pc:docMk/>
            <pc:sldMk cId="674928682" sldId="935"/>
            <ac:graphicFrameMk id="7" creationId="{00000000-0000-0000-0000-000000000000}"/>
          </ac:graphicFrameMkLst>
        </pc:graphicFrameChg>
      </pc:sldChg>
      <pc:sldChg chg="add del">
        <pc:chgData name="梦 任" userId="b09ee5434ba88c77" providerId="LiveId" clId="{458790B2-1676-4FAF-9458-E336996DA002}" dt="2019-08-09T08:14:06.516" v="11637" actId="2696"/>
        <pc:sldMkLst>
          <pc:docMk/>
          <pc:sldMk cId="1166205130" sldId="937"/>
        </pc:sldMkLst>
      </pc:sldChg>
      <pc:sldChg chg="modSp">
        <pc:chgData name="梦 任" userId="b09ee5434ba88c77" providerId="LiveId" clId="{458790B2-1676-4FAF-9458-E336996DA002}" dt="2019-08-02T04:02:38.060" v="1563"/>
        <pc:sldMkLst>
          <pc:docMk/>
          <pc:sldMk cId="2899367889" sldId="941"/>
        </pc:sldMkLst>
        <pc:graphicFrameChg chg="mod modGraphic">
          <ac:chgData name="梦 任" userId="b09ee5434ba88c77" providerId="LiveId" clId="{458790B2-1676-4FAF-9458-E336996DA002}" dt="2019-08-02T04:02:38.060" v="1563"/>
          <ac:graphicFrameMkLst>
            <pc:docMk/>
            <pc:sldMk cId="2899367889" sldId="941"/>
            <ac:graphicFrameMk id="10" creationId="{95FDE44D-EFF8-48CC-83FD-82FB17AB50F0}"/>
          </ac:graphicFrameMkLst>
        </pc:graphicFrameChg>
      </pc:sldChg>
      <pc:sldChg chg="addSp modSp modNotesTx">
        <pc:chgData name="梦 任" userId="b09ee5434ba88c77" providerId="LiveId" clId="{458790B2-1676-4FAF-9458-E336996DA002}" dt="2019-08-09T02:08:09.162" v="9911" actId="20577"/>
        <pc:sldMkLst>
          <pc:docMk/>
          <pc:sldMk cId="3447275866" sldId="945"/>
        </pc:sldMkLst>
        <pc:spChg chg="mod">
          <ac:chgData name="梦 任" userId="b09ee5434ba88c77" providerId="LiveId" clId="{458790B2-1676-4FAF-9458-E336996DA002}" dt="2019-08-05T19:09:08.046" v="7460" actId="1076"/>
          <ac:spMkLst>
            <pc:docMk/>
            <pc:sldMk cId="3447275866" sldId="945"/>
            <ac:spMk id="8" creationId="{AF830142-7928-45B8-B62F-EE57569DB000}"/>
          </ac:spMkLst>
        </pc:spChg>
        <pc:spChg chg="add mod">
          <ac:chgData name="梦 任" userId="b09ee5434ba88c77" providerId="LiveId" clId="{458790B2-1676-4FAF-9458-E336996DA002}" dt="2019-08-05T19:08:58.331" v="7459"/>
          <ac:spMkLst>
            <pc:docMk/>
            <pc:sldMk cId="3447275866" sldId="945"/>
            <ac:spMk id="12" creationId="{94A099BE-5A1E-4859-BB71-046AB4E3F4A9}"/>
          </ac:spMkLst>
        </pc:spChg>
        <pc:picChg chg="mod">
          <ac:chgData name="梦 任" userId="b09ee5434ba88c77" providerId="LiveId" clId="{458790B2-1676-4FAF-9458-E336996DA002}" dt="2019-08-05T19:09:08.046" v="7460" actId="1076"/>
          <ac:picMkLst>
            <pc:docMk/>
            <pc:sldMk cId="3447275866" sldId="945"/>
            <ac:picMk id="38" creationId="{B5D8F4C1-308F-4BE0-9979-E3F64DA8D835}"/>
          </ac:picMkLst>
        </pc:picChg>
      </pc:sldChg>
      <pc:sldChg chg="modSp ord modNotesTx">
        <pc:chgData name="梦 任" userId="b09ee5434ba88c77" providerId="LiveId" clId="{458790B2-1676-4FAF-9458-E336996DA002}" dt="2019-08-09T08:48:32.039" v="11774" actId="207"/>
        <pc:sldMkLst>
          <pc:docMk/>
          <pc:sldMk cId="4041999663" sldId="947"/>
        </pc:sldMkLst>
        <pc:spChg chg="mod">
          <ac:chgData name="梦 任" userId="b09ee5434ba88c77" providerId="LiveId" clId="{458790B2-1676-4FAF-9458-E336996DA002}" dt="2019-08-05T17:32:25.350" v="7264"/>
          <ac:spMkLst>
            <pc:docMk/>
            <pc:sldMk cId="4041999663" sldId="947"/>
            <ac:spMk id="6" creationId="{0BA753D7-6A46-4AF3-A4D5-0EAA8C7B530E}"/>
          </ac:spMkLst>
        </pc:spChg>
        <pc:graphicFrameChg chg="mod modGraphic">
          <ac:chgData name="梦 任" userId="b09ee5434ba88c77" providerId="LiveId" clId="{458790B2-1676-4FAF-9458-E336996DA002}" dt="2019-08-09T08:48:32.039" v="11774" actId="207"/>
          <ac:graphicFrameMkLst>
            <pc:docMk/>
            <pc:sldMk cId="4041999663" sldId="947"/>
            <ac:graphicFrameMk id="7" creationId="{615E812A-0740-47C1-95DE-31BB9B185E3C}"/>
          </ac:graphicFrameMkLst>
        </pc:graphicFrameChg>
      </pc:sldChg>
      <pc:sldChg chg="addSp delSp modSp">
        <pc:chgData name="梦 任" userId="b09ee5434ba88c77" providerId="LiveId" clId="{458790B2-1676-4FAF-9458-E336996DA002}" dt="2019-08-06T01:32:33.217" v="7874" actId="207"/>
        <pc:sldMkLst>
          <pc:docMk/>
          <pc:sldMk cId="1851687779" sldId="955"/>
        </pc:sldMkLst>
        <pc:spChg chg="mod">
          <ac:chgData name="梦 任" userId="b09ee5434ba88c77" providerId="LiveId" clId="{458790B2-1676-4FAF-9458-E336996DA002}" dt="2019-08-05T19:32:28.082" v="7644" actId="1076"/>
          <ac:spMkLst>
            <pc:docMk/>
            <pc:sldMk cId="1851687779" sldId="955"/>
            <ac:spMk id="2" creationId="{763B72D6-C411-4C51-88D8-7F0F6CC90AE0}"/>
          </ac:spMkLst>
        </pc:spChg>
        <pc:spChg chg="mod">
          <ac:chgData name="梦 任" userId="b09ee5434ba88c77" providerId="LiveId" clId="{458790B2-1676-4FAF-9458-E336996DA002}" dt="2019-08-05T19:32:28.082" v="7644" actId="1076"/>
          <ac:spMkLst>
            <pc:docMk/>
            <pc:sldMk cId="1851687779" sldId="955"/>
            <ac:spMk id="3" creationId="{D2E1D31F-74A4-4AC2-BAD7-9E00D23D7574}"/>
          </ac:spMkLst>
        </pc:spChg>
        <pc:spChg chg="mod">
          <ac:chgData name="梦 任" userId="b09ee5434ba88c77" providerId="LiveId" clId="{458790B2-1676-4FAF-9458-E336996DA002}" dt="2019-08-05T19:32:28.082" v="7644" actId="1076"/>
          <ac:spMkLst>
            <pc:docMk/>
            <pc:sldMk cId="1851687779" sldId="955"/>
            <ac:spMk id="5" creationId="{62608223-9648-47DE-92FA-D75C2E8070AE}"/>
          </ac:spMkLst>
        </pc:spChg>
        <pc:spChg chg="add mod">
          <ac:chgData name="梦 任" userId="b09ee5434ba88c77" providerId="LiveId" clId="{458790B2-1676-4FAF-9458-E336996DA002}" dt="2019-08-06T01:32:33.217" v="7874" actId="207"/>
          <ac:spMkLst>
            <pc:docMk/>
            <pc:sldMk cId="1851687779" sldId="955"/>
            <ac:spMk id="7" creationId="{D0F3B895-F64A-46CA-AB13-4D606FAFAFC7}"/>
          </ac:spMkLst>
        </pc:spChg>
        <pc:graphicFrameChg chg="add mod">
          <ac:chgData name="梦 任" userId="b09ee5434ba88c77" providerId="LiveId" clId="{458790B2-1676-4FAF-9458-E336996DA002}" dt="2019-08-05T19:32:28.082" v="7644" actId="1076"/>
          <ac:graphicFrameMkLst>
            <pc:docMk/>
            <pc:sldMk cId="1851687779" sldId="955"/>
            <ac:graphicFrameMk id="8" creationId="{C91E74AF-76E6-49B6-BEDF-336B82C34219}"/>
          </ac:graphicFrameMkLst>
        </pc:graphicFrameChg>
        <pc:picChg chg="add mod modCrop">
          <ac:chgData name="梦 任" userId="b09ee5434ba88c77" providerId="LiveId" clId="{458790B2-1676-4FAF-9458-E336996DA002}" dt="2019-08-05T19:33:57.216" v="7652" actId="14100"/>
          <ac:picMkLst>
            <pc:docMk/>
            <pc:sldMk cId="1851687779" sldId="955"/>
            <ac:picMk id="4" creationId="{90845F9F-CBBE-4EC2-BF4B-F84E98DF41E5}"/>
          </ac:picMkLst>
        </pc:picChg>
        <pc:picChg chg="add mod">
          <ac:chgData name="梦 任" userId="b09ee5434ba88c77" providerId="LiveId" clId="{458790B2-1676-4FAF-9458-E336996DA002}" dt="2019-08-05T19:32:28.082" v="7644" actId="1076"/>
          <ac:picMkLst>
            <pc:docMk/>
            <pc:sldMk cId="1851687779" sldId="955"/>
            <ac:picMk id="9" creationId="{9C10D60A-F022-4DCE-AD5E-22493944A9D5}"/>
          </ac:picMkLst>
        </pc:picChg>
        <pc:picChg chg="del mod">
          <ac:chgData name="梦 任" userId="b09ee5434ba88c77" providerId="LiveId" clId="{458790B2-1676-4FAF-9458-E336996DA002}" dt="2019-08-05T19:33:27.716" v="7645" actId="478"/>
          <ac:picMkLst>
            <pc:docMk/>
            <pc:sldMk cId="1851687779" sldId="955"/>
            <ac:picMk id="18" creationId="{2FC158E8-0231-4794-8070-60F1BD1065AA}"/>
          </ac:picMkLst>
        </pc:picChg>
      </pc:sldChg>
      <pc:sldChg chg="modSp">
        <pc:chgData name="梦 任" userId="b09ee5434ba88c77" providerId="LiveId" clId="{458790B2-1676-4FAF-9458-E336996DA002}" dt="2019-08-06T04:59:26.132" v="9648"/>
        <pc:sldMkLst>
          <pc:docMk/>
          <pc:sldMk cId="4229048381" sldId="956"/>
        </pc:sldMkLst>
        <pc:spChg chg="mod">
          <ac:chgData name="梦 任" userId="b09ee5434ba88c77" providerId="LiveId" clId="{458790B2-1676-4FAF-9458-E336996DA002}" dt="2019-08-06T04:59:26.132" v="9648"/>
          <ac:spMkLst>
            <pc:docMk/>
            <pc:sldMk cId="4229048381" sldId="956"/>
            <ac:spMk id="4" creationId="{F7A5BEC7-B629-4B61-B562-67651EDA3326}"/>
          </ac:spMkLst>
        </pc:spChg>
        <pc:spChg chg="mod">
          <ac:chgData name="梦 任" userId="b09ee5434ba88c77" providerId="LiveId" clId="{458790B2-1676-4FAF-9458-E336996DA002}" dt="2019-08-02T01:35:35.214" v="147" actId="20577"/>
          <ac:spMkLst>
            <pc:docMk/>
            <pc:sldMk cId="4229048381" sldId="956"/>
            <ac:spMk id="6" creationId="{F1552400-77C2-4F30-989F-CC15C9856A30}"/>
          </ac:spMkLst>
        </pc:spChg>
      </pc:sldChg>
      <pc:sldChg chg="modSp">
        <pc:chgData name="梦 任" userId="b09ee5434ba88c77" providerId="LiveId" clId="{458790B2-1676-4FAF-9458-E336996DA002}" dt="2019-08-05T17:03:32.674" v="7000"/>
        <pc:sldMkLst>
          <pc:docMk/>
          <pc:sldMk cId="1256603005" sldId="957"/>
        </pc:sldMkLst>
        <pc:spChg chg="mod">
          <ac:chgData name="梦 任" userId="b09ee5434ba88c77" providerId="LiveId" clId="{458790B2-1676-4FAF-9458-E336996DA002}" dt="2019-08-05T17:03:32.674" v="7000"/>
          <ac:spMkLst>
            <pc:docMk/>
            <pc:sldMk cId="1256603005" sldId="957"/>
            <ac:spMk id="6" creationId="{CE647B36-DA1F-4ADC-8D8B-34F9331F97C2}"/>
          </ac:spMkLst>
        </pc:spChg>
      </pc:sldChg>
      <pc:sldChg chg="delSp modSp">
        <pc:chgData name="梦 任" userId="b09ee5434ba88c77" providerId="LiveId" clId="{458790B2-1676-4FAF-9458-E336996DA002}" dt="2019-08-05T17:23:57.781" v="7234" actId="20577"/>
        <pc:sldMkLst>
          <pc:docMk/>
          <pc:sldMk cId="2337528444" sldId="959"/>
        </pc:sldMkLst>
        <pc:spChg chg="mod">
          <ac:chgData name="梦 任" userId="b09ee5434ba88c77" providerId="LiveId" clId="{458790B2-1676-4FAF-9458-E336996DA002}" dt="2019-08-05T17:23:57.781" v="7234" actId="20577"/>
          <ac:spMkLst>
            <pc:docMk/>
            <pc:sldMk cId="2337528444" sldId="959"/>
            <ac:spMk id="4" creationId="{E8258631-50EE-4FCF-90A8-9EBF82CDC800}"/>
          </ac:spMkLst>
        </pc:spChg>
        <pc:spChg chg="del">
          <ac:chgData name="梦 任" userId="b09ee5434ba88c77" providerId="LiveId" clId="{458790B2-1676-4FAF-9458-E336996DA002}" dt="2019-08-05T17:23:30.616" v="7233" actId="478"/>
          <ac:spMkLst>
            <pc:docMk/>
            <pc:sldMk cId="2337528444" sldId="959"/>
            <ac:spMk id="10" creationId="{4604105C-9BC6-4A96-BFF9-6EAC8458BFD2}"/>
          </ac:spMkLst>
        </pc:spChg>
        <pc:picChg chg="del">
          <ac:chgData name="梦 任" userId="b09ee5434ba88c77" providerId="LiveId" clId="{458790B2-1676-4FAF-9458-E336996DA002}" dt="2019-08-05T17:23:28.108" v="7232" actId="478"/>
          <ac:picMkLst>
            <pc:docMk/>
            <pc:sldMk cId="2337528444" sldId="959"/>
            <ac:picMk id="9" creationId="{522AAB7D-6BAF-4DC7-A7C5-14A4EC562DD2}"/>
          </ac:picMkLst>
        </pc:picChg>
      </pc:sldChg>
      <pc:sldChg chg="modSp setBg">
        <pc:chgData name="梦 任" userId="b09ee5434ba88c77" providerId="LiveId" clId="{458790B2-1676-4FAF-9458-E336996DA002}" dt="2019-08-09T08:38:38.640" v="11751"/>
        <pc:sldMkLst>
          <pc:docMk/>
          <pc:sldMk cId="4074996591" sldId="961"/>
        </pc:sldMkLst>
        <pc:spChg chg="mod">
          <ac:chgData name="梦 任" userId="b09ee5434ba88c77" providerId="LiveId" clId="{458790B2-1676-4FAF-9458-E336996DA002}" dt="2019-08-04T10:59:31.939" v="3691" actId="1076"/>
          <ac:spMkLst>
            <pc:docMk/>
            <pc:sldMk cId="4074996591" sldId="961"/>
            <ac:spMk id="9" creationId="{82E7006A-1648-49D5-93E3-B33795060BE5}"/>
          </ac:spMkLst>
        </pc:spChg>
        <pc:graphicFrameChg chg="mod modGraphic">
          <ac:chgData name="梦 任" userId="b09ee5434ba88c77" providerId="LiveId" clId="{458790B2-1676-4FAF-9458-E336996DA002}" dt="2019-08-04T10:59:44.731" v="3693" actId="108"/>
          <ac:graphicFrameMkLst>
            <pc:docMk/>
            <pc:sldMk cId="4074996591" sldId="961"/>
            <ac:graphicFrameMk id="7" creationId="{EFB524A3-372A-4342-8D5C-44AE32A9CE65}"/>
          </ac:graphicFrameMkLst>
        </pc:graphicFrameChg>
      </pc:sldChg>
      <pc:sldChg chg="modSp">
        <pc:chgData name="梦 任" userId="b09ee5434ba88c77" providerId="LiveId" clId="{458790B2-1676-4FAF-9458-E336996DA002}" dt="2019-08-05T12:49:14.264" v="5995" actId="20577"/>
        <pc:sldMkLst>
          <pc:docMk/>
          <pc:sldMk cId="1330281351" sldId="962"/>
        </pc:sldMkLst>
        <pc:spChg chg="mod">
          <ac:chgData name="梦 任" userId="b09ee5434ba88c77" providerId="LiveId" clId="{458790B2-1676-4FAF-9458-E336996DA002}" dt="2019-08-05T12:49:14.264" v="5995" actId="20577"/>
          <ac:spMkLst>
            <pc:docMk/>
            <pc:sldMk cId="1330281351" sldId="962"/>
            <ac:spMk id="4" creationId="{FA70412C-07C8-463B-9E27-6D969243E74F}"/>
          </ac:spMkLst>
        </pc:spChg>
      </pc:sldChg>
      <pc:sldChg chg="modSp modNotesTx">
        <pc:chgData name="梦 任" userId="b09ee5434ba88c77" providerId="LiveId" clId="{458790B2-1676-4FAF-9458-E336996DA002}" dt="2019-08-02T04:59:55.640" v="1593" actId="207"/>
        <pc:sldMkLst>
          <pc:docMk/>
          <pc:sldMk cId="184052313" sldId="963"/>
        </pc:sldMkLst>
        <pc:graphicFrameChg chg="modGraphic">
          <ac:chgData name="梦 任" userId="b09ee5434ba88c77" providerId="LiveId" clId="{458790B2-1676-4FAF-9458-E336996DA002}" dt="2019-08-02T04:59:55.640" v="1593" actId="207"/>
          <ac:graphicFrameMkLst>
            <pc:docMk/>
            <pc:sldMk cId="184052313" sldId="963"/>
            <ac:graphicFrameMk id="8" creationId="{B9A840A1-6CC4-47DC-9741-B86078B3620B}"/>
          </ac:graphicFrameMkLst>
        </pc:graphicFrameChg>
      </pc:sldChg>
      <pc:sldChg chg="modSp modNotesTx">
        <pc:chgData name="梦 任" userId="b09ee5434ba88c77" providerId="LiveId" clId="{458790B2-1676-4FAF-9458-E336996DA002}" dt="2019-08-02T06:58:33.716" v="2671"/>
        <pc:sldMkLst>
          <pc:docMk/>
          <pc:sldMk cId="1252003884" sldId="964"/>
        </pc:sldMkLst>
        <pc:graphicFrameChg chg="mod modGraphic">
          <ac:chgData name="梦 任" userId="b09ee5434ba88c77" providerId="LiveId" clId="{458790B2-1676-4FAF-9458-E336996DA002}" dt="2019-08-02T06:58:33.716" v="2671"/>
          <ac:graphicFrameMkLst>
            <pc:docMk/>
            <pc:sldMk cId="1252003884" sldId="964"/>
            <ac:graphicFrameMk id="7" creationId="{478FE944-9912-4C83-9CA4-55B67E18EF07}"/>
          </ac:graphicFrameMkLst>
        </pc:graphicFrameChg>
      </pc:sldChg>
      <pc:sldChg chg="addSp delSp modSp setBg modNotesTx">
        <pc:chgData name="梦 任" userId="b09ee5434ba88c77" providerId="LiveId" clId="{458790B2-1676-4FAF-9458-E336996DA002}" dt="2019-08-09T08:44:47.310" v="11763"/>
        <pc:sldMkLst>
          <pc:docMk/>
          <pc:sldMk cId="4045063076" sldId="967"/>
        </pc:sldMkLst>
        <pc:spChg chg="mod">
          <ac:chgData name="梦 任" userId="b09ee5434ba88c77" providerId="LiveId" clId="{458790B2-1676-4FAF-9458-E336996DA002}" dt="2019-08-06T03:24:20.728" v="8070"/>
          <ac:spMkLst>
            <pc:docMk/>
            <pc:sldMk cId="4045063076" sldId="967"/>
            <ac:spMk id="6" creationId="{7B591C13-E657-45E4-A2C5-C5A4084BF820}"/>
          </ac:spMkLst>
        </pc:spChg>
        <pc:spChg chg="mod">
          <ac:chgData name="梦 任" userId="b09ee5434ba88c77" providerId="LiveId" clId="{458790B2-1676-4FAF-9458-E336996DA002}" dt="2019-08-09T08:44:39.067" v="11762" actId="207"/>
          <ac:spMkLst>
            <pc:docMk/>
            <pc:sldMk cId="4045063076" sldId="967"/>
            <ac:spMk id="7" creationId="{627AE38D-EA27-41F3-AD22-3C4A76BE5DF3}"/>
          </ac:spMkLst>
        </pc:spChg>
        <pc:spChg chg="mod">
          <ac:chgData name="梦 任" userId="b09ee5434ba88c77" providerId="LiveId" clId="{458790B2-1676-4FAF-9458-E336996DA002}" dt="2019-08-05T19:31:49.517" v="7638" actId="1076"/>
          <ac:spMkLst>
            <pc:docMk/>
            <pc:sldMk cId="4045063076" sldId="967"/>
            <ac:spMk id="8" creationId="{C6F0CC26-870A-46CF-BDFB-2BFA9EE723EC}"/>
          </ac:spMkLst>
        </pc:spChg>
        <pc:spChg chg="mod">
          <ac:chgData name="梦 任" userId="b09ee5434ba88c77" providerId="LiveId" clId="{458790B2-1676-4FAF-9458-E336996DA002}" dt="2019-08-05T19:31:37.002" v="7636" actId="20577"/>
          <ac:spMkLst>
            <pc:docMk/>
            <pc:sldMk cId="4045063076" sldId="967"/>
            <ac:spMk id="11" creationId="{47D94743-87A4-4E14-8F59-011C30EFC3C7}"/>
          </ac:spMkLst>
        </pc:spChg>
        <pc:spChg chg="add mod">
          <ac:chgData name="梦 任" userId="b09ee5434ba88c77" providerId="LiveId" clId="{458790B2-1676-4FAF-9458-E336996DA002}" dt="2019-08-05T19:31:49.517" v="7638" actId="1076"/>
          <ac:spMkLst>
            <pc:docMk/>
            <pc:sldMk cId="4045063076" sldId="967"/>
            <ac:spMk id="14" creationId="{F0D5CCDF-90E7-4319-A078-34EA893EA6B6}"/>
          </ac:spMkLst>
        </pc:spChg>
        <pc:spChg chg="del">
          <ac:chgData name="梦 任" userId="b09ee5434ba88c77" providerId="LiveId" clId="{458790B2-1676-4FAF-9458-E336996DA002}" dt="2019-08-05T19:31:41.951" v="7637" actId="478"/>
          <ac:spMkLst>
            <pc:docMk/>
            <pc:sldMk cId="4045063076" sldId="967"/>
            <ac:spMk id="35" creationId="{2ADF5377-9824-4592-9C28-3A7B86359453}"/>
          </ac:spMkLst>
        </pc:spChg>
        <pc:graphicFrameChg chg="add mod">
          <ac:chgData name="梦 任" userId="b09ee5434ba88c77" providerId="LiveId" clId="{458790B2-1676-4FAF-9458-E336996DA002}" dt="2019-08-05T19:31:49.517" v="7638" actId="1076"/>
          <ac:graphicFrameMkLst>
            <pc:docMk/>
            <pc:sldMk cId="4045063076" sldId="967"/>
            <ac:graphicFrameMk id="13" creationId="{B4021135-6AFA-4C0E-8AFA-DB23421E16B7}"/>
          </ac:graphicFrameMkLst>
        </pc:graphicFrameChg>
        <pc:graphicFrameChg chg="mod">
          <ac:chgData name="梦 任" userId="b09ee5434ba88c77" providerId="LiveId" clId="{458790B2-1676-4FAF-9458-E336996DA002}" dt="2019-08-09T08:03:54.247" v="11391" actId="14100"/>
          <ac:graphicFrameMkLst>
            <pc:docMk/>
            <pc:sldMk cId="4045063076" sldId="967"/>
            <ac:graphicFrameMk id="17" creationId="{66BA050F-F62D-49A0-96C5-E21EC3CDE9DA}"/>
          </ac:graphicFrameMkLst>
        </pc:graphicFrameChg>
        <pc:picChg chg="del">
          <ac:chgData name="梦 任" userId="b09ee5434ba88c77" providerId="LiveId" clId="{458790B2-1676-4FAF-9458-E336996DA002}" dt="2019-08-05T19:30:40.798" v="7627" actId="478"/>
          <ac:picMkLst>
            <pc:docMk/>
            <pc:sldMk cId="4045063076" sldId="967"/>
            <ac:picMk id="12" creationId="{D3D55CFA-013B-49F4-A28C-9CA0375263FF}"/>
          </ac:picMkLst>
        </pc:picChg>
      </pc:sldChg>
      <pc:sldChg chg="modSp modNotesTx">
        <pc:chgData name="梦 任" userId="b09ee5434ba88c77" providerId="LiveId" clId="{458790B2-1676-4FAF-9458-E336996DA002}" dt="2019-08-06T01:42:14.590" v="7898" actId="20577"/>
        <pc:sldMkLst>
          <pc:docMk/>
          <pc:sldMk cId="3834777551" sldId="968"/>
        </pc:sldMkLst>
        <pc:spChg chg="mod">
          <ac:chgData name="梦 任" userId="b09ee5434ba88c77" providerId="LiveId" clId="{458790B2-1676-4FAF-9458-E336996DA002}" dt="2019-08-05T17:27:17.976" v="7242" actId="115"/>
          <ac:spMkLst>
            <pc:docMk/>
            <pc:sldMk cId="3834777551" sldId="968"/>
            <ac:spMk id="4" creationId="{59A69225-DE98-4ED0-B169-612FBE954D5A}"/>
          </ac:spMkLst>
        </pc:spChg>
        <pc:spChg chg="mod">
          <ac:chgData name="梦 任" userId="b09ee5434ba88c77" providerId="LiveId" clId="{458790B2-1676-4FAF-9458-E336996DA002}" dt="2019-08-02T07:12:08.693" v="2773"/>
          <ac:spMkLst>
            <pc:docMk/>
            <pc:sldMk cId="3834777551" sldId="968"/>
            <ac:spMk id="6" creationId="{C1A582AC-6B8C-4C29-822A-4DD66398F00D}"/>
          </ac:spMkLst>
        </pc:spChg>
        <pc:spChg chg="mod">
          <ac:chgData name="梦 任" userId="b09ee5434ba88c77" providerId="LiveId" clId="{458790B2-1676-4FAF-9458-E336996DA002}" dt="2019-08-05T08:52:36.425" v="5022" actId="1076"/>
          <ac:spMkLst>
            <pc:docMk/>
            <pc:sldMk cId="3834777551" sldId="968"/>
            <ac:spMk id="11" creationId="{2767ED45-A551-418B-93CD-936F676C33BE}"/>
          </ac:spMkLst>
        </pc:spChg>
        <pc:graphicFrameChg chg="mod modGraphic">
          <ac:chgData name="梦 任" userId="b09ee5434ba88c77" providerId="LiveId" clId="{458790B2-1676-4FAF-9458-E336996DA002}" dt="2019-08-06T01:42:14.590" v="7898" actId="20577"/>
          <ac:graphicFrameMkLst>
            <pc:docMk/>
            <pc:sldMk cId="3834777551" sldId="968"/>
            <ac:graphicFrameMk id="7" creationId="{F45B4C2C-3C70-4C57-AE6B-15531CA1BD0C}"/>
          </ac:graphicFrameMkLst>
        </pc:graphicFrameChg>
        <pc:picChg chg="mod">
          <ac:chgData name="梦 任" userId="b09ee5434ba88c77" providerId="LiveId" clId="{458790B2-1676-4FAF-9458-E336996DA002}" dt="2019-08-05T08:52:36.425" v="5022" actId="1076"/>
          <ac:picMkLst>
            <pc:docMk/>
            <pc:sldMk cId="3834777551" sldId="968"/>
            <ac:picMk id="9" creationId="{DE49390E-EF75-4B11-AB63-7559525EE082}"/>
          </ac:picMkLst>
        </pc:picChg>
      </pc:sldChg>
      <pc:sldChg chg="addSp delSp modSp add del setBg modNotesTx">
        <pc:chgData name="梦 任" userId="b09ee5434ba88c77" providerId="LiveId" clId="{458790B2-1676-4FAF-9458-E336996DA002}" dt="2019-08-09T08:44:53.673" v="11764"/>
        <pc:sldMkLst>
          <pc:docMk/>
          <pc:sldMk cId="1271766276" sldId="970"/>
        </pc:sldMkLst>
        <pc:spChg chg="mod">
          <ac:chgData name="梦 任" userId="b09ee5434ba88c77" providerId="LiveId" clId="{458790B2-1676-4FAF-9458-E336996DA002}" dt="2019-08-02T07:12:19.410" v="2774"/>
          <ac:spMkLst>
            <pc:docMk/>
            <pc:sldMk cId="1271766276" sldId="970"/>
            <ac:spMk id="6" creationId="{1ACF8936-D4D9-43AA-B664-17F05F2268C9}"/>
          </ac:spMkLst>
        </pc:spChg>
        <pc:spChg chg="mod">
          <ac:chgData name="梦 任" userId="b09ee5434ba88c77" providerId="LiveId" clId="{458790B2-1676-4FAF-9458-E336996DA002}" dt="2019-08-02T02:21:45.337" v="463" actId="20577"/>
          <ac:spMkLst>
            <pc:docMk/>
            <pc:sldMk cId="1271766276" sldId="970"/>
            <ac:spMk id="10" creationId="{ABB31072-B96E-4BBB-A143-F3891F7F395E}"/>
          </ac:spMkLst>
        </pc:spChg>
        <pc:spChg chg="add mod">
          <ac:chgData name="梦 任" userId="b09ee5434ba88c77" providerId="LiveId" clId="{458790B2-1676-4FAF-9458-E336996DA002}" dt="2019-08-02T03:35:28.116" v="1457" actId="1076"/>
          <ac:spMkLst>
            <pc:docMk/>
            <pc:sldMk cId="1271766276" sldId="970"/>
            <ac:spMk id="13" creationId="{042DFBF8-C874-4885-82A2-3A1EB809A579}"/>
          </ac:spMkLst>
        </pc:spChg>
        <pc:graphicFrameChg chg="mod modGraphic">
          <ac:chgData name="梦 任" userId="b09ee5434ba88c77" providerId="LiveId" clId="{458790B2-1676-4FAF-9458-E336996DA002}" dt="2019-08-02T03:34:54.198" v="1450" actId="14734"/>
          <ac:graphicFrameMkLst>
            <pc:docMk/>
            <pc:sldMk cId="1271766276" sldId="970"/>
            <ac:graphicFrameMk id="7" creationId="{1DA68317-27D8-4B5F-8C62-B7F4B2BFDE4F}"/>
          </ac:graphicFrameMkLst>
        </pc:graphicFrameChg>
        <pc:picChg chg="add del mod">
          <ac:chgData name="梦 任" userId="b09ee5434ba88c77" providerId="LiveId" clId="{458790B2-1676-4FAF-9458-E336996DA002}" dt="2019-08-02T03:13:26.619" v="930"/>
          <ac:picMkLst>
            <pc:docMk/>
            <pc:sldMk cId="1271766276" sldId="970"/>
            <ac:picMk id="4" creationId="{AC72287B-57FB-4075-B789-98CE028C0363}"/>
          </ac:picMkLst>
        </pc:picChg>
        <pc:picChg chg="del mod">
          <ac:chgData name="梦 任" userId="b09ee5434ba88c77" providerId="LiveId" clId="{458790B2-1676-4FAF-9458-E336996DA002}" dt="2019-08-02T03:20:45.258" v="1021" actId="478"/>
          <ac:picMkLst>
            <pc:docMk/>
            <pc:sldMk cId="1271766276" sldId="970"/>
            <ac:picMk id="8" creationId="{B74DE338-63C3-4B1F-B3E0-14EB1EB5CB43}"/>
          </ac:picMkLst>
        </pc:picChg>
        <pc:picChg chg="mod">
          <ac:chgData name="梦 任" userId="b09ee5434ba88c77" providerId="LiveId" clId="{458790B2-1676-4FAF-9458-E336996DA002}" dt="2019-08-02T03:34:59.614" v="1451" actId="14100"/>
          <ac:picMkLst>
            <pc:docMk/>
            <pc:sldMk cId="1271766276" sldId="970"/>
            <ac:picMk id="9" creationId="{AB89C0A8-7E73-4E34-B5C1-0E29A37BAD10}"/>
          </ac:picMkLst>
        </pc:picChg>
        <pc:picChg chg="add mod">
          <ac:chgData name="梦 任" userId="b09ee5434ba88c77" providerId="LiveId" clId="{458790B2-1676-4FAF-9458-E336996DA002}" dt="2019-08-02T03:24:16.238" v="1065" actId="1076"/>
          <ac:picMkLst>
            <pc:docMk/>
            <pc:sldMk cId="1271766276" sldId="970"/>
            <ac:picMk id="11" creationId="{BC444F2D-32DD-4D6B-9F7E-9F1779984CE6}"/>
          </ac:picMkLst>
        </pc:picChg>
        <pc:picChg chg="add del">
          <ac:chgData name="梦 任" userId="b09ee5434ba88c77" providerId="LiveId" clId="{458790B2-1676-4FAF-9458-E336996DA002}" dt="2019-08-02T03:20:50.093" v="1023"/>
          <ac:picMkLst>
            <pc:docMk/>
            <pc:sldMk cId="1271766276" sldId="970"/>
            <ac:picMk id="12" creationId="{9F069200-6909-4E83-8637-3A97D4724DBD}"/>
          </ac:picMkLst>
        </pc:picChg>
        <pc:picChg chg="add mod">
          <ac:chgData name="梦 任" userId="b09ee5434ba88c77" providerId="LiveId" clId="{458790B2-1676-4FAF-9458-E336996DA002}" dt="2019-08-02T03:35:17.365" v="1456" actId="1076"/>
          <ac:picMkLst>
            <pc:docMk/>
            <pc:sldMk cId="1271766276" sldId="970"/>
            <ac:picMk id="14" creationId="{7C6EBD05-FA18-4A05-8204-E3F7292CBA82}"/>
          </ac:picMkLst>
        </pc:picChg>
      </pc:sldChg>
      <pc:sldChg chg="addSp modSp">
        <pc:chgData name="梦 任" userId="b09ee5434ba88c77" providerId="LiveId" clId="{458790B2-1676-4FAF-9458-E336996DA002}" dt="2019-08-05T17:23:21.675" v="7231" actId="1076"/>
        <pc:sldMkLst>
          <pc:docMk/>
          <pc:sldMk cId="3380420874" sldId="972"/>
        </pc:sldMkLst>
        <pc:spChg chg="mod">
          <ac:chgData name="梦 任" userId="b09ee5434ba88c77" providerId="LiveId" clId="{458790B2-1676-4FAF-9458-E336996DA002}" dt="2019-08-05T17:23:16.973" v="7230" actId="20577"/>
          <ac:spMkLst>
            <pc:docMk/>
            <pc:sldMk cId="3380420874" sldId="972"/>
            <ac:spMk id="4" creationId="{83709F17-4CAC-4499-94EF-C374DBCA93FD}"/>
          </ac:spMkLst>
        </pc:spChg>
        <pc:picChg chg="mod modCrop">
          <ac:chgData name="梦 任" userId="b09ee5434ba88c77" providerId="LiveId" clId="{458790B2-1676-4FAF-9458-E336996DA002}" dt="2019-08-05T17:19:57.236" v="7160" actId="1076"/>
          <ac:picMkLst>
            <pc:docMk/>
            <pc:sldMk cId="3380420874" sldId="972"/>
            <ac:picMk id="7" creationId="{B74418A1-A492-4591-AF17-0AE3CC8E991A}"/>
          </ac:picMkLst>
        </pc:picChg>
        <pc:picChg chg="add mod">
          <ac:chgData name="梦 任" userId="b09ee5434ba88c77" providerId="LiveId" clId="{458790B2-1676-4FAF-9458-E336996DA002}" dt="2019-08-05T17:20:16.328" v="7162" actId="1076"/>
          <ac:picMkLst>
            <pc:docMk/>
            <pc:sldMk cId="3380420874" sldId="972"/>
            <ac:picMk id="8" creationId="{E574C396-1ECB-4094-B67F-95A0D65B3467}"/>
          </ac:picMkLst>
        </pc:picChg>
        <pc:picChg chg="mod">
          <ac:chgData name="梦 任" userId="b09ee5434ba88c77" providerId="LiveId" clId="{458790B2-1676-4FAF-9458-E336996DA002}" dt="2019-08-05T17:23:21.675" v="7231" actId="1076"/>
          <ac:picMkLst>
            <pc:docMk/>
            <pc:sldMk cId="3380420874" sldId="972"/>
            <ac:picMk id="9" creationId="{161B50C0-2552-4AB6-953E-AC8662C6F6C1}"/>
          </ac:picMkLst>
        </pc:picChg>
      </pc:sldChg>
      <pc:sldChg chg="addSp modSp modNotesTx">
        <pc:chgData name="梦 任" userId="b09ee5434ba88c77" providerId="LiveId" clId="{458790B2-1676-4FAF-9458-E336996DA002}" dt="2019-08-09T06:12:49.836" v="10384"/>
        <pc:sldMkLst>
          <pc:docMk/>
          <pc:sldMk cId="3804194607" sldId="973"/>
        </pc:sldMkLst>
        <pc:spChg chg="mod">
          <ac:chgData name="梦 任" userId="b09ee5434ba88c77" providerId="LiveId" clId="{458790B2-1676-4FAF-9458-E336996DA002}" dt="2019-08-06T04:53:55.142" v="9636" actId="1076"/>
          <ac:spMkLst>
            <pc:docMk/>
            <pc:sldMk cId="3804194607" sldId="973"/>
            <ac:spMk id="4" creationId="{9D6C71CE-BD91-44C0-AC95-31DA036164E8}"/>
          </ac:spMkLst>
        </pc:spChg>
        <pc:spChg chg="mod">
          <ac:chgData name="梦 任" userId="b09ee5434ba88c77" providerId="LiveId" clId="{458790B2-1676-4FAF-9458-E336996DA002}" dt="2019-08-09T06:12:49.836" v="10384"/>
          <ac:spMkLst>
            <pc:docMk/>
            <pc:sldMk cId="3804194607" sldId="973"/>
            <ac:spMk id="6" creationId="{CDC4A80F-E949-4FAF-9C69-C05E6296E8BE}"/>
          </ac:spMkLst>
        </pc:spChg>
        <pc:picChg chg="mod modCrop">
          <ac:chgData name="梦 任" userId="b09ee5434ba88c77" providerId="LiveId" clId="{458790B2-1676-4FAF-9458-E336996DA002}" dt="2019-08-05T16:40:27.197" v="6832" actId="1076"/>
          <ac:picMkLst>
            <pc:docMk/>
            <pc:sldMk cId="3804194607" sldId="973"/>
            <ac:picMk id="7" creationId="{628DBC9E-C19C-4099-9440-109452922505}"/>
          </ac:picMkLst>
        </pc:picChg>
        <pc:picChg chg="add mod modCrop">
          <ac:chgData name="梦 任" userId="b09ee5434ba88c77" providerId="LiveId" clId="{458790B2-1676-4FAF-9458-E336996DA002}" dt="2019-08-06T04:53:57.558" v="9637" actId="1076"/>
          <ac:picMkLst>
            <pc:docMk/>
            <pc:sldMk cId="3804194607" sldId="973"/>
            <ac:picMk id="8" creationId="{A31FB08E-39FE-443C-98BF-5265F1804C2A}"/>
          </ac:picMkLst>
        </pc:picChg>
      </pc:sldChg>
      <pc:sldChg chg="modSp">
        <pc:chgData name="梦 任" userId="b09ee5434ba88c77" providerId="LiveId" clId="{458790B2-1676-4FAF-9458-E336996DA002}" dt="2019-08-05T17:17:02.972" v="7135"/>
        <pc:sldMkLst>
          <pc:docMk/>
          <pc:sldMk cId="1413017022" sldId="976"/>
        </pc:sldMkLst>
        <pc:spChg chg="mod">
          <ac:chgData name="梦 任" userId="b09ee5434ba88c77" providerId="LiveId" clId="{458790B2-1676-4FAF-9458-E336996DA002}" dt="2019-08-05T17:17:02.972" v="7135"/>
          <ac:spMkLst>
            <pc:docMk/>
            <pc:sldMk cId="1413017022" sldId="976"/>
            <ac:spMk id="6" creationId="{3C24975B-4FC6-4D6F-A40B-CAB6C26E2E2F}"/>
          </ac:spMkLst>
        </pc:spChg>
      </pc:sldChg>
      <pc:sldChg chg="modSp setBg modNotesTx">
        <pc:chgData name="梦 任" userId="b09ee5434ba88c77" providerId="LiveId" clId="{458790B2-1676-4FAF-9458-E336996DA002}" dt="2019-08-09T08:45:03.859" v="11765"/>
        <pc:sldMkLst>
          <pc:docMk/>
          <pc:sldMk cId="2433620459" sldId="977"/>
        </pc:sldMkLst>
        <pc:spChg chg="mod">
          <ac:chgData name="梦 任" userId="b09ee5434ba88c77" providerId="LiveId" clId="{458790B2-1676-4FAF-9458-E336996DA002}" dt="2019-08-06T02:30:51.135" v="8017" actId="20577"/>
          <ac:spMkLst>
            <pc:docMk/>
            <pc:sldMk cId="2433620459" sldId="977"/>
            <ac:spMk id="12" creationId="{AE12CA55-2853-4ED3-9EFD-D9A4C02CCCFC}"/>
          </ac:spMkLst>
        </pc:spChg>
        <pc:spChg chg="mod">
          <ac:chgData name="梦 任" userId="b09ee5434ba88c77" providerId="LiveId" clId="{458790B2-1676-4FAF-9458-E336996DA002}" dt="2019-08-06T02:31:12.379" v="8027" actId="20577"/>
          <ac:spMkLst>
            <pc:docMk/>
            <pc:sldMk cId="2433620459" sldId="977"/>
            <ac:spMk id="13" creationId="{D2D53A7D-F233-41AC-9EAD-79C502D7075C}"/>
          </ac:spMkLst>
        </pc:spChg>
        <pc:graphicFrameChg chg="mod modGraphic">
          <ac:chgData name="梦 任" userId="b09ee5434ba88c77" providerId="LiveId" clId="{458790B2-1676-4FAF-9458-E336996DA002}" dt="2019-08-06T02:30:42.117" v="8014" actId="14100"/>
          <ac:graphicFrameMkLst>
            <pc:docMk/>
            <pc:sldMk cId="2433620459" sldId="977"/>
            <ac:graphicFrameMk id="7" creationId="{B4FEEACA-31C2-4593-AE88-6CC3B26ECA60}"/>
          </ac:graphicFrameMkLst>
        </pc:graphicFrameChg>
        <pc:graphicFrameChg chg="mod modGraphic">
          <ac:chgData name="梦 任" userId="b09ee5434ba88c77" providerId="LiveId" clId="{458790B2-1676-4FAF-9458-E336996DA002}" dt="2019-08-06T02:29:59.391" v="7980" actId="2162"/>
          <ac:graphicFrameMkLst>
            <pc:docMk/>
            <pc:sldMk cId="2433620459" sldId="977"/>
            <ac:graphicFrameMk id="14" creationId="{7ADA7F98-2EC7-49F4-B083-9E828FC2F64B}"/>
          </ac:graphicFrameMkLst>
        </pc:graphicFrameChg>
      </pc:sldChg>
      <pc:sldChg chg="modNotesTx">
        <pc:chgData name="梦 任" userId="b09ee5434ba88c77" providerId="LiveId" clId="{458790B2-1676-4FAF-9458-E336996DA002}" dt="2019-08-09T08:14:51.067" v="11643" actId="20577"/>
        <pc:sldMkLst>
          <pc:docMk/>
          <pc:sldMk cId="586154003" sldId="978"/>
        </pc:sldMkLst>
      </pc:sldChg>
      <pc:sldChg chg="addSp delSp">
        <pc:chgData name="梦 任" userId="b09ee5434ba88c77" providerId="LiveId" clId="{458790B2-1676-4FAF-9458-E336996DA002}" dt="2019-08-06T03:30:42.512" v="8108" actId="478"/>
        <pc:sldMkLst>
          <pc:docMk/>
          <pc:sldMk cId="2092052368" sldId="983"/>
        </pc:sldMkLst>
        <pc:picChg chg="add del">
          <ac:chgData name="梦 任" userId="b09ee5434ba88c77" providerId="LiveId" clId="{458790B2-1676-4FAF-9458-E336996DA002}" dt="2019-08-06T03:30:42.512" v="8108" actId="478"/>
          <ac:picMkLst>
            <pc:docMk/>
            <pc:sldMk cId="2092052368" sldId="983"/>
            <ac:picMk id="8" creationId="{BB78DC2C-8543-43F2-8E92-48E77B5F37FB}"/>
          </ac:picMkLst>
        </pc:picChg>
      </pc:sldChg>
      <pc:sldChg chg="addSp delSp modSp add ord modNotesTx">
        <pc:chgData name="梦 任" userId="b09ee5434ba88c77" providerId="LiveId" clId="{458790B2-1676-4FAF-9458-E336996DA002}" dt="2019-08-06T05:16:49.953" v="9672" actId="14100"/>
        <pc:sldMkLst>
          <pc:docMk/>
          <pc:sldMk cId="1280841126" sldId="984"/>
        </pc:sldMkLst>
        <pc:spChg chg="del mod">
          <ac:chgData name="梦 任" userId="b09ee5434ba88c77" providerId="LiveId" clId="{458790B2-1676-4FAF-9458-E336996DA002}" dt="2019-08-02T01:29:13.151" v="110" actId="478"/>
          <ac:spMkLst>
            <pc:docMk/>
            <pc:sldMk cId="1280841126" sldId="984"/>
            <ac:spMk id="4" creationId="{A054EB95-37F3-4EEC-B241-7346A6206F36}"/>
          </ac:spMkLst>
        </pc:spChg>
        <pc:spChg chg="mod">
          <ac:chgData name="梦 任" userId="b09ee5434ba88c77" providerId="LiveId" clId="{458790B2-1676-4FAF-9458-E336996DA002}" dt="2019-08-05T15:36:53.669" v="6420" actId="20577"/>
          <ac:spMkLst>
            <pc:docMk/>
            <pc:sldMk cId="1280841126" sldId="984"/>
            <ac:spMk id="5" creationId="{F6A49A9B-7472-410B-938C-14F5519FB04F}"/>
          </ac:spMkLst>
        </pc:spChg>
        <pc:spChg chg="mod">
          <ac:chgData name="梦 任" userId="b09ee5434ba88c77" providerId="LiveId" clId="{458790B2-1676-4FAF-9458-E336996DA002}" dt="2019-08-06T04:01:02.919" v="8692" actId="20577"/>
          <ac:spMkLst>
            <pc:docMk/>
            <pc:sldMk cId="1280841126" sldId="984"/>
            <ac:spMk id="6" creationId="{F9D57952-C81D-4F63-9C3E-C48ACE82CBC7}"/>
          </ac:spMkLst>
        </pc:spChg>
        <pc:spChg chg="add del mod">
          <ac:chgData name="梦 任" userId="b09ee5434ba88c77" providerId="LiveId" clId="{458790B2-1676-4FAF-9458-E336996DA002}" dt="2019-08-05T08:56:06.226" v="5035" actId="478"/>
          <ac:spMkLst>
            <pc:docMk/>
            <pc:sldMk cId="1280841126" sldId="984"/>
            <ac:spMk id="8" creationId="{0B50A577-EA4D-4174-A5EA-DA96E93D7A20}"/>
          </ac:spMkLst>
        </pc:spChg>
        <pc:spChg chg="add mod">
          <ac:chgData name="梦 任" userId="b09ee5434ba88c77" providerId="LiveId" clId="{458790B2-1676-4FAF-9458-E336996DA002}" dt="2019-08-06T02:36:17.944" v="8034" actId="1076"/>
          <ac:spMkLst>
            <pc:docMk/>
            <pc:sldMk cId="1280841126" sldId="984"/>
            <ac:spMk id="8" creationId="{7543729D-466E-4311-896B-8653BD131266}"/>
          </ac:spMkLst>
        </pc:spChg>
        <pc:spChg chg="add mod">
          <ac:chgData name="梦 任" userId="b09ee5434ba88c77" providerId="LiveId" clId="{458790B2-1676-4FAF-9458-E336996DA002}" dt="2019-08-06T05:15:34.954" v="9667" actId="14100"/>
          <ac:spMkLst>
            <pc:docMk/>
            <pc:sldMk cId="1280841126" sldId="984"/>
            <ac:spMk id="10" creationId="{B958156F-85A7-49FF-B18F-C9BAA3097E9E}"/>
          </ac:spMkLst>
        </pc:spChg>
        <pc:spChg chg="add del">
          <ac:chgData name="梦 任" userId="b09ee5434ba88c77" providerId="LiveId" clId="{458790B2-1676-4FAF-9458-E336996DA002}" dt="2019-08-05T15:09:27.841" v="6337" actId="478"/>
          <ac:spMkLst>
            <pc:docMk/>
            <pc:sldMk cId="1280841126" sldId="984"/>
            <ac:spMk id="10" creationId="{CF10FC52-B08A-47D9-8C54-BCE20DE93E09}"/>
          </ac:spMkLst>
        </pc:spChg>
        <pc:spChg chg="add mod">
          <ac:chgData name="梦 任" userId="b09ee5434ba88c77" providerId="LiveId" clId="{458790B2-1676-4FAF-9458-E336996DA002}" dt="2019-08-06T04:06:29.735" v="8721"/>
          <ac:spMkLst>
            <pc:docMk/>
            <pc:sldMk cId="1280841126" sldId="984"/>
            <ac:spMk id="11" creationId="{1BB051D3-A935-4643-9FD1-6986E5B4C39B}"/>
          </ac:spMkLst>
        </pc:spChg>
        <pc:spChg chg="add del mod">
          <ac:chgData name="梦 任" userId="b09ee5434ba88c77" providerId="LiveId" clId="{458790B2-1676-4FAF-9458-E336996DA002}" dt="2019-08-06T05:14:57.682" v="9663"/>
          <ac:spMkLst>
            <pc:docMk/>
            <pc:sldMk cId="1280841126" sldId="984"/>
            <ac:spMk id="12" creationId="{8EC7DD0B-7F81-4B39-95AB-A9216AEA1EA2}"/>
          </ac:spMkLst>
        </pc:spChg>
        <pc:spChg chg="add del mod">
          <ac:chgData name="梦 任" userId="b09ee5434ba88c77" providerId="LiveId" clId="{458790B2-1676-4FAF-9458-E336996DA002}" dt="2019-08-06T05:14:57.682" v="9663"/>
          <ac:spMkLst>
            <pc:docMk/>
            <pc:sldMk cId="1280841126" sldId="984"/>
            <ac:spMk id="13" creationId="{404EA501-5D8C-4EC9-AA2B-73F7E8708D0E}"/>
          </ac:spMkLst>
        </pc:spChg>
        <pc:spChg chg="add del mod">
          <ac:chgData name="梦 任" userId="b09ee5434ba88c77" providerId="LiveId" clId="{458790B2-1676-4FAF-9458-E336996DA002}" dt="2019-08-06T05:14:57.682" v="9663"/>
          <ac:spMkLst>
            <pc:docMk/>
            <pc:sldMk cId="1280841126" sldId="984"/>
            <ac:spMk id="14" creationId="{77D58355-3CAF-4A94-ADCA-AA874864DE89}"/>
          </ac:spMkLst>
        </pc:spChg>
        <pc:spChg chg="add del mod">
          <ac:chgData name="梦 任" userId="b09ee5434ba88c77" providerId="LiveId" clId="{458790B2-1676-4FAF-9458-E336996DA002}" dt="2019-08-06T05:14:57.682" v="9663"/>
          <ac:spMkLst>
            <pc:docMk/>
            <pc:sldMk cId="1280841126" sldId="984"/>
            <ac:spMk id="15" creationId="{812A16C9-3764-43B0-AC42-9A6F8109BBFA}"/>
          </ac:spMkLst>
        </pc:spChg>
        <pc:graphicFrameChg chg="add mod modGraphic">
          <ac:chgData name="梦 任" userId="b09ee5434ba88c77" providerId="LiveId" clId="{458790B2-1676-4FAF-9458-E336996DA002}" dt="2019-08-06T04:07:15.405" v="8724" actId="1076"/>
          <ac:graphicFrameMkLst>
            <pc:docMk/>
            <pc:sldMk cId="1280841126" sldId="984"/>
            <ac:graphicFrameMk id="7" creationId="{FF49A125-9C32-4D6B-83ED-CDF343B1DFF7}"/>
          </ac:graphicFrameMkLst>
        </pc:graphicFrameChg>
        <pc:picChg chg="add del mod">
          <ac:chgData name="梦 任" userId="b09ee5434ba88c77" providerId="LiveId" clId="{458790B2-1676-4FAF-9458-E336996DA002}" dt="2019-08-06T02:36:08.173" v="8032" actId="478"/>
          <ac:picMkLst>
            <pc:docMk/>
            <pc:sldMk cId="1280841126" sldId="984"/>
            <ac:picMk id="4" creationId="{B7D26258-3596-4801-A9EE-63294FFC1E07}"/>
          </ac:picMkLst>
        </pc:picChg>
        <pc:picChg chg="add del mod">
          <ac:chgData name="梦 任" userId="b09ee5434ba88c77" providerId="LiveId" clId="{458790B2-1676-4FAF-9458-E336996DA002}" dt="2019-08-06T02:36:09.706" v="8033" actId="478"/>
          <ac:picMkLst>
            <pc:docMk/>
            <pc:sldMk cId="1280841126" sldId="984"/>
            <ac:picMk id="9" creationId="{702F7484-2E4C-4148-B348-AD51E8B776A7}"/>
          </ac:picMkLst>
        </pc:picChg>
        <pc:picChg chg="add mod">
          <ac:chgData name="梦 任" userId="b09ee5434ba88c77" providerId="LiveId" clId="{458790B2-1676-4FAF-9458-E336996DA002}" dt="2019-08-06T05:15:38.330" v="9668" actId="1076"/>
          <ac:picMkLst>
            <pc:docMk/>
            <pc:sldMk cId="1280841126" sldId="984"/>
            <ac:picMk id="16" creationId="{F55473D4-5761-460F-B0F5-6C2C1E5D03D8}"/>
          </ac:picMkLst>
        </pc:picChg>
        <pc:picChg chg="add mod">
          <ac:chgData name="梦 任" userId="b09ee5434ba88c77" providerId="LiveId" clId="{458790B2-1676-4FAF-9458-E336996DA002}" dt="2019-08-06T05:16:49.953" v="9672" actId="14100"/>
          <ac:picMkLst>
            <pc:docMk/>
            <pc:sldMk cId="1280841126" sldId="984"/>
            <ac:picMk id="17" creationId="{FF47F711-0821-4019-A9FD-7045E46ACD04}"/>
          </ac:picMkLst>
        </pc:picChg>
      </pc:sldChg>
      <pc:sldChg chg="addSp delSp modSp modNotesTx">
        <pc:chgData name="梦 任" userId="b09ee5434ba88c77" providerId="LiveId" clId="{458790B2-1676-4FAF-9458-E336996DA002}" dt="2019-08-02T07:11:12.027" v="2756" actId="20577"/>
        <pc:sldMkLst>
          <pc:docMk/>
          <pc:sldMk cId="2590385372" sldId="989"/>
        </pc:sldMkLst>
        <pc:spChg chg="add mod">
          <ac:chgData name="梦 任" userId="b09ee5434ba88c77" providerId="LiveId" clId="{458790B2-1676-4FAF-9458-E336996DA002}" dt="2019-08-02T03:30:58.804" v="1365" actId="20577"/>
          <ac:spMkLst>
            <pc:docMk/>
            <pc:sldMk cId="2590385372" sldId="989"/>
            <ac:spMk id="4" creationId="{26F63F07-F16E-4A73-BE13-B62F241B2DAF}"/>
          </ac:spMkLst>
        </pc:spChg>
        <pc:spChg chg="mod">
          <ac:chgData name="梦 任" userId="b09ee5434ba88c77" providerId="LiveId" clId="{458790B2-1676-4FAF-9458-E336996DA002}" dt="2019-08-02T07:11:12.027" v="2756" actId="20577"/>
          <ac:spMkLst>
            <pc:docMk/>
            <pc:sldMk cId="2590385372" sldId="989"/>
            <ac:spMk id="5" creationId="{B4290487-112D-4BCE-9ECC-4DF5FA96FE72}"/>
          </ac:spMkLst>
        </pc:spChg>
        <pc:spChg chg="del mod">
          <ac:chgData name="梦 任" userId="b09ee5434ba88c77" providerId="LiveId" clId="{458790B2-1676-4FAF-9458-E336996DA002}" dt="2019-08-02T03:26:13.168" v="1077" actId="478"/>
          <ac:spMkLst>
            <pc:docMk/>
            <pc:sldMk cId="2590385372" sldId="989"/>
            <ac:spMk id="14" creationId="{C13546E6-25BF-4F51-B90D-F1264C67F77D}"/>
          </ac:spMkLst>
        </pc:spChg>
        <pc:graphicFrameChg chg="mod modGraphic">
          <ac:chgData name="梦 任" userId="b09ee5434ba88c77" providerId="LiveId" clId="{458790B2-1676-4FAF-9458-E336996DA002}" dt="2019-08-02T03:27:52.251" v="1143" actId="14734"/>
          <ac:graphicFrameMkLst>
            <pc:docMk/>
            <pc:sldMk cId="2590385372" sldId="989"/>
            <ac:graphicFrameMk id="8" creationId="{823BB59A-B59F-466F-9B3E-48BD6B7EBCA8}"/>
          </ac:graphicFrameMkLst>
        </pc:graphicFrameChg>
        <pc:picChg chg="mod">
          <ac:chgData name="梦 任" userId="b09ee5434ba88c77" providerId="LiveId" clId="{458790B2-1676-4FAF-9458-E336996DA002}" dt="2019-08-02T03:28:15.601" v="1151" actId="1076"/>
          <ac:picMkLst>
            <pc:docMk/>
            <pc:sldMk cId="2590385372" sldId="989"/>
            <ac:picMk id="9" creationId="{CA47CE37-FCEF-471D-BED5-7A7E510BBB80}"/>
          </ac:picMkLst>
        </pc:picChg>
        <pc:picChg chg="mod">
          <ac:chgData name="梦 任" userId="b09ee5434ba88c77" providerId="LiveId" clId="{458790B2-1676-4FAF-9458-E336996DA002}" dt="2019-08-02T03:28:13.935" v="1150" actId="1076"/>
          <ac:picMkLst>
            <pc:docMk/>
            <pc:sldMk cId="2590385372" sldId="989"/>
            <ac:picMk id="10" creationId="{A1C7ED7A-B9C7-4B71-AADB-15A716A02F70}"/>
          </ac:picMkLst>
        </pc:picChg>
        <pc:picChg chg="mod">
          <ac:chgData name="梦 任" userId="b09ee5434ba88c77" providerId="LiveId" clId="{458790B2-1676-4FAF-9458-E336996DA002}" dt="2019-08-02T03:30:53.149" v="1363" actId="14100"/>
          <ac:picMkLst>
            <pc:docMk/>
            <pc:sldMk cId="2590385372" sldId="989"/>
            <ac:picMk id="11" creationId="{08CA69AD-3BD3-40A0-9C09-18D31857C4A5}"/>
          </ac:picMkLst>
        </pc:picChg>
        <pc:picChg chg="del mod">
          <ac:chgData name="梦 任" userId="b09ee5434ba88c77" providerId="LiveId" clId="{458790B2-1676-4FAF-9458-E336996DA002}" dt="2019-08-02T03:17:43.641" v="966" actId="478"/>
          <ac:picMkLst>
            <pc:docMk/>
            <pc:sldMk cId="2590385372" sldId="989"/>
            <ac:picMk id="12" creationId="{ABB12597-4628-4DF6-9E0C-4551971DC881}"/>
          </ac:picMkLst>
        </pc:picChg>
        <pc:picChg chg="del">
          <ac:chgData name="梦 任" userId="b09ee5434ba88c77" providerId="LiveId" clId="{458790B2-1676-4FAF-9458-E336996DA002}" dt="2019-08-02T03:17:45.369" v="967" actId="478"/>
          <ac:picMkLst>
            <pc:docMk/>
            <pc:sldMk cId="2590385372" sldId="989"/>
            <ac:picMk id="13" creationId="{79D58BB2-9803-4296-AA71-B28C10A1BE14}"/>
          </ac:picMkLst>
        </pc:picChg>
      </pc:sldChg>
      <pc:sldChg chg="addSp delSp modSp add setBg">
        <pc:chgData name="梦 任" userId="b09ee5434ba88c77" providerId="LiveId" clId="{458790B2-1676-4FAF-9458-E336996DA002}" dt="2019-08-09T08:44:05.472" v="11759"/>
        <pc:sldMkLst>
          <pc:docMk/>
          <pc:sldMk cId="3187326455" sldId="991"/>
        </pc:sldMkLst>
        <pc:spChg chg="del mod">
          <ac:chgData name="梦 任" userId="b09ee5434ba88c77" providerId="LiveId" clId="{458790B2-1676-4FAF-9458-E336996DA002}" dt="2019-08-02T06:50:06.874" v="2558" actId="478"/>
          <ac:spMkLst>
            <pc:docMk/>
            <pc:sldMk cId="3187326455" sldId="991"/>
            <ac:spMk id="4" creationId="{21B8FF89-6C27-4FF6-85B9-E6FAFBD54AB9}"/>
          </ac:spMkLst>
        </pc:spChg>
        <pc:spChg chg="mod">
          <ac:chgData name="梦 任" userId="b09ee5434ba88c77" providerId="LiveId" clId="{458790B2-1676-4FAF-9458-E336996DA002}" dt="2019-08-02T06:50:31.765" v="2565"/>
          <ac:spMkLst>
            <pc:docMk/>
            <pc:sldMk cId="3187326455" sldId="991"/>
            <ac:spMk id="6" creationId="{5E3CC595-D603-41B0-A505-E7D4A8BB327B}"/>
          </ac:spMkLst>
        </pc:spChg>
        <pc:graphicFrameChg chg="add mod modGraphic">
          <ac:chgData name="梦 任" userId="b09ee5434ba88c77" providerId="LiveId" clId="{458790B2-1676-4FAF-9458-E336996DA002}" dt="2019-08-06T01:27:23.984" v="7829" actId="798"/>
          <ac:graphicFrameMkLst>
            <pc:docMk/>
            <pc:sldMk cId="3187326455" sldId="991"/>
            <ac:graphicFrameMk id="7" creationId="{953F16F9-A1B7-4F99-B159-A2C440D69492}"/>
          </ac:graphicFrameMkLst>
        </pc:graphicFrameChg>
      </pc:sldChg>
      <pc:sldChg chg="addSp delSp modSp add ord modNotesTx">
        <pc:chgData name="梦 任" userId="b09ee5434ba88c77" providerId="LiveId" clId="{458790B2-1676-4FAF-9458-E336996DA002}" dt="2019-08-09T06:12:04.854" v="10368" actId="20577"/>
        <pc:sldMkLst>
          <pc:docMk/>
          <pc:sldMk cId="2492242512" sldId="1001"/>
        </pc:sldMkLst>
        <pc:spChg chg="del mod">
          <ac:chgData name="梦 任" userId="b09ee5434ba88c77" providerId="LiveId" clId="{458790B2-1676-4FAF-9458-E336996DA002}" dt="2019-08-04T14:44:08.417" v="3800" actId="478"/>
          <ac:spMkLst>
            <pc:docMk/>
            <pc:sldMk cId="2492242512" sldId="1001"/>
            <ac:spMk id="4" creationId="{189E527F-ACF9-42D4-A75E-DFC3861B1FB7}"/>
          </ac:spMkLst>
        </pc:spChg>
        <pc:spChg chg="mod">
          <ac:chgData name="梦 任" userId="b09ee5434ba88c77" providerId="LiveId" clId="{458790B2-1676-4FAF-9458-E336996DA002}" dt="2019-08-05T07:00:46.735" v="4123"/>
          <ac:spMkLst>
            <pc:docMk/>
            <pc:sldMk cId="2492242512" sldId="1001"/>
            <ac:spMk id="5" creationId="{990BA0B7-20CD-47F9-B80A-8F5B7B206003}"/>
          </ac:spMkLst>
        </pc:spChg>
        <pc:spChg chg="mod">
          <ac:chgData name="梦 任" userId="b09ee5434ba88c77" providerId="LiveId" clId="{458790B2-1676-4FAF-9458-E336996DA002}" dt="2019-08-05T09:17:13.927" v="5320"/>
          <ac:spMkLst>
            <pc:docMk/>
            <pc:sldMk cId="2492242512" sldId="1001"/>
            <ac:spMk id="6" creationId="{E1DE67CA-9D90-451D-B081-6F982A5304EE}"/>
          </ac:spMkLst>
        </pc:spChg>
        <pc:spChg chg="add mod">
          <ac:chgData name="梦 任" userId="b09ee5434ba88c77" providerId="LiveId" clId="{458790B2-1676-4FAF-9458-E336996DA002}" dt="2019-08-05T09:13:54.668" v="5222"/>
          <ac:spMkLst>
            <pc:docMk/>
            <pc:sldMk cId="2492242512" sldId="1001"/>
            <ac:spMk id="9" creationId="{BB96833D-0CEA-4F68-82D7-64A8C0FADEC3}"/>
          </ac:spMkLst>
        </pc:spChg>
        <pc:spChg chg="add mod">
          <ac:chgData name="梦 任" userId="b09ee5434ba88c77" providerId="LiveId" clId="{458790B2-1676-4FAF-9458-E336996DA002}" dt="2019-08-05T09:13:59.584" v="5224"/>
          <ac:spMkLst>
            <pc:docMk/>
            <pc:sldMk cId="2492242512" sldId="1001"/>
            <ac:spMk id="10" creationId="{1C578EC1-97F2-465E-91E5-73B14B481F44}"/>
          </ac:spMkLst>
        </pc:spChg>
        <pc:spChg chg="add mod">
          <ac:chgData name="梦 任" userId="b09ee5434ba88c77" providerId="LiveId" clId="{458790B2-1676-4FAF-9458-E336996DA002}" dt="2019-08-06T04:53:35.625" v="9633" actId="20577"/>
          <ac:spMkLst>
            <pc:docMk/>
            <pc:sldMk cId="2492242512" sldId="1001"/>
            <ac:spMk id="11" creationId="{5B26B47D-CB79-46C8-BD77-45C40C7B0931}"/>
          </ac:spMkLst>
        </pc:spChg>
        <pc:spChg chg="add mod">
          <ac:chgData name="梦 任" userId="b09ee5434ba88c77" providerId="LiveId" clId="{458790B2-1676-4FAF-9458-E336996DA002}" dt="2019-08-05T09:14:44.964" v="5229" actId="20577"/>
          <ac:spMkLst>
            <pc:docMk/>
            <pc:sldMk cId="2492242512" sldId="1001"/>
            <ac:spMk id="12" creationId="{EE0D5A67-C08B-440D-8BA7-CF41F150D1B8}"/>
          </ac:spMkLst>
        </pc:spChg>
        <pc:spChg chg="add mod">
          <ac:chgData name="梦 任" userId="b09ee5434ba88c77" providerId="LiveId" clId="{458790B2-1676-4FAF-9458-E336996DA002}" dt="2019-08-05T09:25:05.925" v="5423" actId="1076"/>
          <ac:spMkLst>
            <pc:docMk/>
            <pc:sldMk cId="2492242512" sldId="1001"/>
            <ac:spMk id="13" creationId="{5310E3E9-6438-4CD4-B4F5-2D06C1AC90B0}"/>
          </ac:spMkLst>
        </pc:spChg>
        <pc:picChg chg="add del">
          <ac:chgData name="梦 任" userId="b09ee5434ba88c77" providerId="LiveId" clId="{458790B2-1676-4FAF-9458-E336996DA002}" dt="2019-08-05T09:10:00.339" v="5146"/>
          <ac:picMkLst>
            <pc:docMk/>
            <pc:sldMk cId="2492242512" sldId="1001"/>
            <ac:picMk id="4" creationId="{921B4673-5B90-49B5-9232-FC7F055B2A3D}"/>
          </ac:picMkLst>
        </pc:picChg>
        <pc:picChg chg="add mod">
          <ac:chgData name="梦 任" userId="b09ee5434ba88c77" providerId="LiveId" clId="{458790B2-1676-4FAF-9458-E336996DA002}" dt="2019-08-05T09:24:55.141" v="5420" actId="14100"/>
          <ac:picMkLst>
            <pc:docMk/>
            <pc:sldMk cId="2492242512" sldId="1001"/>
            <ac:picMk id="7" creationId="{F34090F9-2A24-485A-A4B5-8FC3CC1BF327}"/>
          </ac:picMkLst>
        </pc:picChg>
        <pc:picChg chg="add mod">
          <ac:chgData name="梦 任" userId="b09ee5434ba88c77" providerId="LiveId" clId="{458790B2-1676-4FAF-9458-E336996DA002}" dt="2019-08-05T09:24:58.776" v="5421" actId="14100"/>
          <ac:picMkLst>
            <pc:docMk/>
            <pc:sldMk cId="2492242512" sldId="1001"/>
            <ac:picMk id="8" creationId="{28E9C438-00E8-4FAD-94BB-A7100FA8E8C5}"/>
          </ac:picMkLst>
        </pc:picChg>
        <pc:picChg chg="add mod modCrop">
          <ac:chgData name="梦 任" userId="b09ee5434ba88c77" providerId="LiveId" clId="{458790B2-1676-4FAF-9458-E336996DA002}" dt="2019-08-06T04:52:27.727" v="9580" actId="1076"/>
          <ac:picMkLst>
            <pc:docMk/>
            <pc:sldMk cId="2492242512" sldId="1001"/>
            <ac:picMk id="14" creationId="{8306345C-B26F-4294-A4C0-C864B3D4030D}"/>
          </ac:picMkLst>
        </pc:picChg>
      </pc:sldChg>
      <pc:sldChg chg="addSp delSp modSp add modTransition">
        <pc:chgData name="梦 任" userId="b09ee5434ba88c77" providerId="LiveId" clId="{458790B2-1676-4FAF-9458-E336996DA002}" dt="2019-08-05T16:22:42.329" v="6758"/>
        <pc:sldMkLst>
          <pc:docMk/>
          <pc:sldMk cId="3482894116" sldId="1011"/>
        </pc:sldMkLst>
        <pc:spChg chg="del mod">
          <ac:chgData name="梦 任" userId="b09ee5434ba88c77" providerId="LiveId" clId="{458790B2-1676-4FAF-9458-E336996DA002}" dt="2019-08-05T06:50:11.979" v="3972" actId="478"/>
          <ac:spMkLst>
            <pc:docMk/>
            <pc:sldMk cId="3482894116" sldId="1011"/>
            <ac:spMk id="4" creationId="{1B883FA4-95D7-4521-A17C-0F9D0B6670B7}"/>
          </ac:spMkLst>
        </pc:spChg>
        <pc:spChg chg="mod">
          <ac:chgData name="梦 任" userId="b09ee5434ba88c77" providerId="LiveId" clId="{458790B2-1676-4FAF-9458-E336996DA002}" dt="2019-08-05T07:00:34.062" v="4122"/>
          <ac:spMkLst>
            <pc:docMk/>
            <pc:sldMk cId="3482894116" sldId="1011"/>
            <ac:spMk id="5" creationId="{5B80F218-DE64-46AD-83DD-1AE18032BD3A}"/>
          </ac:spMkLst>
        </pc:spChg>
        <pc:spChg chg="mod">
          <ac:chgData name="梦 任" userId="b09ee5434ba88c77" providerId="LiveId" clId="{458790B2-1676-4FAF-9458-E336996DA002}" dt="2019-08-05T06:58:32.879" v="4116"/>
          <ac:spMkLst>
            <pc:docMk/>
            <pc:sldMk cId="3482894116" sldId="1011"/>
            <ac:spMk id="6" creationId="{E17B41A8-53E1-4658-926F-C272BF6283E8}"/>
          </ac:spMkLst>
        </pc:spChg>
        <pc:spChg chg="add mod">
          <ac:chgData name="梦 任" userId="b09ee5434ba88c77" providerId="LiveId" clId="{458790B2-1676-4FAF-9458-E336996DA002}" dt="2019-08-05T07:31:09.828" v="4207" actId="20577"/>
          <ac:spMkLst>
            <pc:docMk/>
            <pc:sldMk cId="3482894116" sldId="1011"/>
            <ac:spMk id="8" creationId="{EECEAB32-1142-4217-8C66-B84B5836C98A}"/>
          </ac:spMkLst>
        </pc:spChg>
        <pc:graphicFrameChg chg="add mod modGraphic">
          <ac:chgData name="梦 任" userId="b09ee5434ba88c77" providerId="LiveId" clId="{458790B2-1676-4FAF-9458-E336996DA002}" dt="2019-08-05T16:20:22.835" v="6754" actId="207"/>
          <ac:graphicFrameMkLst>
            <pc:docMk/>
            <pc:sldMk cId="3482894116" sldId="1011"/>
            <ac:graphicFrameMk id="7" creationId="{2DEC49CA-2C63-426E-9C40-525022FA64CE}"/>
          </ac:graphicFrameMkLst>
        </pc:graphicFrameChg>
      </pc:sldChg>
      <pc:sldChg chg="delSp modSp add modNotesTx">
        <pc:chgData name="梦 任" userId="b09ee5434ba88c77" providerId="LiveId" clId="{458790B2-1676-4FAF-9458-E336996DA002}" dt="2019-08-09T03:52:31.668" v="10220" actId="20577"/>
        <pc:sldMkLst>
          <pc:docMk/>
          <pc:sldMk cId="2184203465" sldId="1014"/>
        </pc:sldMkLst>
        <pc:spChg chg="mod">
          <ac:chgData name="梦 任" userId="b09ee5434ba88c77" providerId="LiveId" clId="{458790B2-1676-4FAF-9458-E336996DA002}" dt="2019-08-06T05:58:54.496" v="9673" actId="20577"/>
          <ac:spMkLst>
            <pc:docMk/>
            <pc:sldMk cId="2184203465" sldId="1014"/>
            <ac:spMk id="6" creationId="{F18CA6A4-537D-4BC7-93FA-D99AA9AAED28}"/>
          </ac:spMkLst>
        </pc:spChg>
        <pc:graphicFrameChg chg="mod modGraphic">
          <ac:chgData name="梦 任" userId="b09ee5434ba88c77" providerId="LiveId" clId="{458790B2-1676-4FAF-9458-E336996DA002}" dt="2019-08-09T03:52:31.668" v="10220" actId="20577"/>
          <ac:graphicFrameMkLst>
            <pc:docMk/>
            <pc:sldMk cId="2184203465" sldId="1014"/>
            <ac:graphicFrameMk id="7" creationId="{D5ED9442-A16F-4FEA-A3AF-17D78B6349CC}"/>
          </ac:graphicFrameMkLst>
        </pc:graphicFrameChg>
        <pc:graphicFrameChg chg="del">
          <ac:chgData name="梦 任" userId="b09ee5434ba88c77" providerId="LiveId" clId="{458790B2-1676-4FAF-9458-E336996DA002}" dt="2019-08-05T07:51:24.416" v="4381" actId="478"/>
          <ac:graphicFrameMkLst>
            <pc:docMk/>
            <pc:sldMk cId="2184203465" sldId="1014"/>
            <ac:graphicFrameMk id="8" creationId="{8BE714E2-EAB6-4E55-8611-304BAC0F933E}"/>
          </ac:graphicFrameMkLst>
        </pc:graphicFrameChg>
      </pc:sldChg>
      <pc:sldChg chg="addSp delSp modSp add ord setBg">
        <pc:chgData name="梦 任" userId="b09ee5434ba88c77" providerId="LiveId" clId="{458790B2-1676-4FAF-9458-E336996DA002}" dt="2019-08-09T08:32:04.596" v="11681"/>
        <pc:sldMkLst>
          <pc:docMk/>
          <pc:sldMk cId="1628422477" sldId="1016"/>
        </pc:sldMkLst>
        <pc:spChg chg="mod">
          <ac:chgData name="梦 任" userId="b09ee5434ba88c77" providerId="LiveId" clId="{458790B2-1676-4FAF-9458-E336996DA002}" dt="2019-08-06T04:03:29.890" v="8719" actId="20577"/>
          <ac:spMkLst>
            <pc:docMk/>
            <pc:sldMk cId="1628422477" sldId="1016"/>
            <ac:spMk id="2" creationId="{3CFC2CD8-5BE7-4E0F-AF10-40010EFD3570}"/>
          </ac:spMkLst>
        </pc:spChg>
        <pc:spChg chg="mod">
          <ac:chgData name="梦 任" userId="b09ee5434ba88c77" providerId="LiveId" clId="{458790B2-1676-4FAF-9458-E336996DA002}" dt="2019-08-06T04:02:59.363" v="8715"/>
          <ac:spMkLst>
            <pc:docMk/>
            <pc:sldMk cId="1628422477" sldId="1016"/>
            <ac:spMk id="4" creationId="{4E3C7CE1-25CF-4095-AC6D-D56CAC84C698}"/>
          </ac:spMkLst>
        </pc:spChg>
        <pc:spChg chg="mod">
          <ac:chgData name="梦 任" userId="b09ee5434ba88c77" providerId="LiveId" clId="{458790B2-1676-4FAF-9458-E336996DA002}" dt="2019-08-05T09:03:16.562" v="5075"/>
          <ac:spMkLst>
            <pc:docMk/>
            <pc:sldMk cId="1628422477" sldId="1016"/>
            <ac:spMk id="5" creationId="{E4015100-B0BE-4DD1-AA1C-A5FE4357355A}"/>
          </ac:spMkLst>
        </pc:spChg>
        <pc:spChg chg="mod">
          <ac:chgData name="梦 任" userId="b09ee5434ba88c77" providerId="LiveId" clId="{458790B2-1676-4FAF-9458-E336996DA002}" dt="2019-08-05T09:03:24.152" v="5082"/>
          <ac:spMkLst>
            <pc:docMk/>
            <pc:sldMk cId="1628422477" sldId="1016"/>
            <ac:spMk id="6" creationId="{1F9D010C-D28C-44AC-B110-14A768EBD917}"/>
          </ac:spMkLst>
        </pc:spChg>
        <pc:spChg chg="mod">
          <ac:chgData name="梦 任" userId="b09ee5434ba88c77" providerId="LiveId" clId="{458790B2-1676-4FAF-9458-E336996DA002}" dt="2019-08-05T09:03:07.939" v="5069"/>
          <ac:spMkLst>
            <pc:docMk/>
            <pc:sldMk cId="1628422477" sldId="1016"/>
            <ac:spMk id="7" creationId="{9907F94E-808D-41B9-8CFB-374BBC86647A}"/>
          </ac:spMkLst>
        </pc:spChg>
        <pc:spChg chg="add">
          <ac:chgData name="梦 任" userId="b09ee5434ba88c77" providerId="LiveId" clId="{458790B2-1676-4FAF-9458-E336996DA002}" dt="2019-08-06T05:15:00.781" v="9664"/>
          <ac:spMkLst>
            <pc:docMk/>
            <pc:sldMk cId="1628422477" sldId="1016"/>
            <ac:spMk id="9" creationId="{53055288-1ABC-42E5-97D9-61C95A8B9DE2}"/>
          </ac:spMkLst>
        </pc:spChg>
        <pc:spChg chg="add">
          <ac:chgData name="梦 任" userId="b09ee5434ba88c77" providerId="LiveId" clId="{458790B2-1676-4FAF-9458-E336996DA002}" dt="2019-08-06T05:15:00.781" v="9664"/>
          <ac:spMkLst>
            <pc:docMk/>
            <pc:sldMk cId="1628422477" sldId="1016"/>
            <ac:spMk id="10" creationId="{B5FD4F00-B3C3-4E6F-836E-502A16B4091A}"/>
          </ac:spMkLst>
        </pc:spChg>
        <pc:spChg chg="add">
          <ac:chgData name="梦 任" userId="b09ee5434ba88c77" providerId="LiveId" clId="{458790B2-1676-4FAF-9458-E336996DA002}" dt="2019-08-06T05:15:00.781" v="9664"/>
          <ac:spMkLst>
            <pc:docMk/>
            <pc:sldMk cId="1628422477" sldId="1016"/>
            <ac:spMk id="11" creationId="{99DA66D1-8137-4A41-B713-69347923C0B7}"/>
          </ac:spMkLst>
        </pc:spChg>
        <pc:spChg chg="add">
          <ac:chgData name="梦 任" userId="b09ee5434ba88c77" providerId="LiveId" clId="{458790B2-1676-4FAF-9458-E336996DA002}" dt="2019-08-06T05:15:00.781" v="9664"/>
          <ac:spMkLst>
            <pc:docMk/>
            <pc:sldMk cId="1628422477" sldId="1016"/>
            <ac:spMk id="12" creationId="{0CFAEC4A-72BF-4BD2-A6E8-A8B6C8F72043}"/>
          </ac:spMkLst>
        </pc:spChg>
        <pc:picChg chg="add del mod modCrop">
          <ac:chgData name="梦 任" userId="b09ee5434ba88c77" providerId="LiveId" clId="{458790B2-1676-4FAF-9458-E336996DA002}" dt="2019-08-06T04:03:27.338" v="8718" actId="478"/>
          <ac:picMkLst>
            <pc:docMk/>
            <pc:sldMk cId="1628422477" sldId="1016"/>
            <ac:picMk id="8" creationId="{ADFAB1B0-8647-4CCC-9E80-2574AD1CAA65}"/>
          </ac:picMkLst>
        </pc:picChg>
      </pc:sldChg>
      <pc:sldChg chg="addSp modSp add setBg">
        <pc:chgData name="梦 任" userId="b09ee5434ba88c77" providerId="LiveId" clId="{458790B2-1676-4FAF-9458-E336996DA002}" dt="2019-08-09T08:44:12.526" v="11760"/>
        <pc:sldMkLst>
          <pc:docMk/>
          <pc:sldMk cId="3722975009" sldId="1019"/>
        </pc:sldMkLst>
        <pc:spChg chg="mod">
          <ac:chgData name="梦 任" userId="b09ee5434ba88c77" providerId="LiveId" clId="{458790B2-1676-4FAF-9458-E336996DA002}" dt="2019-08-05T17:03:26.530" v="6999" actId="113"/>
          <ac:spMkLst>
            <pc:docMk/>
            <pc:sldMk cId="3722975009" sldId="1019"/>
            <ac:spMk id="4" creationId="{47F53B20-6CA6-4237-B321-358534FB6300}"/>
          </ac:spMkLst>
        </pc:spChg>
        <pc:spChg chg="mod">
          <ac:chgData name="梦 任" userId="b09ee5434ba88c77" providerId="LiveId" clId="{458790B2-1676-4FAF-9458-E336996DA002}" dt="2019-08-05T12:24:40.708" v="5696" actId="20577"/>
          <ac:spMkLst>
            <pc:docMk/>
            <pc:sldMk cId="3722975009" sldId="1019"/>
            <ac:spMk id="5" creationId="{BE1AB5D8-E97B-49E3-96C6-B976A4B51D01}"/>
          </ac:spMkLst>
        </pc:spChg>
        <pc:spChg chg="mod">
          <ac:chgData name="梦 任" userId="b09ee5434ba88c77" providerId="LiveId" clId="{458790B2-1676-4FAF-9458-E336996DA002}" dt="2019-08-05T17:01:02.685" v="6955"/>
          <ac:spMkLst>
            <pc:docMk/>
            <pc:sldMk cId="3722975009" sldId="1019"/>
            <ac:spMk id="6" creationId="{D3004133-4DB7-4C49-9C4B-3546BB092E46}"/>
          </ac:spMkLst>
        </pc:spChg>
        <pc:spChg chg="add mod">
          <ac:chgData name="梦 任" userId="b09ee5434ba88c77" providerId="LiveId" clId="{458790B2-1676-4FAF-9458-E336996DA002}" dt="2019-08-05T17:02:44.502" v="6998" actId="1076"/>
          <ac:spMkLst>
            <pc:docMk/>
            <pc:sldMk cId="3722975009" sldId="1019"/>
            <ac:spMk id="9" creationId="{16A71476-38DA-4F1D-94A6-4E4FFD25F4B3}"/>
          </ac:spMkLst>
        </pc:spChg>
        <pc:graphicFrameChg chg="add mod modGraphic">
          <ac:chgData name="梦 任" userId="b09ee5434ba88c77" providerId="LiveId" clId="{458790B2-1676-4FAF-9458-E336996DA002}" dt="2019-08-06T01:33:16.332" v="7880" actId="5793"/>
          <ac:graphicFrameMkLst>
            <pc:docMk/>
            <pc:sldMk cId="3722975009" sldId="1019"/>
            <ac:graphicFrameMk id="10" creationId="{F76EF4BE-45C9-478A-BC8E-6D885668FCD4}"/>
          </ac:graphicFrameMkLst>
        </pc:graphicFrameChg>
        <pc:picChg chg="add mod">
          <ac:chgData name="梦 任" userId="b09ee5434ba88c77" providerId="LiveId" clId="{458790B2-1676-4FAF-9458-E336996DA002}" dt="2019-08-05T12:14:13.702" v="5569" actId="14100"/>
          <ac:picMkLst>
            <pc:docMk/>
            <pc:sldMk cId="3722975009" sldId="1019"/>
            <ac:picMk id="7" creationId="{3049C708-5D6E-4C8C-B39A-E0FA66F6522D}"/>
          </ac:picMkLst>
        </pc:picChg>
        <pc:picChg chg="add mod">
          <ac:chgData name="梦 任" userId="b09ee5434ba88c77" providerId="LiveId" clId="{458790B2-1676-4FAF-9458-E336996DA002}" dt="2019-08-05T17:02:44.502" v="6998" actId="1076"/>
          <ac:picMkLst>
            <pc:docMk/>
            <pc:sldMk cId="3722975009" sldId="1019"/>
            <ac:picMk id="8" creationId="{EEF7D52E-B2AD-49BC-BDBE-A6E7E71A1B03}"/>
          </ac:picMkLst>
        </pc:picChg>
      </pc:sldChg>
      <pc:sldChg chg="addSp delSp modSp add modNotesTx">
        <pc:chgData name="梦 任" userId="b09ee5434ba88c77" providerId="LiveId" clId="{458790B2-1676-4FAF-9458-E336996DA002}" dt="2019-08-06T01:33:33.500" v="7881" actId="20577"/>
        <pc:sldMkLst>
          <pc:docMk/>
          <pc:sldMk cId="1348118454" sldId="1020"/>
        </pc:sldMkLst>
        <pc:spChg chg="add del mod">
          <ac:chgData name="梦 任" userId="b09ee5434ba88c77" providerId="LiveId" clId="{458790B2-1676-4FAF-9458-E336996DA002}" dt="2019-08-05T12:32:49.195" v="5775" actId="478"/>
          <ac:spMkLst>
            <pc:docMk/>
            <pc:sldMk cId="1348118454" sldId="1020"/>
            <ac:spMk id="4" creationId="{0CF2E010-F1E8-4F24-B048-5BAEE4492A04}"/>
          </ac:spMkLst>
        </pc:spChg>
        <pc:spChg chg="mod">
          <ac:chgData name="梦 任" userId="b09ee5434ba88c77" providerId="LiveId" clId="{458790B2-1676-4FAF-9458-E336996DA002}" dt="2019-08-05T17:10:12.471" v="7048" actId="1076"/>
          <ac:spMkLst>
            <pc:docMk/>
            <pc:sldMk cId="1348118454" sldId="1020"/>
            <ac:spMk id="8" creationId="{FF97FA19-ED67-41CB-9059-202A3E96646C}"/>
          </ac:spMkLst>
        </pc:spChg>
        <pc:spChg chg="mod">
          <ac:chgData name="梦 任" userId="b09ee5434ba88c77" providerId="LiveId" clId="{458790B2-1676-4FAF-9458-E336996DA002}" dt="2019-08-05T17:10:12.471" v="7048" actId="1076"/>
          <ac:spMkLst>
            <pc:docMk/>
            <pc:sldMk cId="1348118454" sldId="1020"/>
            <ac:spMk id="9" creationId="{B0D638E3-A990-498F-9741-041CA4D318C8}"/>
          </ac:spMkLst>
        </pc:spChg>
        <pc:spChg chg="mod">
          <ac:chgData name="梦 任" userId="b09ee5434ba88c77" providerId="LiveId" clId="{458790B2-1676-4FAF-9458-E336996DA002}" dt="2019-08-05T17:10:39.505" v="7051" actId="1076"/>
          <ac:spMkLst>
            <pc:docMk/>
            <pc:sldMk cId="1348118454" sldId="1020"/>
            <ac:spMk id="11" creationId="{361717C0-BE7F-4B06-A181-36DA193E93D3}"/>
          </ac:spMkLst>
        </pc:spChg>
        <pc:spChg chg="mod">
          <ac:chgData name="梦 任" userId="b09ee5434ba88c77" providerId="LiveId" clId="{458790B2-1676-4FAF-9458-E336996DA002}" dt="2019-08-05T17:10:39.505" v="7051" actId="1076"/>
          <ac:spMkLst>
            <pc:docMk/>
            <pc:sldMk cId="1348118454" sldId="1020"/>
            <ac:spMk id="12" creationId="{07E4DE4D-6C59-4774-855F-9DF99C7D93FA}"/>
          </ac:spMkLst>
        </pc:spChg>
        <pc:spChg chg="add mod">
          <ac:chgData name="梦 任" userId="b09ee5434ba88c77" providerId="LiveId" clId="{458790B2-1676-4FAF-9458-E336996DA002}" dt="2019-08-05T17:11:36.108" v="7064" actId="1076"/>
          <ac:spMkLst>
            <pc:docMk/>
            <pc:sldMk cId="1348118454" sldId="1020"/>
            <ac:spMk id="13" creationId="{F57142C7-B1DC-4979-B177-8B246D17957B}"/>
          </ac:spMkLst>
        </pc:spChg>
        <pc:spChg chg="add mod">
          <ac:chgData name="梦 任" userId="b09ee5434ba88c77" providerId="LiveId" clId="{458790B2-1676-4FAF-9458-E336996DA002}" dt="2019-08-05T17:11:36.108" v="7064" actId="1076"/>
          <ac:spMkLst>
            <pc:docMk/>
            <pc:sldMk cId="1348118454" sldId="1020"/>
            <ac:spMk id="14" creationId="{19DC3DAC-9031-4366-BB23-0DDA76EB267F}"/>
          </ac:spMkLst>
        </pc:spChg>
        <pc:spChg chg="add mod">
          <ac:chgData name="梦 任" userId="b09ee5434ba88c77" providerId="LiveId" clId="{458790B2-1676-4FAF-9458-E336996DA002}" dt="2019-08-05T17:11:36.108" v="7064" actId="1076"/>
          <ac:spMkLst>
            <pc:docMk/>
            <pc:sldMk cId="1348118454" sldId="1020"/>
            <ac:spMk id="17" creationId="{3C392ECC-43E7-4CFF-B905-6DD5C66D31BC}"/>
          </ac:spMkLst>
        </pc:spChg>
        <pc:spChg chg="add mod">
          <ac:chgData name="梦 任" userId="b09ee5434ba88c77" providerId="LiveId" clId="{458790B2-1676-4FAF-9458-E336996DA002}" dt="2019-08-05T17:11:36.108" v="7064" actId="1076"/>
          <ac:spMkLst>
            <pc:docMk/>
            <pc:sldMk cId="1348118454" sldId="1020"/>
            <ac:spMk id="18" creationId="{8DABDDA6-9BF9-4658-8865-B2480D4FBC31}"/>
          </ac:spMkLst>
        </pc:spChg>
        <pc:spChg chg="add mod">
          <ac:chgData name="梦 任" userId="b09ee5434ba88c77" providerId="LiveId" clId="{458790B2-1676-4FAF-9458-E336996DA002}" dt="2019-08-05T17:11:36.108" v="7064" actId="1076"/>
          <ac:spMkLst>
            <pc:docMk/>
            <pc:sldMk cId="1348118454" sldId="1020"/>
            <ac:spMk id="19" creationId="{8A6B547A-D907-4604-B93A-9193FB239AFD}"/>
          </ac:spMkLst>
        </pc:spChg>
        <pc:spChg chg="add del mod">
          <ac:chgData name="梦 任" userId="b09ee5434ba88c77" providerId="LiveId" clId="{458790B2-1676-4FAF-9458-E336996DA002}" dt="2019-08-05T12:35:53.929" v="5850"/>
          <ac:spMkLst>
            <pc:docMk/>
            <pc:sldMk cId="1348118454" sldId="1020"/>
            <ac:spMk id="20" creationId="{3444CD54-DB3B-4FCC-A0DB-C331488124D3}"/>
          </ac:spMkLst>
        </pc:spChg>
        <pc:spChg chg="add del">
          <ac:chgData name="梦 任" userId="b09ee5434ba88c77" providerId="LiveId" clId="{458790B2-1676-4FAF-9458-E336996DA002}" dt="2019-08-05T12:35:59.433" v="5852"/>
          <ac:spMkLst>
            <pc:docMk/>
            <pc:sldMk cId="1348118454" sldId="1020"/>
            <ac:spMk id="21" creationId="{069E8146-0E3F-4C36-AD63-C38CE12E3434}"/>
          </ac:spMkLst>
        </pc:spChg>
        <pc:spChg chg="add mod">
          <ac:chgData name="梦 任" userId="b09ee5434ba88c77" providerId="LiveId" clId="{458790B2-1676-4FAF-9458-E336996DA002}" dt="2019-08-05T17:11:36.108" v="7064" actId="1076"/>
          <ac:spMkLst>
            <pc:docMk/>
            <pc:sldMk cId="1348118454" sldId="1020"/>
            <ac:spMk id="22" creationId="{0D6544B6-940A-4115-9F3F-A7FE7FE7004E}"/>
          </ac:spMkLst>
        </pc:spChg>
        <pc:spChg chg="add mod">
          <ac:chgData name="梦 任" userId="b09ee5434ba88c77" providerId="LiveId" clId="{458790B2-1676-4FAF-9458-E336996DA002}" dt="2019-08-05T17:11:36.108" v="7064" actId="1076"/>
          <ac:spMkLst>
            <pc:docMk/>
            <pc:sldMk cId="1348118454" sldId="1020"/>
            <ac:spMk id="23" creationId="{D2B7F2BB-BF71-4405-A27E-DB7322685492}"/>
          </ac:spMkLst>
        </pc:spChg>
        <pc:spChg chg="add mod">
          <ac:chgData name="梦 任" userId="b09ee5434ba88c77" providerId="LiveId" clId="{458790B2-1676-4FAF-9458-E336996DA002}" dt="2019-08-05T17:11:36.108" v="7064" actId="1076"/>
          <ac:spMkLst>
            <pc:docMk/>
            <pc:sldMk cId="1348118454" sldId="1020"/>
            <ac:spMk id="24" creationId="{6F828B89-6BA3-429A-92A3-9D7195E6F7DF}"/>
          </ac:spMkLst>
        </pc:spChg>
        <pc:spChg chg="add mod">
          <ac:chgData name="梦 任" userId="b09ee5434ba88c77" providerId="LiveId" clId="{458790B2-1676-4FAF-9458-E336996DA002}" dt="2019-08-05T17:11:36.108" v="7064" actId="1076"/>
          <ac:spMkLst>
            <pc:docMk/>
            <pc:sldMk cId="1348118454" sldId="1020"/>
            <ac:spMk id="25" creationId="{02DA228C-5AAD-4AFD-B8FB-718F69D21948}"/>
          </ac:spMkLst>
        </pc:spChg>
        <pc:spChg chg="add mod">
          <ac:chgData name="梦 任" userId="b09ee5434ba88c77" providerId="LiveId" clId="{458790B2-1676-4FAF-9458-E336996DA002}" dt="2019-08-05T17:11:36.108" v="7064" actId="1076"/>
          <ac:spMkLst>
            <pc:docMk/>
            <pc:sldMk cId="1348118454" sldId="1020"/>
            <ac:spMk id="26" creationId="{2B89EC16-8AF3-46E1-A01A-DC5918EB1A88}"/>
          </ac:spMkLst>
        </pc:spChg>
        <pc:spChg chg="add mod">
          <ac:chgData name="梦 任" userId="b09ee5434ba88c77" providerId="LiveId" clId="{458790B2-1676-4FAF-9458-E336996DA002}" dt="2019-08-05T17:11:36.108" v="7064" actId="1076"/>
          <ac:spMkLst>
            <pc:docMk/>
            <pc:sldMk cId="1348118454" sldId="1020"/>
            <ac:spMk id="27" creationId="{ACAF1FEF-D1E3-418D-B680-1913AFA81B9B}"/>
          </ac:spMkLst>
        </pc:spChg>
        <pc:spChg chg="add mod">
          <ac:chgData name="梦 任" userId="b09ee5434ba88c77" providerId="LiveId" clId="{458790B2-1676-4FAF-9458-E336996DA002}" dt="2019-08-05T17:11:36.108" v="7064" actId="1076"/>
          <ac:spMkLst>
            <pc:docMk/>
            <pc:sldMk cId="1348118454" sldId="1020"/>
            <ac:spMk id="28" creationId="{DF968FD3-20F1-42C9-BB52-09ED9630A233}"/>
          </ac:spMkLst>
        </pc:spChg>
        <pc:spChg chg="add del">
          <ac:chgData name="梦 任" userId="b09ee5434ba88c77" providerId="LiveId" clId="{458790B2-1676-4FAF-9458-E336996DA002}" dt="2019-08-05T12:43:46.573" v="5947" actId="478"/>
          <ac:spMkLst>
            <pc:docMk/>
            <pc:sldMk cId="1348118454" sldId="1020"/>
            <ac:spMk id="29" creationId="{1D8CC604-E10D-4997-8845-E04A1D9DDD3F}"/>
          </ac:spMkLst>
        </pc:spChg>
        <pc:spChg chg="add mod">
          <ac:chgData name="梦 任" userId="b09ee5434ba88c77" providerId="LiveId" clId="{458790B2-1676-4FAF-9458-E336996DA002}" dt="2019-08-05T17:11:41.658" v="7065" actId="1076"/>
          <ac:spMkLst>
            <pc:docMk/>
            <pc:sldMk cId="1348118454" sldId="1020"/>
            <ac:spMk id="29" creationId="{9A0828E7-447F-4C73-A43D-6AC515F6FD5E}"/>
          </ac:spMkLst>
        </pc:spChg>
        <pc:spChg chg="add del mod">
          <ac:chgData name="梦 任" userId="b09ee5434ba88c77" providerId="LiveId" clId="{458790B2-1676-4FAF-9458-E336996DA002}" dt="2019-08-05T12:44:06.407" v="5948" actId="478"/>
          <ac:spMkLst>
            <pc:docMk/>
            <pc:sldMk cId="1348118454" sldId="1020"/>
            <ac:spMk id="31" creationId="{2791F0B5-F211-412C-9C6B-A2A346ED8778}"/>
          </ac:spMkLst>
        </pc:spChg>
        <pc:spChg chg="add mod">
          <ac:chgData name="梦 任" userId="b09ee5434ba88c77" providerId="LiveId" clId="{458790B2-1676-4FAF-9458-E336996DA002}" dt="2019-08-05T17:10:44.179" v="7052" actId="1076"/>
          <ac:spMkLst>
            <pc:docMk/>
            <pc:sldMk cId="1348118454" sldId="1020"/>
            <ac:spMk id="32" creationId="{18466737-5EDB-4295-A974-98AA3572021E}"/>
          </ac:spMkLst>
        </pc:spChg>
        <pc:picChg chg="mod">
          <ac:chgData name="梦 任" userId="b09ee5434ba88c77" providerId="LiveId" clId="{458790B2-1676-4FAF-9458-E336996DA002}" dt="2019-08-05T17:10:12.471" v="7048" actId="1076"/>
          <ac:picMkLst>
            <pc:docMk/>
            <pc:sldMk cId="1348118454" sldId="1020"/>
            <ac:picMk id="7" creationId="{72E7AE8B-E44A-4B11-9A47-4CA8D8D153DD}"/>
          </ac:picMkLst>
        </pc:picChg>
        <pc:picChg chg="mod">
          <ac:chgData name="梦 任" userId="b09ee5434ba88c77" providerId="LiveId" clId="{458790B2-1676-4FAF-9458-E336996DA002}" dt="2019-08-05T17:10:32.913" v="7050" actId="14100"/>
          <ac:picMkLst>
            <pc:docMk/>
            <pc:sldMk cId="1348118454" sldId="1020"/>
            <ac:picMk id="10" creationId="{D6E6E479-327D-4030-8F8D-56BCD22CC5DE}"/>
          </ac:picMkLst>
        </pc:picChg>
        <pc:cxnChg chg="add del mod">
          <ac:chgData name="梦 任" userId="b09ee5434ba88c77" providerId="LiveId" clId="{458790B2-1676-4FAF-9458-E336996DA002}" dt="2019-08-05T12:33:15.548" v="5778" actId="11529"/>
          <ac:cxnSpMkLst>
            <pc:docMk/>
            <pc:sldMk cId="1348118454" sldId="1020"/>
            <ac:cxnSpMk id="16" creationId="{A78C2AEE-ECFD-4719-8C99-28A4078C3678}"/>
          </ac:cxnSpMkLst>
        </pc:cxnChg>
      </pc:sldChg>
      <pc:sldChg chg="modSp add">
        <pc:chgData name="梦 任" userId="b09ee5434ba88c77" providerId="LiveId" clId="{458790B2-1676-4FAF-9458-E336996DA002}" dt="2019-08-05T16:43:20.934" v="6861"/>
        <pc:sldMkLst>
          <pc:docMk/>
          <pc:sldMk cId="1842946477" sldId="1023"/>
        </pc:sldMkLst>
        <pc:spChg chg="mod">
          <ac:chgData name="梦 任" userId="b09ee5434ba88c77" providerId="LiveId" clId="{458790B2-1676-4FAF-9458-E336996DA002}" dt="2019-08-05T16:43:20.934" v="6861"/>
          <ac:spMkLst>
            <pc:docMk/>
            <pc:sldMk cId="1842946477" sldId="1023"/>
            <ac:spMk id="2" creationId="{286EDBDE-CC11-4D35-98EB-E240B296C2BF}"/>
          </ac:spMkLst>
        </pc:spChg>
      </pc:sldChg>
      <pc:sldChg chg="addSp modSp add ord setBg modNotesTx">
        <pc:chgData name="梦 任" userId="b09ee5434ba88c77" providerId="LiveId" clId="{458790B2-1676-4FAF-9458-E336996DA002}" dt="2019-08-09T08:36:55.086" v="11749" actId="207"/>
        <pc:sldMkLst>
          <pc:docMk/>
          <pc:sldMk cId="1728221319" sldId="1024"/>
        </pc:sldMkLst>
        <pc:spChg chg="mod">
          <ac:chgData name="梦 任" userId="b09ee5434ba88c77" providerId="LiveId" clId="{458790B2-1676-4FAF-9458-E336996DA002}" dt="2019-08-09T08:36:06.538" v="11729" actId="20577"/>
          <ac:spMkLst>
            <pc:docMk/>
            <pc:sldMk cId="1728221319" sldId="1024"/>
            <ac:spMk id="4" creationId="{2FC992DF-049E-425C-B047-A5DA19819B8A}"/>
          </ac:spMkLst>
        </pc:spChg>
        <pc:spChg chg="mod">
          <ac:chgData name="梦 任" userId="b09ee5434ba88c77" providerId="LiveId" clId="{458790B2-1676-4FAF-9458-E336996DA002}" dt="2019-08-06T01:14:36.027" v="7737" actId="1076"/>
          <ac:spMkLst>
            <pc:docMk/>
            <pc:sldMk cId="1728221319" sldId="1024"/>
            <ac:spMk id="5" creationId="{A3DE8045-513E-4DAC-ACAE-544B44237C06}"/>
          </ac:spMkLst>
        </pc:spChg>
        <pc:spChg chg="mod">
          <ac:chgData name="梦 任" userId="b09ee5434ba88c77" providerId="LiveId" clId="{458790B2-1676-4FAF-9458-E336996DA002}" dt="2019-08-09T01:55:59.392" v="9799"/>
          <ac:spMkLst>
            <pc:docMk/>
            <pc:sldMk cId="1728221319" sldId="1024"/>
            <ac:spMk id="6" creationId="{1D389F88-907C-480D-9407-6E99EA47257D}"/>
          </ac:spMkLst>
        </pc:spChg>
        <pc:graphicFrameChg chg="add mod modGraphic">
          <ac:chgData name="梦 任" userId="b09ee5434ba88c77" providerId="LiveId" clId="{458790B2-1676-4FAF-9458-E336996DA002}" dt="2019-08-09T08:36:55.086" v="11749" actId="207"/>
          <ac:graphicFrameMkLst>
            <pc:docMk/>
            <pc:sldMk cId="1728221319" sldId="1024"/>
            <ac:graphicFrameMk id="7" creationId="{5B451451-EAA0-4795-96A9-7576A2BE3A69}"/>
          </ac:graphicFrameMkLst>
        </pc:graphicFrameChg>
      </pc:sldChg>
      <pc:sldChg chg="addSp delSp modSp add">
        <pc:chgData name="梦 任" userId="b09ee5434ba88c77" providerId="LiveId" clId="{458790B2-1676-4FAF-9458-E336996DA002}" dt="2019-08-06T05:00:05.801" v="9662"/>
        <pc:sldMkLst>
          <pc:docMk/>
          <pc:sldMk cId="4033901721" sldId="1026"/>
        </pc:sldMkLst>
        <pc:spChg chg="mod">
          <ac:chgData name="梦 任" userId="b09ee5434ba88c77" providerId="LiveId" clId="{458790B2-1676-4FAF-9458-E336996DA002}" dt="2019-08-06T05:00:05.801" v="9662"/>
          <ac:spMkLst>
            <pc:docMk/>
            <pc:sldMk cId="4033901721" sldId="1026"/>
            <ac:spMk id="6" creationId="{7AD15374-EC92-4A29-9B17-DA531BAAA23B}"/>
          </ac:spMkLst>
        </pc:spChg>
        <pc:spChg chg="mod">
          <ac:chgData name="梦 任" userId="b09ee5434ba88c77" providerId="LiveId" clId="{458790B2-1676-4FAF-9458-E336996DA002}" dt="2019-08-05T19:29:20.611" v="7625"/>
          <ac:spMkLst>
            <pc:docMk/>
            <pc:sldMk cId="4033901721" sldId="1026"/>
            <ac:spMk id="8" creationId="{45FD961F-FC14-4FD6-97B2-1FD891C916B8}"/>
          </ac:spMkLst>
        </pc:spChg>
        <pc:spChg chg="del mod">
          <ac:chgData name="梦 任" userId="b09ee5434ba88c77" providerId="LiveId" clId="{458790B2-1676-4FAF-9458-E336996DA002}" dt="2019-08-05T19:25:00.589" v="7567" actId="478"/>
          <ac:spMkLst>
            <pc:docMk/>
            <pc:sldMk cId="4033901721" sldId="1026"/>
            <ac:spMk id="9" creationId="{A69667FD-B432-4A23-AFC0-8003717C8E94}"/>
          </ac:spMkLst>
        </pc:spChg>
        <pc:spChg chg="add mod">
          <ac:chgData name="梦 任" userId="b09ee5434ba88c77" providerId="LiveId" clId="{458790B2-1676-4FAF-9458-E336996DA002}" dt="2019-08-06T01:31:52.941" v="7873" actId="14100"/>
          <ac:spMkLst>
            <pc:docMk/>
            <pc:sldMk cId="4033901721" sldId="1026"/>
            <ac:spMk id="11" creationId="{9C8A7EA7-15D0-4B34-8461-38D528A50DDF}"/>
          </ac:spMkLst>
        </pc:spChg>
        <pc:graphicFrameChg chg="add mod">
          <ac:chgData name="梦 任" userId="b09ee5434ba88c77" providerId="LiveId" clId="{458790B2-1676-4FAF-9458-E336996DA002}" dt="2019-08-05T19:24:43.439" v="7563" actId="14100"/>
          <ac:graphicFrameMkLst>
            <pc:docMk/>
            <pc:sldMk cId="4033901721" sldId="1026"/>
            <ac:graphicFrameMk id="10" creationId="{74EDBDDE-FD99-4027-BA1B-5C3A3B1156EB}"/>
          </ac:graphicFrameMkLst>
        </pc:graphicFrameChg>
        <pc:picChg chg="mod">
          <ac:chgData name="梦 任" userId="b09ee5434ba88c77" providerId="LiveId" clId="{458790B2-1676-4FAF-9458-E336996DA002}" dt="2019-08-05T19:25:05.977" v="7568" actId="1076"/>
          <ac:picMkLst>
            <pc:docMk/>
            <pc:sldMk cId="4033901721" sldId="1026"/>
            <ac:picMk id="7" creationId="{0DD514F1-CBFC-4EF0-8B7A-48508149642B}"/>
          </ac:picMkLst>
        </pc:picChg>
      </pc:sldChg>
      <pc:sldChg chg="addSp delSp modSp add setBg modNotesTx">
        <pc:chgData name="梦 任" userId="b09ee5434ba88c77" providerId="LiveId" clId="{458790B2-1676-4FAF-9458-E336996DA002}" dt="2019-08-09T08:43:57.318" v="11758"/>
        <pc:sldMkLst>
          <pc:docMk/>
          <pc:sldMk cId="1546134675" sldId="1027"/>
        </pc:sldMkLst>
        <pc:spChg chg="del">
          <ac:chgData name="梦 任" userId="b09ee5434ba88c77" providerId="LiveId" clId="{458790B2-1676-4FAF-9458-E336996DA002}" dt="2019-08-06T01:38:30.886" v="7884" actId="478"/>
          <ac:spMkLst>
            <pc:docMk/>
            <pc:sldMk cId="1546134675" sldId="1027"/>
            <ac:spMk id="4" creationId="{5E658914-73AE-4881-8F82-3596C8DDC552}"/>
          </ac:spMkLst>
        </pc:spChg>
        <pc:spChg chg="mod">
          <ac:chgData name="梦 任" userId="b09ee5434ba88c77" providerId="LiveId" clId="{458790B2-1676-4FAF-9458-E336996DA002}" dt="2019-08-06T03:17:20.390" v="8045"/>
          <ac:spMkLst>
            <pc:docMk/>
            <pc:sldMk cId="1546134675" sldId="1027"/>
            <ac:spMk id="6" creationId="{F563C31B-03C7-465A-9A5A-437D8369F5B9}"/>
          </ac:spMkLst>
        </pc:spChg>
        <pc:spChg chg="add mod">
          <ac:chgData name="梦 任" userId="b09ee5434ba88c77" providerId="LiveId" clId="{458790B2-1676-4FAF-9458-E336996DA002}" dt="2019-08-09T08:13:08.398" v="11630" actId="12"/>
          <ac:spMkLst>
            <pc:docMk/>
            <pc:sldMk cId="1546134675" sldId="1027"/>
            <ac:spMk id="8" creationId="{9D382838-DA5F-4782-A730-666BAE2ED1B9}"/>
          </ac:spMkLst>
        </pc:spChg>
        <pc:picChg chg="del">
          <ac:chgData name="梦 任" userId="b09ee5434ba88c77" providerId="LiveId" clId="{458790B2-1676-4FAF-9458-E336996DA002}" dt="2019-08-09T02:12:46.988" v="9912" actId="478"/>
          <ac:picMkLst>
            <pc:docMk/>
            <pc:sldMk cId="1546134675" sldId="1027"/>
            <ac:picMk id="4" creationId="{06FF78AA-8F30-481E-87D4-5AA01CBB1C5E}"/>
          </ac:picMkLst>
        </pc:picChg>
        <pc:picChg chg="add del mod">
          <ac:chgData name="梦 任" userId="b09ee5434ba88c77" providerId="LiveId" clId="{458790B2-1676-4FAF-9458-E336996DA002}" dt="2019-08-09T08:43:13.009" v="11753" actId="478"/>
          <ac:picMkLst>
            <pc:docMk/>
            <pc:sldMk cId="1546134675" sldId="1027"/>
            <ac:picMk id="7" creationId="{29488734-F245-41CD-9880-DD3DDCD07033}"/>
          </ac:picMkLst>
        </pc:picChg>
        <pc:picChg chg="add del mod">
          <ac:chgData name="梦 任" userId="b09ee5434ba88c77" providerId="LiveId" clId="{458790B2-1676-4FAF-9458-E336996DA002}" dt="2019-08-06T03:17:06.407" v="8043" actId="478"/>
          <ac:picMkLst>
            <pc:docMk/>
            <pc:sldMk cId="1546134675" sldId="1027"/>
            <ac:picMk id="7" creationId="{9BC9F6F8-15BA-4452-AFEE-76186F431476}"/>
          </ac:picMkLst>
        </pc:picChg>
        <pc:picChg chg="add del">
          <ac:chgData name="梦 任" userId="b09ee5434ba88c77" providerId="LiveId" clId="{458790B2-1676-4FAF-9458-E336996DA002}" dt="2019-08-06T03:23:21.091" v="8048" actId="478"/>
          <ac:picMkLst>
            <pc:docMk/>
            <pc:sldMk cId="1546134675" sldId="1027"/>
            <ac:picMk id="8" creationId="{1E741435-2FD6-4140-80F9-A1D4D123357B}"/>
          </ac:picMkLst>
        </pc:picChg>
        <pc:picChg chg="add del">
          <ac:chgData name="梦 任" userId="b09ee5434ba88c77" providerId="LiveId" clId="{458790B2-1676-4FAF-9458-E336996DA002}" dt="2019-08-06T03:30:21.895" v="8105" actId="478"/>
          <ac:picMkLst>
            <pc:docMk/>
            <pc:sldMk cId="1546134675" sldId="1027"/>
            <ac:picMk id="9" creationId="{1125AC37-5BC6-41EF-B0B8-27823C3E8C75}"/>
          </ac:picMkLst>
        </pc:picChg>
        <pc:picChg chg="add">
          <ac:chgData name="梦 任" userId="b09ee5434ba88c77" providerId="LiveId" clId="{458790B2-1676-4FAF-9458-E336996DA002}" dt="2019-08-09T08:43:15.375" v="11754"/>
          <ac:picMkLst>
            <pc:docMk/>
            <pc:sldMk cId="1546134675" sldId="1027"/>
            <ac:picMk id="9" creationId="{DBC3D15C-E1E2-4FB4-BAA0-0CECEF25C958}"/>
          </ac:picMkLst>
        </pc:picChg>
        <pc:picChg chg="add del">
          <ac:chgData name="梦 任" userId="b09ee5434ba88c77" providerId="LiveId" clId="{458790B2-1676-4FAF-9458-E336996DA002}" dt="2019-08-06T06:01:53.197" v="9674" actId="478"/>
          <ac:picMkLst>
            <pc:docMk/>
            <pc:sldMk cId="1546134675" sldId="1027"/>
            <ac:picMk id="10" creationId="{F624344E-D77D-4F5A-B227-FB576E2F5934}"/>
          </ac:picMkLst>
        </pc:picChg>
        <pc:picChg chg="add">
          <ac:chgData name="梦 任" userId="b09ee5434ba88c77" providerId="LiveId" clId="{458790B2-1676-4FAF-9458-E336996DA002}" dt="2019-08-06T06:01:55.758" v="9675"/>
          <ac:picMkLst>
            <pc:docMk/>
            <pc:sldMk cId="1546134675" sldId="1027"/>
            <ac:picMk id="11" creationId="{3EEE35AA-7893-4B05-83A0-D7D1B5DA98BF}"/>
          </ac:picMkLst>
        </pc:picChg>
      </pc:sldChg>
      <pc:sldChg chg="addSp modSp setBg modNotesTx">
        <pc:chgData name="梦 任" userId="b09ee5434ba88c77" providerId="LiveId" clId="{458790B2-1676-4FAF-9458-E336996DA002}" dt="2019-08-09T08:32:20.930" v="11683"/>
        <pc:sldMkLst>
          <pc:docMk/>
          <pc:sldMk cId="2050629220" sldId="1028"/>
        </pc:sldMkLst>
        <pc:spChg chg="add mod">
          <ac:chgData name="梦 任" userId="b09ee5434ba88c77" providerId="LiveId" clId="{458790B2-1676-4FAF-9458-E336996DA002}" dt="2019-08-09T08:20:20.916" v="11649" actId="1076"/>
          <ac:spMkLst>
            <pc:docMk/>
            <pc:sldMk cId="2050629220" sldId="1028"/>
            <ac:spMk id="4" creationId="{A896337F-EF7A-453A-98D3-DB986D07349E}"/>
          </ac:spMkLst>
        </pc:spChg>
        <pc:spChg chg="mod">
          <ac:chgData name="梦 任" userId="b09ee5434ba88c77" providerId="LiveId" clId="{458790B2-1676-4FAF-9458-E336996DA002}" dt="2019-08-09T08:20:04.838" v="11645" actId="20577"/>
          <ac:spMkLst>
            <pc:docMk/>
            <pc:sldMk cId="2050629220" sldId="1028"/>
            <ac:spMk id="6" creationId="{F18CA6A4-537D-4BC7-93FA-D99AA9AAED28}"/>
          </ac:spMkLst>
        </pc:spChg>
        <pc:graphicFrameChg chg="mod modGraphic">
          <ac:chgData name="梦 任" userId="b09ee5434ba88c77" providerId="LiveId" clId="{458790B2-1676-4FAF-9458-E336996DA002}" dt="2019-08-09T06:01:47.867" v="10364"/>
          <ac:graphicFrameMkLst>
            <pc:docMk/>
            <pc:sldMk cId="2050629220" sldId="1028"/>
            <ac:graphicFrameMk id="7" creationId="{D5ED9442-A16F-4FEA-A3AF-17D78B6349CC}"/>
          </ac:graphicFrameMkLst>
        </pc:graphicFrameChg>
        <pc:picChg chg="mod">
          <ac:chgData name="梦 任" userId="b09ee5434ba88c77" providerId="LiveId" clId="{458790B2-1676-4FAF-9458-E336996DA002}" dt="2019-08-09T03:13:31.451" v="10072" actId="14100"/>
          <ac:picMkLst>
            <pc:docMk/>
            <pc:sldMk cId="2050629220" sldId="1028"/>
            <ac:picMk id="8" creationId="{C35AD7BE-466F-44AC-B78E-F5C9E471C1B0}"/>
          </ac:picMkLst>
        </pc:picChg>
        <pc:picChg chg="mod">
          <ac:chgData name="梦 任" userId="b09ee5434ba88c77" providerId="LiveId" clId="{458790B2-1676-4FAF-9458-E336996DA002}" dt="2019-08-09T03:13:22.466" v="10069" actId="14100"/>
          <ac:picMkLst>
            <pc:docMk/>
            <pc:sldMk cId="2050629220" sldId="1028"/>
            <ac:picMk id="12" creationId="{73A20FE0-91F2-4979-B933-C0E3D6EF809B}"/>
          </ac:picMkLst>
        </pc:picChg>
        <pc:picChg chg="mod">
          <ac:chgData name="梦 任" userId="b09ee5434ba88c77" providerId="LiveId" clId="{458790B2-1676-4FAF-9458-E336996DA002}" dt="2019-08-09T03:13:24.816" v="10070" actId="14100"/>
          <ac:picMkLst>
            <pc:docMk/>
            <pc:sldMk cId="2050629220" sldId="1028"/>
            <ac:picMk id="13" creationId="{9E1685AE-A67C-429C-83F0-8BF0D7F15741}"/>
          </ac:picMkLst>
        </pc:picChg>
      </pc:sldChg>
      <pc:sldChg chg="modSp setBg">
        <pc:chgData name="梦 任" userId="b09ee5434ba88c77" providerId="LiveId" clId="{458790B2-1676-4FAF-9458-E336996DA002}" dt="2019-08-09T08:32:15.791" v="11682"/>
        <pc:sldMkLst>
          <pc:docMk/>
          <pc:sldMk cId="3866761284" sldId="1029"/>
        </pc:sldMkLst>
        <pc:spChg chg="mod">
          <ac:chgData name="梦 任" userId="b09ee5434ba88c77" providerId="LiveId" clId="{458790B2-1676-4FAF-9458-E336996DA002}" dt="2019-08-09T05:12:26.986" v="10225" actId="1076"/>
          <ac:spMkLst>
            <pc:docMk/>
            <pc:sldMk cId="3866761284" sldId="1029"/>
            <ac:spMk id="16" creationId="{4741E33A-4877-4E43-828D-09EAD3700F9D}"/>
          </ac:spMkLst>
        </pc:spChg>
      </pc:sldChg>
      <pc:sldChg chg="modSp setBg modNotesTx">
        <pc:chgData name="梦 任" userId="b09ee5434ba88c77" providerId="LiveId" clId="{458790B2-1676-4FAF-9458-E336996DA002}" dt="2019-08-09T08:32:28.466" v="11684"/>
        <pc:sldMkLst>
          <pc:docMk/>
          <pc:sldMk cId="4214585151" sldId="1034"/>
        </pc:sldMkLst>
        <pc:spChg chg="mod">
          <ac:chgData name="梦 任" userId="b09ee5434ba88c77" providerId="LiveId" clId="{458790B2-1676-4FAF-9458-E336996DA002}" dt="2019-08-09T02:04:40.666" v="9879" actId="20577"/>
          <ac:spMkLst>
            <pc:docMk/>
            <pc:sldMk cId="4214585151" sldId="1034"/>
            <ac:spMk id="4" creationId="{1C5859BB-EF0B-45DF-A56F-D47C8E222A50}"/>
          </ac:spMkLst>
        </pc:spChg>
        <pc:cxnChg chg="mod">
          <ac:chgData name="梦 任" userId="b09ee5434ba88c77" providerId="LiveId" clId="{458790B2-1676-4FAF-9458-E336996DA002}" dt="2019-08-09T06:02:18.999" v="10365" actId="1076"/>
          <ac:cxnSpMkLst>
            <pc:docMk/>
            <pc:sldMk cId="4214585151" sldId="1034"/>
            <ac:cxnSpMk id="40" creationId="{9A3597CE-D55B-4368-AD66-585427D1695A}"/>
          </ac:cxnSpMkLst>
        </pc:cxnChg>
      </pc:sldChg>
      <pc:sldChg chg="modSp">
        <pc:chgData name="梦 任" userId="b09ee5434ba88c77" providerId="LiveId" clId="{458790B2-1676-4FAF-9458-E336996DA002}" dt="2019-08-09T08:25:55.713" v="11654"/>
        <pc:sldMkLst>
          <pc:docMk/>
          <pc:sldMk cId="1875779590" sldId="1036"/>
        </pc:sldMkLst>
        <pc:spChg chg="mod">
          <ac:chgData name="梦 任" userId="b09ee5434ba88c77" providerId="LiveId" clId="{458790B2-1676-4FAF-9458-E336996DA002}" dt="2019-08-09T02:20:50.058" v="9957"/>
          <ac:spMkLst>
            <pc:docMk/>
            <pc:sldMk cId="1875779590" sldId="1036"/>
            <ac:spMk id="6" creationId="{A50F204F-1FC0-417F-AB50-E8DE4512F149}"/>
          </ac:spMkLst>
        </pc:spChg>
        <pc:spChg chg="mod">
          <ac:chgData name="梦 任" userId="b09ee5434ba88c77" providerId="LiveId" clId="{458790B2-1676-4FAF-9458-E336996DA002}" dt="2019-08-09T08:25:55.713" v="11654"/>
          <ac:spMkLst>
            <pc:docMk/>
            <pc:sldMk cId="1875779590" sldId="1036"/>
            <ac:spMk id="9" creationId="{302A30D5-626F-4595-B4BA-428FF80F1B73}"/>
          </ac:spMkLst>
        </pc:spChg>
      </pc:sldChg>
      <pc:sldChg chg="addSp modSp add del">
        <pc:chgData name="梦 任" userId="b09ee5434ba88c77" providerId="LiveId" clId="{458790B2-1676-4FAF-9458-E336996DA002}" dt="2019-08-09T08:14:04.259" v="11636" actId="2696"/>
        <pc:sldMkLst>
          <pc:docMk/>
          <pc:sldMk cId="3822429352" sldId="1037"/>
        </pc:sldMkLst>
        <pc:spChg chg="mod">
          <ac:chgData name="梦 任" userId="b09ee5434ba88c77" providerId="LiveId" clId="{458790B2-1676-4FAF-9458-E336996DA002}" dt="2019-08-09T06:53:40.377" v="10726"/>
          <ac:spMkLst>
            <pc:docMk/>
            <pc:sldMk cId="3822429352" sldId="1037"/>
            <ac:spMk id="4" creationId="{46B8C9FD-981F-496F-824C-ADBEDB750A97}"/>
          </ac:spMkLst>
        </pc:spChg>
        <pc:spChg chg="mod">
          <ac:chgData name="梦 任" userId="b09ee5434ba88c77" providerId="LiveId" clId="{458790B2-1676-4FAF-9458-E336996DA002}" dt="2019-08-09T06:20:01.588" v="10398"/>
          <ac:spMkLst>
            <pc:docMk/>
            <pc:sldMk cId="3822429352" sldId="1037"/>
            <ac:spMk id="6" creationId="{B86A70A7-18F6-4E92-BC18-AE6EBAD42128}"/>
          </ac:spMkLst>
        </pc:spChg>
        <pc:graphicFrameChg chg="add mod modGraphic">
          <ac:chgData name="梦 任" userId="b09ee5434ba88c77" providerId="LiveId" clId="{458790B2-1676-4FAF-9458-E336996DA002}" dt="2019-08-09T07:12:58.686" v="11061" actId="14734"/>
          <ac:graphicFrameMkLst>
            <pc:docMk/>
            <pc:sldMk cId="3822429352" sldId="1037"/>
            <ac:graphicFrameMk id="7" creationId="{B69F09AB-0ABE-41B6-8151-393C6289001E}"/>
          </ac:graphicFrameMkLst>
        </pc:graphicFrameChg>
      </pc:sldChg>
      <pc:sldChg chg="addSp delSp modSp add setBg addCm delCm modCm">
        <pc:chgData name="梦 任" userId="b09ee5434ba88c77" providerId="LiveId" clId="{458790B2-1676-4FAF-9458-E336996DA002}" dt="2019-08-09T08:31:43.478" v="11678"/>
        <pc:sldMkLst>
          <pc:docMk/>
          <pc:sldMk cId="588540683" sldId="1038"/>
        </pc:sldMkLst>
        <pc:spChg chg="mod">
          <ac:chgData name="梦 任" userId="b09ee5434ba88c77" providerId="LiveId" clId="{458790B2-1676-4FAF-9458-E336996DA002}" dt="2019-08-09T06:54:20.751" v="10733"/>
          <ac:spMkLst>
            <pc:docMk/>
            <pc:sldMk cId="588540683" sldId="1038"/>
            <ac:spMk id="10" creationId="{00000000-0000-0000-0000-000000000000}"/>
          </ac:spMkLst>
        </pc:spChg>
        <pc:spChg chg="add del mod">
          <ac:chgData name="梦 任" userId="b09ee5434ba88c77" providerId="LiveId" clId="{458790B2-1676-4FAF-9458-E336996DA002}" dt="2019-08-09T07:20:22" v="11110" actId="1076"/>
          <ac:spMkLst>
            <pc:docMk/>
            <pc:sldMk cId="588540683" sldId="1038"/>
            <ac:spMk id="13" creationId="{B835180E-F44A-4244-A7A4-EB8545C9628F}"/>
          </ac:spMkLst>
        </pc:spChg>
        <pc:spChg chg="add del mod">
          <ac:chgData name="梦 任" userId="b09ee5434ba88c77" providerId="LiveId" clId="{458790B2-1676-4FAF-9458-E336996DA002}" dt="2019-08-09T07:20:22" v="11110" actId="1076"/>
          <ac:spMkLst>
            <pc:docMk/>
            <pc:sldMk cId="588540683" sldId="1038"/>
            <ac:spMk id="14" creationId="{0B77AFE9-6BD8-46F2-931C-AA627535A5D2}"/>
          </ac:spMkLst>
        </pc:spChg>
        <pc:spChg chg="mod">
          <ac:chgData name="梦 任" userId="b09ee5434ba88c77" providerId="LiveId" clId="{458790B2-1676-4FAF-9458-E336996DA002}" dt="2019-08-09T07:21:11.097" v="11142"/>
          <ac:spMkLst>
            <pc:docMk/>
            <pc:sldMk cId="588540683" sldId="1038"/>
            <ac:spMk id="18" creationId="{00000000-0000-0000-0000-000000000000}"/>
          </ac:spMkLst>
        </pc:spChg>
        <pc:spChg chg="mod">
          <ac:chgData name="梦 任" userId="b09ee5434ba88c77" providerId="LiveId" clId="{458790B2-1676-4FAF-9458-E336996DA002}" dt="2019-08-09T07:07:22.102" v="10994"/>
          <ac:spMkLst>
            <pc:docMk/>
            <pc:sldMk cId="588540683" sldId="1038"/>
            <ac:spMk id="19" creationId="{00000000-0000-0000-0000-000000000000}"/>
          </ac:spMkLst>
        </pc:spChg>
        <pc:spChg chg="mod">
          <ac:chgData name="梦 任" userId="b09ee5434ba88c77" providerId="LiveId" clId="{458790B2-1676-4FAF-9458-E336996DA002}" dt="2019-08-09T07:03:50.259" v="10930" actId="1076"/>
          <ac:spMkLst>
            <pc:docMk/>
            <pc:sldMk cId="588540683" sldId="1038"/>
            <ac:spMk id="20" creationId="{00000000-0000-0000-0000-000000000000}"/>
          </ac:spMkLst>
        </pc:spChg>
        <pc:spChg chg="mod">
          <ac:chgData name="梦 任" userId="b09ee5434ba88c77" providerId="LiveId" clId="{458790B2-1676-4FAF-9458-E336996DA002}" dt="2019-08-09T07:03:50.259" v="10930" actId="1076"/>
          <ac:spMkLst>
            <pc:docMk/>
            <pc:sldMk cId="588540683" sldId="1038"/>
            <ac:spMk id="21" creationId="{00000000-0000-0000-0000-000000000000}"/>
          </ac:spMkLst>
        </pc:spChg>
        <pc:spChg chg="add del">
          <ac:chgData name="梦 任" userId="b09ee5434ba88c77" providerId="LiveId" clId="{458790B2-1676-4FAF-9458-E336996DA002}" dt="2019-08-09T07:00:13.214" v="10881" actId="478"/>
          <ac:spMkLst>
            <pc:docMk/>
            <pc:sldMk cId="588540683" sldId="1038"/>
            <ac:spMk id="22" creationId="{00000000-0000-0000-0000-000000000000}"/>
          </ac:spMkLst>
        </pc:spChg>
        <pc:spChg chg="add del">
          <ac:chgData name="梦 任" userId="b09ee5434ba88c77" providerId="LiveId" clId="{458790B2-1676-4FAF-9458-E336996DA002}" dt="2019-08-09T07:00:13.214" v="10881" actId="478"/>
          <ac:spMkLst>
            <pc:docMk/>
            <pc:sldMk cId="588540683" sldId="1038"/>
            <ac:spMk id="537602" creationId="{00000000-0000-0000-0000-000000000000}"/>
          </ac:spMkLst>
        </pc:spChg>
        <pc:graphicFrameChg chg="add mod modGraphic">
          <ac:chgData name="梦 任" userId="b09ee5434ba88c77" providerId="LiveId" clId="{458790B2-1676-4FAF-9458-E336996DA002}" dt="2019-08-09T08:08:35.945" v="11498" actId="14734"/>
          <ac:graphicFrameMkLst>
            <pc:docMk/>
            <pc:sldMk cId="588540683" sldId="1038"/>
            <ac:graphicFrameMk id="15" creationId="{22CAABD2-A642-4113-B59D-ECC56C49AE26}"/>
          </ac:graphicFrameMkLst>
        </pc:graphicFrameChg>
        <pc:cxnChg chg="add mod">
          <ac:chgData name="梦 任" userId="b09ee5434ba88c77" providerId="LiveId" clId="{458790B2-1676-4FAF-9458-E336996DA002}" dt="2019-08-09T07:20:05.200" v="11109" actId="1076"/>
          <ac:cxnSpMkLst>
            <pc:docMk/>
            <pc:sldMk cId="588540683" sldId="1038"/>
            <ac:cxnSpMk id="3" creationId="{82A96AF1-277F-41B9-9B2F-FE21BB6DD25E}"/>
          </ac:cxnSpMkLst>
        </pc:cxnChg>
        <pc:cxnChg chg="add mod">
          <ac:chgData name="梦 任" userId="b09ee5434ba88c77" providerId="LiveId" clId="{458790B2-1676-4FAF-9458-E336996DA002}" dt="2019-08-09T07:20:27.233" v="11111" actId="1076"/>
          <ac:cxnSpMkLst>
            <pc:docMk/>
            <pc:sldMk cId="588540683" sldId="1038"/>
            <ac:cxnSpMk id="17" creationId="{6FDD1C91-45E8-4153-93FF-E7F0BFDC5CB3}"/>
          </ac:cxnSpMkLst>
        </pc:cxnChg>
      </pc:sldChg>
      <pc:sldChg chg="addSp delSp modSp add setBg">
        <pc:chgData name="梦 任" userId="b09ee5434ba88c77" providerId="LiveId" clId="{458790B2-1676-4FAF-9458-E336996DA002}" dt="2019-08-09T08:31:55.338" v="11680"/>
        <pc:sldMkLst>
          <pc:docMk/>
          <pc:sldMk cId="4077178087" sldId="1039"/>
        </pc:sldMkLst>
        <pc:spChg chg="del">
          <ac:chgData name="梦 任" userId="b09ee5434ba88c77" providerId="LiveId" clId="{458790B2-1676-4FAF-9458-E336996DA002}" dt="2019-08-09T07:24:59.684" v="11189" actId="478"/>
          <ac:spMkLst>
            <pc:docMk/>
            <pc:sldMk cId="4077178087" sldId="1039"/>
            <ac:spMk id="4" creationId="{60826FDA-720B-4BD0-8F2A-49538670634E}"/>
          </ac:spMkLst>
        </pc:spChg>
        <pc:spChg chg="add mod">
          <ac:chgData name="梦 任" userId="b09ee5434ba88c77" providerId="LiveId" clId="{458790B2-1676-4FAF-9458-E336996DA002}" dt="2019-08-09T07:43:25.910" v="11364" actId="14100"/>
          <ac:spMkLst>
            <pc:docMk/>
            <pc:sldMk cId="4077178087" sldId="1039"/>
            <ac:spMk id="7" creationId="{BBC6A36D-D5AF-4BED-8C7D-C84A2724F499}"/>
          </ac:spMkLst>
        </pc:spChg>
        <pc:spChg chg="add">
          <ac:chgData name="梦 任" userId="b09ee5434ba88c77" providerId="LiveId" clId="{458790B2-1676-4FAF-9458-E336996DA002}" dt="2019-08-09T07:24:55.866" v="11188"/>
          <ac:spMkLst>
            <pc:docMk/>
            <pc:sldMk cId="4077178087" sldId="1039"/>
            <ac:spMk id="8" creationId="{2E4E4611-F093-4D6F-900B-7E880D7A8156}"/>
          </ac:spMkLst>
        </pc:spChg>
        <pc:spChg chg="add mod">
          <ac:chgData name="梦 任" userId="b09ee5434ba88c77" providerId="LiveId" clId="{458790B2-1676-4FAF-9458-E336996DA002}" dt="2019-08-09T07:34:41.660" v="11278" actId="20577"/>
          <ac:spMkLst>
            <pc:docMk/>
            <pc:sldMk cId="4077178087" sldId="1039"/>
            <ac:spMk id="9" creationId="{BF2194E4-A0CC-47FB-AD65-FA80B040BCF4}"/>
          </ac:spMkLst>
        </pc:spChg>
        <pc:spChg chg="add">
          <ac:chgData name="梦 任" userId="b09ee5434ba88c77" providerId="LiveId" clId="{458790B2-1676-4FAF-9458-E336996DA002}" dt="2019-08-09T07:24:55.866" v="11188"/>
          <ac:spMkLst>
            <pc:docMk/>
            <pc:sldMk cId="4077178087" sldId="1039"/>
            <ac:spMk id="10" creationId="{D82D63FF-F6E6-4EDC-BB32-86582FA8E9A4}"/>
          </ac:spMkLst>
        </pc:spChg>
        <pc:spChg chg="add mod">
          <ac:chgData name="梦 任" userId="b09ee5434ba88c77" providerId="LiveId" clId="{458790B2-1676-4FAF-9458-E336996DA002}" dt="2019-08-09T07:35:49.208" v="11281" actId="1076"/>
          <ac:spMkLst>
            <pc:docMk/>
            <pc:sldMk cId="4077178087" sldId="1039"/>
            <ac:spMk id="11" creationId="{6176887E-DE93-48AA-9509-030FC3C2E690}"/>
          </ac:spMkLst>
        </pc:spChg>
        <pc:spChg chg="add mod">
          <ac:chgData name="梦 任" userId="b09ee5434ba88c77" providerId="LiveId" clId="{458790B2-1676-4FAF-9458-E336996DA002}" dt="2019-08-09T07:39:49.721" v="11310"/>
          <ac:spMkLst>
            <pc:docMk/>
            <pc:sldMk cId="4077178087" sldId="1039"/>
            <ac:spMk id="12" creationId="{78ACC300-2A1E-4383-A8E6-9ECC43366540}"/>
          </ac:spMkLst>
        </pc:spChg>
        <pc:spChg chg="add mod">
          <ac:chgData name="梦 任" userId="b09ee5434ba88c77" providerId="LiveId" clId="{458790B2-1676-4FAF-9458-E336996DA002}" dt="2019-08-09T08:13:53.375" v="11635" actId="1076"/>
          <ac:spMkLst>
            <pc:docMk/>
            <pc:sldMk cId="4077178087" sldId="1039"/>
            <ac:spMk id="13" creationId="{0FAC956E-40E8-4831-9A55-D00FEE4D0C62}"/>
          </ac:spMkLst>
        </pc:spChg>
        <pc:spChg chg="add mod">
          <ac:chgData name="梦 任" userId="b09ee5434ba88c77" providerId="LiveId" clId="{458790B2-1676-4FAF-9458-E336996DA002}" dt="2019-08-09T08:13:53.375" v="11635" actId="1076"/>
          <ac:spMkLst>
            <pc:docMk/>
            <pc:sldMk cId="4077178087" sldId="1039"/>
            <ac:spMk id="14" creationId="{B9FCCFF8-7AC1-4D38-8AEE-61BD276A6B64}"/>
          </ac:spMkLst>
        </pc:spChg>
        <pc:graphicFrameChg chg="add mod modGraphic">
          <ac:chgData name="梦 任" userId="b09ee5434ba88c77" providerId="LiveId" clId="{458790B2-1676-4FAF-9458-E336996DA002}" dt="2019-08-09T08:24:41.476" v="11651" actId="207"/>
          <ac:graphicFrameMkLst>
            <pc:docMk/>
            <pc:sldMk cId="4077178087" sldId="1039"/>
            <ac:graphicFrameMk id="15" creationId="{829EFBD7-18E7-4919-B516-60A2417D0571}"/>
          </ac:graphicFrameMkLst>
        </pc:graphicFrameChg>
        <pc:cxnChg chg="add mod">
          <ac:chgData name="梦 任" userId="b09ee5434ba88c77" providerId="LiveId" clId="{458790B2-1676-4FAF-9458-E336996DA002}" dt="2019-08-09T08:13:38.476" v="11632" actId="1076"/>
          <ac:cxnSpMkLst>
            <pc:docMk/>
            <pc:sldMk cId="4077178087" sldId="1039"/>
            <ac:cxnSpMk id="16" creationId="{FF637424-14FC-45C7-A56B-EE2271E7A58E}"/>
          </ac:cxnSpMkLst>
        </pc:cxnChg>
        <pc:cxnChg chg="add mod">
          <ac:chgData name="梦 任" userId="b09ee5434ba88c77" providerId="LiveId" clId="{458790B2-1676-4FAF-9458-E336996DA002}" dt="2019-08-09T08:13:44.742" v="11634" actId="1076"/>
          <ac:cxnSpMkLst>
            <pc:docMk/>
            <pc:sldMk cId="4077178087" sldId="1039"/>
            <ac:cxnSpMk id="17" creationId="{FC266A3C-E55D-4446-9EB6-DDFA438FBD05}"/>
          </ac:cxnSpMkLst>
        </pc:cxnChg>
      </pc:sldChg>
      <pc:sldChg chg="addSp delSp modSp add del">
        <pc:chgData name="梦 任" userId="b09ee5434ba88c77" providerId="LiveId" clId="{458790B2-1676-4FAF-9458-E336996DA002}" dt="2019-08-09T08:14:08.263" v="11638" actId="2696"/>
        <pc:sldMkLst>
          <pc:docMk/>
          <pc:sldMk cId="580904978" sldId="1040"/>
        </pc:sldMkLst>
        <pc:spChg chg="del">
          <ac:chgData name="梦 任" userId="b09ee5434ba88c77" providerId="LiveId" clId="{458790B2-1676-4FAF-9458-E336996DA002}" dt="2019-08-09T07:31:01.456" v="11211" actId="478"/>
          <ac:spMkLst>
            <pc:docMk/>
            <pc:sldMk cId="580904978" sldId="1040"/>
            <ac:spMk id="4" creationId="{42CDD75C-1135-45B5-B759-0A3638BB3CC9}"/>
          </ac:spMkLst>
        </pc:spChg>
        <pc:graphicFrameChg chg="add mod modGraphic">
          <ac:chgData name="梦 任" userId="b09ee5434ba88c77" providerId="LiveId" clId="{458790B2-1676-4FAF-9458-E336996DA002}" dt="2019-08-09T07:34:29.668" v="11277" actId="20577"/>
          <ac:graphicFrameMkLst>
            <pc:docMk/>
            <pc:sldMk cId="580904978" sldId="1040"/>
            <ac:graphicFrameMk id="7" creationId="{ED136665-0975-4D89-8CF3-0F36B0E711A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Sheet2!$A$29:$A$48</c:f>
              <c:strCache>
                <c:ptCount val="20"/>
                <c:pt idx="0">
                  <c:v>Betaseron(Bayer) MS</c:v>
                </c:pt>
                <c:pt idx="1">
                  <c:v>Copaxone(Teva) MS</c:v>
                </c:pt>
                <c:pt idx="2">
                  <c:v>Avonex(Biogen) MS</c:v>
                </c:pt>
                <c:pt idx="3">
                  <c:v>Seroquel XR(AstraZeneca) 精神分裂症</c:v>
                </c:pt>
                <c:pt idx="4">
                  <c:v>Rebif(Pifzer) MS</c:v>
                </c:pt>
                <c:pt idx="5">
                  <c:v>Abilify(Otsuka) 抗精神病</c:v>
                </c:pt>
                <c:pt idx="6">
                  <c:v>Namenda XR(Allergan) 阿尔兹海默症</c:v>
                </c:pt>
                <c:pt idx="7">
                  <c:v>Risperdal Consta(J&amp;J) 精神分裂症</c:v>
                </c:pt>
                <c:pt idx="8">
                  <c:v>Wellbutrin XL(Valeant) 重度抑郁症</c:v>
                </c:pt>
                <c:pt idx="9">
                  <c:v>Tysabri(Biogen) MS</c:v>
                </c:pt>
                <c:pt idx="10">
                  <c:v>Invega Sustenna(Janssen) 精神分裂症</c:v>
                </c:pt>
                <c:pt idx="11">
                  <c:v>Pristiq(Pfizer) 重度抑郁症</c:v>
                </c:pt>
                <c:pt idx="12">
                  <c:v>Gilenya(Novartis) MS</c:v>
                </c:pt>
                <c:pt idx="13">
                  <c:v>Latuda(Sunovion) 精神分裂症</c:v>
                </c:pt>
                <c:pt idx="14">
                  <c:v>Ampyra(Acorda) MS</c:v>
                </c:pt>
                <c:pt idx="15">
                  <c:v>Aubagio(Sanofi) MS</c:v>
                </c:pt>
                <c:pt idx="16">
                  <c:v>Tecifidera(Biogen) MS</c:v>
                </c:pt>
                <c:pt idx="17">
                  <c:v>Abilify Maintena(Otsuka) 精神分裂症</c:v>
                </c:pt>
                <c:pt idx="18">
                  <c:v>Trintellix(Takeda) 重度抑郁症</c:v>
                </c:pt>
                <c:pt idx="19">
                  <c:v>Plegridy(Biogen) MS</c:v>
                </c:pt>
              </c:strCache>
            </c:strRef>
          </c:cat>
          <c:val>
            <c:numRef>
              <c:f>Sheet2!$B$29:$B$48</c:f>
              <c:numCache>
                <c:formatCode>General</c:formatCode>
                <c:ptCount val="20"/>
                <c:pt idx="0">
                  <c:v>420</c:v>
                </c:pt>
                <c:pt idx="1">
                  <c:v>3171</c:v>
                </c:pt>
                <c:pt idx="2">
                  <c:v>1685</c:v>
                </c:pt>
                <c:pt idx="3">
                  <c:v>633</c:v>
                </c:pt>
                <c:pt idx="4">
                  <c:v>1084</c:v>
                </c:pt>
                <c:pt idx="5">
                  <c:v>322</c:v>
                </c:pt>
                <c:pt idx="6">
                  <c:v>682</c:v>
                </c:pt>
                <c:pt idx="7">
                  <c:v>380</c:v>
                </c:pt>
                <c:pt idx="8">
                  <c:v>279</c:v>
                </c:pt>
                <c:pt idx="9">
                  <c:v>1179</c:v>
                </c:pt>
                <c:pt idx="10">
                  <c:v>1304</c:v>
                </c:pt>
                <c:pt idx="11">
                  <c:v>516</c:v>
                </c:pt>
                <c:pt idx="12">
                  <c:v>1714</c:v>
                </c:pt>
                <c:pt idx="13">
                  <c:v>1286</c:v>
                </c:pt>
                <c:pt idx="14">
                  <c:v>479</c:v>
                </c:pt>
                <c:pt idx="15">
                  <c:v>923</c:v>
                </c:pt>
                <c:pt idx="16">
                  <c:v>3118</c:v>
                </c:pt>
                <c:pt idx="17">
                  <c:v>428</c:v>
                </c:pt>
                <c:pt idx="18">
                  <c:v>297</c:v>
                </c:pt>
                <c:pt idx="19">
                  <c:v>315</c:v>
                </c:pt>
              </c:numCache>
            </c:numRef>
          </c:val>
          <c:extLst>
            <c:ext xmlns:c16="http://schemas.microsoft.com/office/drawing/2014/chart" uri="{C3380CC4-5D6E-409C-BE32-E72D297353CC}">
              <c16:uniqueId val="{00000000-5121-487A-A9C7-0B9DFAF99987}"/>
            </c:ext>
          </c:extLst>
        </c:ser>
        <c:dLbls>
          <c:dLblPos val="outEnd"/>
          <c:showLegendKey val="0"/>
          <c:showVal val="1"/>
          <c:showCatName val="0"/>
          <c:showSerName val="0"/>
          <c:showPercent val="0"/>
          <c:showBubbleSize val="0"/>
        </c:dLbls>
        <c:gapWidth val="182"/>
        <c:axId val="693715728"/>
        <c:axId val="693711888"/>
      </c:barChart>
      <c:catAx>
        <c:axId val="6937157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药物名称，公司及适应症</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711888"/>
        <c:crosses val="autoZero"/>
        <c:auto val="1"/>
        <c:lblAlgn val="ctr"/>
        <c:lblOffset val="100"/>
        <c:noMultiLvlLbl val="0"/>
      </c:catAx>
      <c:valAx>
        <c:axId val="693711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37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48381452318461"/>
          <c:y val="0.10043806500497995"/>
          <c:w val="0.80596062992125983"/>
          <c:h val="0.72524006130744001"/>
        </c:manualLayout>
      </c:layout>
      <c:lineChart>
        <c:grouping val="standard"/>
        <c:varyColors val="0"/>
        <c:ser>
          <c:idx val="0"/>
          <c:order val="0"/>
          <c:tx>
            <c:strRef>
              <c:f>BIData!$A$110</c:f>
              <c:strCache>
                <c:ptCount val="1"/>
                <c:pt idx="0">
                  <c:v>    Teva</c:v>
                </c:pt>
              </c:strCache>
            </c:strRef>
          </c:tx>
          <c:spPr>
            <a:ln w="28575" cap="rnd">
              <a:solidFill>
                <a:schemeClr val="accent1"/>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BIData!$B$110:$M$110</c:f>
              <c:numCache>
                <c:formatCode>General</c:formatCode>
                <c:ptCount val="12"/>
                <c:pt idx="0">
                  <c:v>4056</c:v>
                </c:pt>
                <c:pt idx="1">
                  <c:v>5203</c:v>
                </c:pt>
                <c:pt idx="2">
                  <c:v>4654</c:v>
                </c:pt>
                <c:pt idx="3">
                  <c:v>4023</c:v>
                </c:pt>
                <c:pt idx="4">
                  <c:v>4237</c:v>
                </c:pt>
                <c:pt idx="5">
                  <c:v>4328</c:v>
                </c:pt>
                <c:pt idx="6">
                  <c:v>3996</c:v>
                </c:pt>
                <c:pt idx="7">
                  <c:v>3900</c:v>
                </c:pt>
                <c:pt idx="8">
                  <c:v>3316</c:v>
                </c:pt>
                <c:pt idx="9">
                  <c:v>2826</c:v>
                </c:pt>
                <c:pt idx="10">
                  <c:v>2260</c:v>
                </c:pt>
                <c:pt idx="11">
                  <c:v>1713</c:v>
                </c:pt>
              </c:numCache>
            </c:numRef>
          </c:val>
          <c:smooth val="0"/>
          <c:extLst>
            <c:ext xmlns:c16="http://schemas.microsoft.com/office/drawing/2014/chart" uri="{C3380CC4-5D6E-409C-BE32-E72D297353CC}">
              <c16:uniqueId val="{00000000-9434-4814-9DA0-BCA3B2515ACB}"/>
            </c:ext>
          </c:extLst>
        </c:ser>
        <c:ser>
          <c:idx val="1"/>
          <c:order val="1"/>
          <c:tx>
            <c:strRef>
              <c:f>BIData!$A$111</c:f>
              <c:strCache>
                <c:ptCount val="1"/>
                <c:pt idx="0">
                  <c:v>    Biogen Idec</c:v>
                </c:pt>
              </c:strCache>
            </c:strRef>
          </c:tx>
          <c:spPr>
            <a:ln w="28575" cap="rnd">
              <a:solidFill>
                <a:schemeClr val="accent2"/>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BIData!$B$111:$M$111</c:f>
              <c:numCache>
                <c:formatCode>General</c:formatCode>
                <c:ptCount val="12"/>
                <c:pt idx="0">
                  <c:v>8593.8000000000011</c:v>
                </c:pt>
                <c:pt idx="1">
                  <c:v>8924.5</c:v>
                </c:pt>
                <c:pt idx="2">
                  <c:v>8811.9999999999982</c:v>
                </c:pt>
                <c:pt idx="3">
                  <c:v>5952.7</c:v>
                </c:pt>
                <c:pt idx="4">
                  <c:v>8006.4999999999991</c:v>
                </c:pt>
                <c:pt idx="5">
                  <c:v>5482.1</c:v>
                </c:pt>
                <c:pt idx="6">
                  <c:v>4106.3999999999996</c:v>
                </c:pt>
                <c:pt idx="7">
                  <c:v>3779.6</c:v>
                </c:pt>
                <c:pt idx="8">
                  <c:v>3418.6000000000004</c:v>
                </c:pt>
                <c:pt idx="9">
                  <c:v>3098.9</c:v>
                </c:pt>
                <c:pt idx="10">
                  <c:v>2791.2</c:v>
                </c:pt>
                <c:pt idx="11">
                  <c:v>2097.6999999999998</c:v>
                </c:pt>
              </c:numCache>
            </c:numRef>
          </c:val>
          <c:smooth val="0"/>
          <c:extLst>
            <c:ext xmlns:c16="http://schemas.microsoft.com/office/drawing/2014/chart" uri="{C3380CC4-5D6E-409C-BE32-E72D297353CC}">
              <c16:uniqueId val="{00000001-9434-4814-9DA0-BCA3B2515ACB}"/>
            </c:ext>
          </c:extLst>
        </c:ser>
        <c:ser>
          <c:idx val="2"/>
          <c:order val="2"/>
          <c:tx>
            <c:strRef>
              <c:f>BIData!$A$112</c:f>
              <c:strCache>
                <c:ptCount val="1"/>
                <c:pt idx="0">
                  <c:v>    Novartis</c:v>
                </c:pt>
              </c:strCache>
            </c:strRef>
          </c:tx>
          <c:spPr>
            <a:ln w="28575" cap="rnd">
              <a:solidFill>
                <a:schemeClr val="accent3"/>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BIData!$B$112:$M$112</c:f>
              <c:numCache>
                <c:formatCode>General</c:formatCode>
                <c:ptCount val="12"/>
                <c:pt idx="0">
                  <c:v>3341</c:v>
                </c:pt>
                <c:pt idx="1">
                  <c:v>3185</c:v>
                </c:pt>
                <c:pt idx="2">
                  <c:v>3109</c:v>
                </c:pt>
                <c:pt idx="3">
                  <c:v>2776</c:v>
                </c:pt>
                <c:pt idx="4">
                  <c:v>2654</c:v>
                </c:pt>
                <c:pt idx="5">
                  <c:v>2093</c:v>
                </c:pt>
                <c:pt idx="6">
                  <c:v>1354</c:v>
                </c:pt>
                <c:pt idx="7">
                  <c:v>648</c:v>
                </c:pt>
                <c:pt idx="8">
                  <c:v>139</c:v>
                </c:pt>
                <c:pt idx="9">
                  <c:v>49</c:v>
                </c:pt>
                <c:pt idx="10">
                  <c:v>0</c:v>
                </c:pt>
                <c:pt idx="11">
                  <c:v>0</c:v>
                </c:pt>
              </c:numCache>
            </c:numRef>
          </c:val>
          <c:smooth val="0"/>
          <c:extLst>
            <c:ext xmlns:c16="http://schemas.microsoft.com/office/drawing/2014/chart" uri="{C3380CC4-5D6E-409C-BE32-E72D297353CC}">
              <c16:uniqueId val="{00000002-9434-4814-9DA0-BCA3B2515ACB}"/>
            </c:ext>
          </c:extLst>
        </c:ser>
        <c:ser>
          <c:idx val="3"/>
          <c:order val="3"/>
          <c:tx>
            <c:strRef>
              <c:f>BIData!$A$113</c:f>
              <c:strCache>
                <c:ptCount val="1"/>
                <c:pt idx="0">
                  <c:v>    Merck KGaA</c:v>
                </c:pt>
              </c:strCache>
            </c:strRef>
          </c:tx>
          <c:spPr>
            <a:ln w="28575" cap="rnd">
              <a:solidFill>
                <a:schemeClr val="accent4"/>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BIData!$B$113:$M$113</c:f>
              <c:numCache>
                <c:formatCode>General</c:formatCode>
                <c:ptCount val="12"/>
                <c:pt idx="0">
                  <c:v>1698.9291969999999</c:v>
                </c:pt>
                <c:pt idx="1">
                  <c:v>1819.4161349999999</c:v>
                </c:pt>
                <c:pt idx="2">
                  <c:v>1926.9887289999999</c:v>
                </c:pt>
                <c:pt idx="3">
                  <c:v>1995.892137</c:v>
                </c:pt>
                <c:pt idx="4">
                  <c:v>2444.1481829999998</c:v>
                </c:pt>
                <c:pt idx="5">
                  <c:v>2476.9023360000001</c:v>
                </c:pt>
                <c:pt idx="6">
                  <c:v>2433.6396289999998</c:v>
                </c:pt>
                <c:pt idx="7">
                  <c:v>2354.8304899999998</c:v>
                </c:pt>
                <c:pt idx="8">
                  <c:v>2213.31801</c:v>
                </c:pt>
                <c:pt idx="9">
                  <c:v>2143.249186</c:v>
                </c:pt>
                <c:pt idx="10">
                  <c:v>1957.7538030000001</c:v>
                </c:pt>
                <c:pt idx="11">
                  <c:v>1669.6324629999999</c:v>
                </c:pt>
              </c:numCache>
            </c:numRef>
          </c:val>
          <c:smooth val="0"/>
          <c:extLst>
            <c:ext xmlns:c16="http://schemas.microsoft.com/office/drawing/2014/chart" uri="{C3380CC4-5D6E-409C-BE32-E72D297353CC}">
              <c16:uniqueId val="{00000003-9434-4814-9DA0-BCA3B2515ACB}"/>
            </c:ext>
          </c:extLst>
        </c:ser>
        <c:ser>
          <c:idx val="4"/>
          <c:order val="4"/>
          <c:tx>
            <c:strRef>
              <c:f>BIData!$A$114</c:f>
              <c:strCache>
                <c:ptCount val="1"/>
                <c:pt idx="0">
                  <c:v>    Bayer</c:v>
                </c:pt>
              </c:strCache>
            </c:strRef>
          </c:tx>
          <c:spPr>
            <a:ln w="28575" cap="rnd">
              <a:solidFill>
                <a:schemeClr val="accent5"/>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BIData!$B$114:$M$114</c:f>
              <c:numCache>
                <c:formatCode>General</c:formatCode>
                <c:ptCount val="12"/>
                <c:pt idx="0">
                  <c:v>642.53162099999997</c:v>
                </c:pt>
                <c:pt idx="1">
                  <c:v>735.44855900000005</c:v>
                </c:pt>
                <c:pt idx="2">
                  <c:v>812.41224999999997</c:v>
                </c:pt>
                <c:pt idx="3">
                  <c:v>914.64052100000004</c:v>
                </c:pt>
                <c:pt idx="4">
                  <c:v>1093.3438169999999</c:v>
                </c:pt>
                <c:pt idx="5">
                  <c:v>1378.7872709999999</c:v>
                </c:pt>
                <c:pt idx="6">
                  <c:v>1563.619248</c:v>
                </c:pt>
                <c:pt idx="7">
                  <c:v>1555.3131840000001</c:v>
                </c:pt>
                <c:pt idx="8">
                  <c:v>1599.8930230000001</c:v>
                </c:pt>
                <c:pt idx="9">
                  <c:v>1692.846137</c:v>
                </c:pt>
                <c:pt idx="10">
                  <c:v>1682.6974829999999</c:v>
                </c:pt>
                <c:pt idx="11">
                  <c:v>1409.1807650000001</c:v>
                </c:pt>
              </c:numCache>
            </c:numRef>
          </c:val>
          <c:smooth val="0"/>
          <c:extLst>
            <c:ext xmlns:c16="http://schemas.microsoft.com/office/drawing/2014/chart" uri="{C3380CC4-5D6E-409C-BE32-E72D297353CC}">
              <c16:uniqueId val="{00000004-9434-4814-9DA0-BCA3B2515ACB}"/>
            </c:ext>
          </c:extLst>
        </c:ser>
        <c:ser>
          <c:idx val="5"/>
          <c:order val="5"/>
          <c:tx>
            <c:strRef>
              <c:f>BIData!$A$115</c:f>
              <c:strCache>
                <c:ptCount val="1"/>
                <c:pt idx="0">
                  <c:v>    Sanofi</c:v>
                </c:pt>
              </c:strCache>
            </c:strRef>
          </c:tx>
          <c:spPr>
            <a:ln w="28575" cap="rnd">
              <a:solidFill>
                <a:schemeClr val="accent6"/>
              </a:solidFill>
              <a:round/>
            </a:ln>
            <a:effectLst/>
          </c:spPr>
          <c:marker>
            <c:symbol val="none"/>
          </c:marker>
          <c:cat>
            <c:strRef>
              <c:f>BIData!$B$109:$M$109</c:f>
              <c:strCach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strCache>
            </c:strRef>
          </c:cat>
          <c:val>
            <c:numRef>
              <c:f>BIData!$B$115:$M$115</c:f>
              <c:numCache>
                <c:formatCode>General</c:formatCode>
                <c:ptCount val="12"/>
                <c:pt idx="0">
                  <c:v>2420.1236960000001</c:v>
                </c:pt>
                <c:pt idx="1">
                  <c:v>2305.7611499999998</c:v>
                </c:pt>
                <c:pt idx="2">
                  <c:v>1903.745326</c:v>
                </c:pt>
                <c:pt idx="3">
                  <c:v>1236.540704</c:v>
                </c:pt>
                <c:pt idx="4">
                  <c:v>620.402871</c:v>
                </c:pt>
                <c:pt idx="5">
                  <c:v>223.15632099999999</c:v>
                </c:pt>
                <c:pt idx="6">
                  <c:v>39.862003999999999</c:v>
                </c:pt>
                <c:pt idx="7">
                  <c:v>607.08733099999995</c:v>
                </c:pt>
                <c:pt idx="8">
                  <c:v>680.55151000000001</c:v>
                </c:pt>
                <c:pt idx="9">
                  <c:v>651.20193200000006</c:v>
                </c:pt>
                <c:pt idx="10">
                  <c:v>914.89321199999995</c:v>
                </c:pt>
                <c:pt idx="11">
                  <c:v>1613.429729</c:v>
                </c:pt>
              </c:numCache>
            </c:numRef>
          </c:val>
          <c:smooth val="0"/>
          <c:extLst>
            <c:ext xmlns:c16="http://schemas.microsoft.com/office/drawing/2014/chart" uri="{C3380CC4-5D6E-409C-BE32-E72D297353CC}">
              <c16:uniqueId val="{00000005-9434-4814-9DA0-BCA3B2515ACB}"/>
            </c:ext>
          </c:extLst>
        </c:ser>
        <c:dLbls>
          <c:showLegendKey val="0"/>
          <c:showVal val="0"/>
          <c:showCatName val="0"/>
          <c:showSerName val="0"/>
          <c:showPercent val="0"/>
          <c:showBubbleSize val="0"/>
        </c:dLbls>
        <c:smooth val="0"/>
        <c:axId val="650248440"/>
        <c:axId val="1120870864"/>
      </c:lineChart>
      <c:catAx>
        <c:axId val="6502484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870864"/>
        <c:crosses val="autoZero"/>
        <c:auto val="1"/>
        <c:lblAlgn val="ctr"/>
        <c:lblOffset val="100"/>
        <c:noMultiLvlLbl val="0"/>
      </c:catAx>
      <c:valAx>
        <c:axId val="112087086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a:t>
                </a:r>
                <a:r>
                  <a:rPr lang="en-US" altLang="zh-CN" baseline="0"/>
                  <a:t>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248440"/>
        <c:crosses val="autoZero"/>
        <c:crossBetween val="between"/>
      </c:valAx>
      <c:spPr>
        <a:noFill/>
        <a:ln>
          <a:noFill/>
        </a:ln>
        <a:effectLst/>
      </c:spPr>
    </c:plotArea>
    <c:legend>
      <c:legendPos val="b"/>
      <c:layout>
        <c:manualLayout>
          <c:xMode val="edge"/>
          <c:yMode val="edge"/>
          <c:x val="0.630825467935341"/>
          <c:y val="0.13310075823855352"/>
          <c:w val="0.34942584190071413"/>
          <c:h val="0.399306649168853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三种药物销量预测</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48381452318461"/>
          <c:y val="7.391221930592011E-2"/>
          <c:w val="0.81707174103237101"/>
          <c:h val="0.80905803441236512"/>
        </c:manualLayout>
      </c:layout>
      <c:barChart>
        <c:barDir val="col"/>
        <c:grouping val="stacked"/>
        <c:varyColors val="0"/>
        <c:ser>
          <c:idx val="0"/>
          <c:order val="0"/>
          <c:tx>
            <c:strRef>
              <c:f>Sheet1!$B$26</c:f>
              <c:strCache>
                <c:ptCount val="1"/>
                <c:pt idx="0">
                  <c:v>Spinraza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Sheet1!$C$26:$J$26</c:f>
              <c:numCache>
                <c:formatCode>General</c:formatCode>
                <c:ptCount val="8"/>
                <c:pt idx="0">
                  <c:v>1769</c:v>
                </c:pt>
                <c:pt idx="1">
                  <c:v>2217</c:v>
                </c:pt>
                <c:pt idx="2">
                  <c:v>2458</c:v>
                </c:pt>
                <c:pt idx="3">
                  <c:v>2444</c:v>
                </c:pt>
                <c:pt idx="4">
                  <c:v>2455</c:v>
                </c:pt>
                <c:pt idx="5">
                  <c:v>2498</c:v>
                </c:pt>
                <c:pt idx="6">
                  <c:v>2516</c:v>
                </c:pt>
                <c:pt idx="7">
                  <c:v>2500</c:v>
                </c:pt>
              </c:numCache>
            </c:numRef>
          </c:val>
          <c:extLst>
            <c:ext xmlns:c16="http://schemas.microsoft.com/office/drawing/2014/chart" uri="{C3380CC4-5D6E-409C-BE32-E72D297353CC}">
              <c16:uniqueId val="{00000000-9C99-42EA-8A30-C5AE7E37E979}"/>
            </c:ext>
          </c:extLst>
        </c:ser>
        <c:ser>
          <c:idx val="1"/>
          <c:order val="1"/>
          <c:tx>
            <c:strRef>
              <c:f>Sheet1!$B$27</c:f>
              <c:strCache>
                <c:ptCount val="1"/>
                <c:pt idx="0">
                  <c:v>ZOLGENSMA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Sheet1!$C$27:$J$27</c:f>
              <c:numCache>
                <c:formatCode>General</c:formatCode>
                <c:ptCount val="8"/>
                <c:pt idx="0">
                  <c:v>0</c:v>
                </c:pt>
                <c:pt idx="1">
                  <c:v>146</c:v>
                </c:pt>
                <c:pt idx="2">
                  <c:v>974</c:v>
                </c:pt>
                <c:pt idx="3">
                  <c:v>1558</c:v>
                </c:pt>
                <c:pt idx="4">
                  <c:v>1941</c:v>
                </c:pt>
                <c:pt idx="5">
                  <c:v>2295</c:v>
                </c:pt>
                <c:pt idx="6">
                  <c:v>2518</c:v>
                </c:pt>
                <c:pt idx="7">
                  <c:v>2769</c:v>
                </c:pt>
              </c:numCache>
            </c:numRef>
          </c:val>
          <c:extLst>
            <c:ext xmlns:c16="http://schemas.microsoft.com/office/drawing/2014/chart" uri="{C3380CC4-5D6E-409C-BE32-E72D297353CC}">
              <c16:uniqueId val="{00000001-9C99-42EA-8A30-C5AE7E37E979}"/>
            </c:ext>
          </c:extLst>
        </c:ser>
        <c:ser>
          <c:idx val="2"/>
          <c:order val="2"/>
          <c:tx>
            <c:strRef>
              <c:f>Sheet1!$B$28</c:f>
              <c:strCache>
                <c:ptCount val="1"/>
                <c:pt idx="0">
                  <c:v>Risdiplam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Sheet1!$C$25:$J$25</c:f>
              <c:numCache>
                <c:formatCode>General</c:formatCode>
                <c:ptCount val="8"/>
                <c:pt idx="0">
                  <c:v>2018</c:v>
                </c:pt>
                <c:pt idx="1">
                  <c:v>2019</c:v>
                </c:pt>
                <c:pt idx="2">
                  <c:v>2020</c:v>
                </c:pt>
                <c:pt idx="3">
                  <c:v>2021</c:v>
                </c:pt>
                <c:pt idx="4">
                  <c:v>2022</c:v>
                </c:pt>
                <c:pt idx="5">
                  <c:v>2023</c:v>
                </c:pt>
                <c:pt idx="6">
                  <c:v>2024</c:v>
                </c:pt>
                <c:pt idx="7">
                  <c:v>2025</c:v>
                </c:pt>
              </c:numCache>
            </c:numRef>
          </c:cat>
          <c:val>
            <c:numRef>
              <c:f>Sheet1!$C$28:$J$28</c:f>
              <c:numCache>
                <c:formatCode>General</c:formatCode>
                <c:ptCount val="8"/>
                <c:pt idx="0">
                  <c:v>0</c:v>
                </c:pt>
                <c:pt idx="1">
                  <c:v>0</c:v>
                </c:pt>
                <c:pt idx="2">
                  <c:v>125</c:v>
                </c:pt>
                <c:pt idx="3">
                  <c:v>726</c:v>
                </c:pt>
                <c:pt idx="4">
                  <c:v>1323</c:v>
                </c:pt>
                <c:pt idx="5">
                  <c:v>2100</c:v>
                </c:pt>
                <c:pt idx="6">
                  <c:v>2859</c:v>
                </c:pt>
                <c:pt idx="7">
                  <c:v>3637</c:v>
                </c:pt>
              </c:numCache>
            </c:numRef>
          </c:val>
          <c:extLst>
            <c:ext xmlns:c16="http://schemas.microsoft.com/office/drawing/2014/chart" uri="{C3380CC4-5D6E-409C-BE32-E72D297353CC}">
              <c16:uniqueId val="{00000002-9C99-42EA-8A30-C5AE7E37E979}"/>
            </c:ext>
          </c:extLst>
        </c:ser>
        <c:dLbls>
          <c:dLblPos val="ctr"/>
          <c:showLegendKey val="0"/>
          <c:showVal val="1"/>
          <c:showCatName val="0"/>
          <c:showSerName val="0"/>
          <c:showPercent val="0"/>
          <c:showBubbleSize val="0"/>
        </c:dLbls>
        <c:gapWidth val="150"/>
        <c:overlap val="100"/>
        <c:axId val="494122704"/>
        <c:axId val="494127504"/>
      </c:barChart>
      <c:catAx>
        <c:axId val="49412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127504"/>
        <c:crosses val="autoZero"/>
        <c:auto val="1"/>
        <c:lblAlgn val="ctr"/>
        <c:lblOffset val="100"/>
        <c:noMultiLvlLbl val="0"/>
      </c:catAx>
      <c:valAx>
        <c:axId val="49412750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122704"/>
        <c:crosses val="autoZero"/>
        <c:crossBetween val="between"/>
      </c:valAx>
      <c:spPr>
        <a:noFill/>
        <a:ln>
          <a:noFill/>
        </a:ln>
        <a:effectLst/>
      </c:spPr>
    </c:plotArea>
    <c:legend>
      <c:legendPos val="b"/>
      <c:layout>
        <c:manualLayout>
          <c:xMode val="edge"/>
          <c:yMode val="edge"/>
          <c:x val="0.15319991251093612"/>
          <c:y val="0.17650408282298044"/>
          <c:w val="0.26002608173253039"/>
          <c:h val="0.1984959171770195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12284700245074"/>
          <c:y val="2.7429212838888526E-2"/>
          <c:w val="0.80596062992125983"/>
          <c:h val="0.80867025832297279"/>
        </c:manualLayout>
      </c:layout>
      <c:barChart>
        <c:barDir val="col"/>
        <c:grouping val="stacked"/>
        <c:varyColors val="0"/>
        <c:ser>
          <c:idx val="0"/>
          <c:order val="0"/>
          <c:tx>
            <c:strRef>
              <c:f>BIData!$A$139</c:f>
              <c:strCache>
                <c:ptCount val="1"/>
                <c:pt idx="0">
                  <c:v>              interferon</c:v>
                </c:pt>
              </c:strCache>
            </c:strRef>
          </c:tx>
          <c:spPr>
            <a:solidFill>
              <a:schemeClr val="accent1"/>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BIData!$B$139:$M$139</c:f>
              <c:numCache>
                <c:formatCode>General</c:formatCode>
                <c:ptCount val="12"/>
                <c:pt idx="0">
                  <c:v>2363</c:v>
                </c:pt>
                <c:pt idx="1">
                  <c:v>2645.8</c:v>
                </c:pt>
                <c:pt idx="2">
                  <c:v>2795.2</c:v>
                </c:pt>
                <c:pt idx="3">
                  <c:v>2926.3999999999996</c:v>
                </c:pt>
                <c:pt idx="4">
                  <c:v>3057.6</c:v>
                </c:pt>
                <c:pt idx="5">
                  <c:v>3005.5</c:v>
                </c:pt>
                <c:pt idx="6">
                  <c:v>2913.1</c:v>
                </c:pt>
                <c:pt idx="7">
                  <c:v>2686.6</c:v>
                </c:pt>
                <c:pt idx="8">
                  <c:v>2518.4</c:v>
                </c:pt>
                <c:pt idx="9">
                  <c:v>2322.9</c:v>
                </c:pt>
                <c:pt idx="10">
                  <c:v>2202.6</c:v>
                </c:pt>
                <c:pt idx="11">
                  <c:v>1867.8</c:v>
                </c:pt>
              </c:numCache>
            </c:numRef>
          </c:val>
          <c:extLst>
            <c:ext xmlns:c16="http://schemas.microsoft.com/office/drawing/2014/chart" uri="{C3380CC4-5D6E-409C-BE32-E72D297353CC}">
              <c16:uniqueId val="{00000000-DF3C-46B4-98F3-C8601336C39D}"/>
            </c:ext>
          </c:extLst>
        </c:ser>
        <c:ser>
          <c:idx val="1"/>
          <c:order val="1"/>
          <c:tx>
            <c:strRef>
              <c:f>BIData!$A$140</c:f>
              <c:strCache>
                <c:ptCount val="1"/>
                <c:pt idx="0">
                  <c:v>                Tecfidera (Dimethyl Fumarate)</c:v>
                </c:pt>
              </c:strCache>
            </c:strRef>
          </c:tx>
          <c:spPr>
            <a:solidFill>
              <a:schemeClr val="accent2"/>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BIData!$B$140:$M$140</c:f>
              <c:numCache>
                <c:formatCode>General</c:formatCode>
                <c:ptCount val="12"/>
                <c:pt idx="0">
                  <c:v>4274.1000000000004</c:v>
                </c:pt>
                <c:pt idx="1">
                  <c:v>4214</c:v>
                </c:pt>
                <c:pt idx="2">
                  <c:v>3968.1</c:v>
                </c:pt>
                <c:pt idx="3">
                  <c:v>3638.4</c:v>
                </c:pt>
                <c:pt idx="4">
                  <c:v>2909.2</c:v>
                </c:pt>
                <c:pt idx="5">
                  <c:v>876.1</c:v>
                </c:pt>
                <c:pt idx="6">
                  <c:v>0</c:v>
                </c:pt>
                <c:pt idx="7">
                  <c:v>0</c:v>
                </c:pt>
                <c:pt idx="8">
                  <c:v>0</c:v>
                </c:pt>
                <c:pt idx="9">
                  <c:v>0</c:v>
                </c:pt>
                <c:pt idx="10">
                  <c:v>0</c:v>
                </c:pt>
                <c:pt idx="11">
                  <c:v>0</c:v>
                </c:pt>
              </c:numCache>
            </c:numRef>
          </c:val>
          <c:extLst>
            <c:ext xmlns:c16="http://schemas.microsoft.com/office/drawing/2014/chart" uri="{C3380CC4-5D6E-409C-BE32-E72D297353CC}">
              <c16:uniqueId val="{00000001-DF3C-46B4-98F3-C8601336C39D}"/>
            </c:ext>
          </c:extLst>
        </c:ser>
        <c:ser>
          <c:idx val="2"/>
          <c:order val="2"/>
          <c:tx>
            <c:strRef>
              <c:f>BIData!$A$141</c:f>
              <c:strCache>
                <c:ptCount val="1"/>
                <c:pt idx="0">
                  <c:v>            Tysabri (natalizumab)</c:v>
                </c:pt>
              </c:strCache>
            </c:strRef>
          </c:tx>
          <c:spPr>
            <a:solidFill>
              <a:schemeClr val="accent3"/>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BIData!$B$141:$M$141</c:f>
              <c:numCache>
                <c:formatCode>General</c:formatCode>
                <c:ptCount val="12"/>
                <c:pt idx="0">
                  <c:v>1864</c:v>
                </c:pt>
                <c:pt idx="1">
                  <c:v>1973.1</c:v>
                </c:pt>
                <c:pt idx="2">
                  <c:v>1963.8</c:v>
                </c:pt>
                <c:pt idx="3">
                  <c:v>1886.1</c:v>
                </c:pt>
                <c:pt idx="4">
                  <c:v>1959.5</c:v>
                </c:pt>
                <c:pt idx="5">
                  <c:v>1526.5</c:v>
                </c:pt>
                <c:pt idx="6">
                  <c:v>1135.9000000000001</c:v>
                </c:pt>
                <c:pt idx="7">
                  <c:v>1079.5</c:v>
                </c:pt>
                <c:pt idx="8">
                  <c:v>900.2</c:v>
                </c:pt>
                <c:pt idx="9">
                  <c:v>776</c:v>
                </c:pt>
                <c:pt idx="10">
                  <c:v>588.6</c:v>
                </c:pt>
                <c:pt idx="11">
                  <c:v>229.9</c:v>
                </c:pt>
              </c:numCache>
            </c:numRef>
          </c:val>
          <c:extLst>
            <c:ext xmlns:c16="http://schemas.microsoft.com/office/drawing/2014/chart" uri="{C3380CC4-5D6E-409C-BE32-E72D297353CC}">
              <c16:uniqueId val="{00000002-DF3C-46B4-98F3-C8601336C39D}"/>
            </c:ext>
          </c:extLst>
        </c:ser>
        <c:ser>
          <c:idx val="3"/>
          <c:order val="3"/>
          <c:tx>
            <c:strRef>
              <c:f>BIData!$A$142</c:f>
              <c:strCache>
                <c:ptCount val="1"/>
                <c:pt idx="0">
                  <c:v>            Fampyra (dalfampridine)</c:v>
                </c:pt>
              </c:strCache>
            </c:strRef>
          </c:tx>
          <c:spPr>
            <a:solidFill>
              <a:schemeClr val="accent4"/>
            </a:solidFill>
            <a:ln>
              <a:noFill/>
            </a:ln>
            <a:effectLst/>
          </c:spPr>
          <c:invertIfNegative val="0"/>
          <c:cat>
            <c:numRef>
              <c:f>BIData!$B$138:$M$138</c:f>
              <c:numCache>
                <c:formatCode>General</c:formatCode>
                <c:ptCount val="12"/>
                <c:pt idx="0">
                  <c:v>2018</c:v>
                </c:pt>
                <c:pt idx="1">
                  <c:v>2017</c:v>
                </c:pt>
                <c:pt idx="2">
                  <c:v>2016</c:v>
                </c:pt>
                <c:pt idx="3">
                  <c:v>2015</c:v>
                </c:pt>
                <c:pt idx="4">
                  <c:v>2014</c:v>
                </c:pt>
                <c:pt idx="5">
                  <c:v>2013</c:v>
                </c:pt>
                <c:pt idx="6">
                  <c:v>2012</c:v>
                </c:pt>
                <c:pt idx="7">
                  <c:v>2011</c:v>
                </c:pt>
                <c:pt idx="8">
                  <c:v>2010</c:v>
                </c:pt>
                <c:pt idx="9">
                  <c:v>2009</c:v>
                </c:pt>
                <c:pt idx="10">
                  <c:v>2008</c:v>
                </c:pt>
                <c:pt idx="11">
                  <c:v>2007</c:v>
                </c:pt>
              </c:numCache>
            </c:numRef>
          </c:cat>
          <c:val>
            <c:numRef>
              <c:f>BIData!$B$142:$M$142</c:f>
              <c:numCache>
                <c:formatCode>General</c:formatCode>
                <c:ptCount val="12"/>
                <c:pt idx="0">
                  <c:v>92.7</c:v>
                </c:pt>
                <c:pt idx="1">
                  <c:v>91.6</c:v>
                </c:pt>
                <c:pt idx="2">
                  <c:v>84.9</c:v>
                </c:pt>
                <c:pt idx="3">
                  <c:v>89.7</c:v>
                </c:pt>
                <c:pt idx="4">
                  <c:v>80.2</c:v>
                </c:pt>
                <c:pt idx="5">
                  <c:v>74</c:v>
                </c:pt>
                <c:pt idx="6">
                  <c:v>57.4</c:v>
                </c:pt>
                <c:pt idx="7">
                  <c:v>13.5</c:v>
                </c:pt>
                <c:pt idx="8">
                  <c:v>0</c:v>
                </c:pt>
                <c:pt idx="9">
                  <c:v>0</c:v>
                </c:pt>
                <c:pt idx="10">
                  <c:v>0</c:v>
                </c:pt>
                <c:pt idx="11">
                  <c:v>0</c:v>
                </c:pt>
              </c:numCache>
            </c:numRef>
          </c:val>
          <c:extLst>
            <c:ext xmlns:c16="http://schemas.microsoft.com/office/drawing/2014/chart" uri="{C3380CC4-5D6E-409C-BE32-E72D297353CC}">
              <c16:uniqueId val="{00000003-DF3C-46B4-98F3-C8601336C39D}"/>
            </c:ext>
          </c:extLst>
        </c:ser>
        <c:dLbls>
          <c:showLegendKey val="0"/>
          <c:showVal val="0"/>
          <c:showCatName val="0"/>
          <c:showSerName val="0"/>
          <c:showPercent val="0"/>
          <c:showBubbleSize val="0"/>
        </c:dLbls>
        <c:gapWidth val="150"/>
        <c:overlap val="100"/>
        <c:axId val="653143864"/>
        <c:axId val="653140984"/>
      </c:barChart>
      <c:catAx>
        <c:axId val="653143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a:t>
                </a:r>
                <a:r>
                  <a:rPr lang="en-US" altLang="zh-CN"/>
                  <a:t>ear</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140984"/>
        <c:crosses val="autoZero"/>
        <c:auto val="1"/>
        <c:lblAlgn val="ctr"/>
        <c:lblOffset val="100"/>
        <c:noMultiLvlLbl val="0"/>
      </c:catAx>
      <c:valAx>
        <c:axId val="6531409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a:t>
                </a:r>
                <a:r>
                  <a:rPr lang="en-US" altLang="zh-CN" baseline="0"/>
                  <a:t>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143864"/>
        <c:crosses val="autoZero"/>
        <c:crossBetween val="between"/>
      </c:valAx>
      <c:spPr>
        <a:noFill/>
        <a:ln>
          <a:noFill/>
        </a:ln>
        <a:effectLst/>
      </c:spPr>
    </c:plotArea>
    <c:legend>
      <c:legendPos val="b"/>
      <c:layout>
        <c:manualLayout>
          <c:xMode val="edge"/>
          <c:yMode val="edge"/>
          <c:x val="0.45283838892488537"/>
          <c:y val="2.1989559957314355E-2"/>
          <c:w val="0.54600264302464774"/>
          <c:h val="0.3900473899095946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627610115288491"/>
          <c:y val="5.0925925925925923E-2"/>
          <c:w val="0.60093484901418037"/>
          <c:h val="0.7024875306985342"/>
        </c:manualLayout>
      </c:layout>
      <c:barChart>
        <c:barDir val="col"/>
        <c:grouping val="clustered"/>
        <c:varyColors val="0"/>
        <c:ser>
          <c:idx val="0"/>
          <c:order val="0"/>
          <c:tx>
            <c:strRef>
              <c:f>调整值摘要!$A$33:$B$33</c:f>
              <c:strCache>
                <c:ptCount val="2"/>
                <c:pt idx="0">
                  <c:v>营收</c:v>
                </c:pt>
                <c:pt idx="1">
                  <c:v>SALES_REV_TURN</c:v>
                </c:pt>
              </c:strCache>
            </c:strRef>
          </c:tx>
          <c:spPr>
            <a:solidFill>
              <a:schemeClr val="accent1"/>
            </a:solidFill>
            <a:ln>
              <a:noFill/>
            </a:ln>
            <a:effectLst/>
          </c:spPr>
          <c:invertIfNegative val="0"/>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调整值摘要!$C$33:$K$33</c:f>
              <c:numCache>
                <c:formatCode>#,##0.0</c:formatCode>
                <c:ptCount val="9"/>
                <c:pt idx="0">
                  <c:v>5516.4610000000002</c:v>
                </c:pt>
                <c:pt idx="1">
                  <c:v>6932.1989999999996</c:v>
                </c:pt>
                <c:pt idx="2">
                  <c:v>9703.3240000000005</c:v>
                </c:pt>
                <c:pt idx="3">
                  <c:v>10763.8</c:v>
                </c:pt>
                <c:pt idx="4">
                  <c:v>11448.8</c:v>
                </c:pt>
                <c:pt idx="5">
                  <c:v>12273.9</c:v>
                </c:pt>
                <c:pt idx="6">
                  <c:v>13452.9</c:v>
                </c:pt>
                <c:pt idx="7">
                  <c:v>13931.286</c:v>
                </c:pt>
                <c:pt idx="8">
                  <c:v>13823.222</c:v>
                </c:pt>
              </c:numCache>
            </c:numRef>
          </c:val>
          <c:extLst>
            <c:ext xmlns:c16="http://schemas.microsoft.com/office/drawing/2014/chart" uri="{C3380CC4-5D6E-409C-BE32-E72D297353CC}">
              <c16:uniqueId val="{00000000-2A84-4B35-8BEB-505C34083ED6}"/>
            </c:ext>
          </c:extLst>
        </c:ser>
        <c:ser>
          <c:idx val="1"/>
          <c:order val="1"/>
          <c:tx>
            <c:strRef>
              <c:f>调整值摘要!$A$34:$B$34</c:f>
              <c:strCache>
                <c:ptCount val="2"/>
                <c:pt idx="0">
                  <c:v>净利润</c:v>
                </c:pt>
                <c:pt idx="1">
                  <c:v>EARN_FOR_COMMON</c:v>
                </c:pt>
              </c:strCache>
            </c:strRef>
          </c:tx>
          <c:spPr>
            <a:solidFill>
              <a:schemeClr val="accent2"/>
            </a:solidFill>
            <a:ln>
              <a:noFill/>
            </a:ln>
            <a:effectLst/>
          </c:spPr>
          <c:invertIfNegative val="0"/>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调整值摘要!$C$34:$K$34</c:f>
              <c:numCache>
                <c:formatCode>#,##0.0</c:formatCode>
                <c:ptCount val="9"/>
                <c:pt idx="0">
                  <c:v>1373.9902999999999</c:v>
                </c:pt>
                <c:pt idx="1">
                  <c:v>1853.5487000000001</c:v>
                </c:pt>
                <c:pt idx="2">
                  <c:v>2889.4196000000002</c:v>
                </c:pt>
                <c:pt idx="3">
                  <c:v>3646.9539</c:v>
                </c:pt>
                <c:pt idx="4">
                  <c:v>4142.0617000000002</c:v>
                </c:pt>
                <c:pt idx="5">
                  <c:v>3995.0484999999999</c:v>
                </c:pt>
                <c:pt idx="6">
                  <c:v>4913.6713</c:v>
                </c:pt>
                <c:pt idx="7">
                  <c:v>5724</c:v>
                </c:pt>
                <c:pt idx="8">
                  <c:v>5747.5</c:v>
                </c:pt>
              </c:numCache>
            </c:numRef>
          </c:val>
          <c:extLst>
            <c:ext xmlns:c16="http://schemas.microsoft.com/office/drawing/2014/chart" uri="{C3380CC4-5D6E-409C-BE32-E72D297353CC}">
              <c16:uniqueId val="{00000001-2A84-4B35-8BEB-505C34083ED6}"/>
            </c:ext>
          </c:extLst>
        </c:ser>
        <c:dLbls>
          <c:showLegendKey val="0"/>
          <c:showVal val="0"/>
          <c:showCatName val="0"/>
          <c:showSerName val="0"/>
          <c:showPercent val="0"/>
          <c:showBubbleSize val="0"/>
        </c:dLbls>
        <c:gapWidth val="219"/>
        <c:overlap val="-27"/>
        <c:axId val="741022328"/>
        <c:axId val="741025528"/>
      </c:barChart>
      <c:lineChart>
        <c:grouping val="standard"/>
        <c:varyColors val="0"/>
        <c:ser>
          <c:idx val="2"/>
          <c:order val="2"/>
          <c:tx>
            <c:strRef>
              <c:f>调整值摘要!$A$35:$B$35</c:f>
              <c:strCache>
                <c:ptCount val="2"/>
                <c:pt idx="0">
                  <c:v>  增长%</c:v>
                </c:pt>
                <c:pt idx="1">
                  <c:v>SALES_GROWTH</c:v>
                </c:pt>
              </c:strCache>
            </c:strRef>
          </c:tx>
          <c:spPr>
            <a:ln w="28575" cap="rnd">
              <a:solidFill>
                <a:schemeClr val="accent3"/>
              </a:solidFill>
              <a:round/>
            </a:ln>
            <a:effectLst/>
          </c:spPr>
          <c:marker>
            <c:symbol val="none"/>
          </c:marker>
          <c:cat>
            <c:strRef>
              <c:f>调整值摘要!$C$32:$K$32</c:f>
              <c:strCache>
                <c:ptCount val="9"/>
                <c:pt idx="0">
                  <c:v>2012</c:v>
                </c:pt>
                <c:pt idx="1">
                  <c:v>2013</c:v>
                </c:pt>
                <c:pt idx="2">
                  <c:v>2014</c:v>
                </c:pt>
                <c:pt idx="3">
                  <c:v>2015</c:v>
                </c:pt>
                <c:pt idx="4">
                  <c:v>2016</c:v>
                </c:pt>
                <c:pt idx="5">
                  <c:v>2017</c:v>
                </c:pt>
                <c:pt idx="6">
                  <c:v>2018</c:v>
                </c:pt>
                <c:pt idx="7">
                  <c:v>2019 预测</c:v>
                </c:pt>
                <c:pt idx="8">
                  <c:v>2020 预测</c:v>
                </c:pt>
              </c:strCache>
            </c:strRef>
          </c:cat>
          <c:val>
            <c:numRef>
              <c:f>调整值摘要!$C$35:$K$35</c:f>
              <c:numCache>
                <c:formatCode>#,##0.0</c:formatCode>
                <c:ptCount val="9"/>
                <c:pt idx="0">
                  <c:v>9.2664000000000009</c:v>
                </c:pt>
                <c:pt idx="1">
                  <c:v>25.663900000000002</c:v>
                </c:pt>
                <c:pt idx="2">
                  <c:v>39.974699999999999</c:v>
                </c:pt>
                <c:pt idx="3">
                  <c:v>10.929</c:v>
                </c:pt>
                <c:pt idx="4">
                  <c:v>6.3639000000000001</c:v>
                </c:pt>
                <c:pt idx="5">
                  <c:v>7.2069000000000001</c:v>
                </c:pt>
                <c:pt idx="6">
                  <c:v>9.6057000000000006</c:v>
                </c:pt>
                <c:pt idx="7">
                  <c:v>3.55600651160717</c:v>
                </c:pt>
                <c:pt idx="8">
                  <c:v>-0.77569292597969997</c:v>
                </c:pt>
              </c:numCache>
            </c:numRef>
          </c:val>
          <c:smooth val="0"/>
          <c:extLst>
            <c:ext xmlns:c16="http://schemas.microsoft.com/office/drawing/2014/chart" uri="{C3380CC4-5D6E-409C-BE32-E72D297353CC}">
              <c16:uniqueId val="{00000002-2A84-4B35-8BEB-505C34083ED6}"/>
            </c:ext>
          </c:extLst>
        </c:ser>
        <c:dLbls>
          <c:showLegendKey val="0"/>
          <c:showVal val="0"/>
          <c:showCatName val="0"/>
          <c:showSerName val="0"/>
          <c:showPercent val="0"/>
          <c:showBubbleSize val="0"/>
        </c:dLbls>
        <c:marker val="1"/>
        <c:smooth val="0"/>
        <c:axId val="741025848"/>
        <c:axId val="741027128"/>
      </c:lineChart>
      <c:catAx>
        <c:axId val="74102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5528"/>
        <c:crosses val="autoZero"/>
        <c:auto val="1"/>
        <c:lblAlgn val="ctr"/>
        <c:lblOffset val="100"/>
        <c:noMultiLvlLbl val="0"/>
      </c:catAx>
      <c:valAx>
        <c:axId val="74102552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USD</a:t>
                </a:r>
                <a:r>
                  <a:rPr lang="en-US" baseline="0"/>
                  <a:t> million</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2328"/>
        <c:crosses val="autoZero"/>
        <c:crossBetween val="between"/>
      </c:valAx>
      <c:valAx>
        <c:axId val="74102712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百分比</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025848"/>
        <c:crosses val="max"/>
        <c:crossBetween val="between"/>
      </c:valAx>
      <c:catAx>
        <c:axId val="741025848"/>
        <c:scaling>
          <c:orientation val="minMax"/>
        </c:scaling>
        <c:delete val="1"/>
        <c:axPos val="b"/>
        <c:numFmt formatCode="General" sourceLinked="1"/>
        <c:majorTickMark val="out"/>
        <c:minorTickMark val="none"/>
        <c:tickLblPos val="nextTo"/>
        <c:crossAx val="741027128"/>
        <c:crosses val="autoZero"/>
        <c:auto val="1"/>
        <c:lblAlgn val="ctr"/>
        <c:lblOffset val="100"/>
        <c:noMultiLvlLbl val="0"/>
      </c:catAx>
      <c:spPr>
        <a:noFill/>
        <a:ln>
          <a:noFill/>
        </a:ln>
        <a:effectLst/>
      </c:spPr>
    </c:plotArea>
    <c:legend>
      <c:legendPos val="r"/>
      <c:layout>
        <c:manualLayout>
          <c:xMode val="edge"/>
          <c:yMode val="edge"/>
          <c:x val="2.4444444444444477E-2"/>
          <c:y val="0.8888313154404085"/>
          <c:w val="0.94222222222222218"/>
          <c:h val="0.108425479073180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085" cy="497444"/>
          </a:xfrm>
          <a:prstGeom prst="rect">
            <a:avLst/>
          </a:prstGeom>
        </p:spPr>
        <p:txBody>
          <a:bodyPr vert="horz" lIns="91431" tIns="45716" rIns="91431" bIns="4571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856497" y="1"/>
            <a:ext cx="2949085" cy="497444"/>
          </a:xfrm>
          <a:prstGeom prst="rect">
            <a:avLst/>
          </a:prstGeom>
        </p:spPr>
        <p:txBody>
          <a:bodyPr vert="horz" lIns="91431" tIns="45716" rIns="91431" bIns="45716" rtlCol="0"/>
          <a:lstStyle>
            <a:lvl1pPr algn="r">
              <a:defRPr sz="1200">
                <a:latin typeface="Arial" pitchFamily="34" charset="0"/>
              </a:defRPr>
            </a:lvl1pPr>
          </a:lstStyle>
          <a:p>
            <a:fld id="{401ED0C7-3E32-4A75-9B3F-8FC951D18CE2}" type="datetimeFigureOut">
              <a:rPr lang="en-GB" smtClean="0"/>
              <a:pPr/>
              <a:t>01/07/2020</a:t>
            </a:fld>
            <a:endParaRPr lang="en-GB" dirty="0"/>
          </a:p>
        </p:txBody>
      </p:sp>
      <p:sp>
        <p:nvSpPr>
          <p:cNvPr id="4" name="Slide Image Placeholder 3"/>
          <p:cNvSpPr>
            <a:spLocks noGrp="1" noRot="1" noChangeAspect="1"/>
          </p:cNvSpPr>
          <p:nvPr>
            <p:ph type="sldImg" idx="2"/>
          </p:nvPr>
        </p:nvSpPr>
        <p:spPr>
          <a:xfrm>
            <a:off x="711200" y="744538"/>
            <a:ext cx="5384800" cy="3727450"/>
          </a:xfrm>
          <a:prstGeom prst="rect">
            <a:avLst/>
          </a:prstGeom>
          <a:noFill/>
          <a:ln w="12700">
            <a:solidFill>
              <a:prstClr val="black"/>
            </a:solidFill>
          </a:ln>
        </p:spPr>
        <p:txBody>
          <a:bodyPr vert="horz" lIns="91431" tIns="45716" rIns="91431" bIns="45716" rtlCol="0" anchor="ctr"/>
          <a:lstStyle/>
          <a:p>
            <a:endParaRPr lang="en-GB" dirty="0"/>
          </a:p>
        </p:txBody>
      </p:sp>
      <p:sp>
        <p:nvSpPr>
          <p:cNvPr id="5" name="Notes Placeholder 4"/>
          <p:cNvSpPr>
            <a:spLocks noGrp="1"/>
          </p:cNvSpPr>
          <p:nvPr>
            <p:ph type="body" sz="quarter" idx="3"/>
          </p:nvPr>
        </p:nvSpPr>
        <p:spPr>
          <a:xfrm>
            <a:off x="680559" y="4721744"/>
            <a:ext cx="5446084" cy="4472225"/>
          </a:xfrm>
          <a:prstGeom prst="rect">
            <a:avLst/>
          </a:prstGeom>
        </p:spPr>
        <p:txBody>
          <a:bodyPr vert="horz" lIns="91431" tIns="45716" rIns="91431" bIns="4571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2" y="9440306"/>
            <a:ext cx="2949085" cy="497444"/>
          </a:xfrm>
          <a:prstGeom prst="rect">
            <a:avLst/>
          </a:prstGeom>
        </p:spPr>
        <p:txBody>
          <a:bodyPr vert="horz" lIns="91431" tIns="45716" rIns="91431" bIns="4571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856497" y="9440306"/>
            <a:ext cx="2949085" cy="497444"/>
          </a:xfrm>
          <a:prstGeom prst="rect">
            <a:avLst/>
          </a:prstGeom>
        </p:spPr>
        <p:txBody>
          <a:bodyPr vert="horz" lIns="91431" tIns="45716" rIns="91431" bIns="45716" rtlCol="0" anchor="b"/>
          <a:lstStyle>
            <a:lvl1pPr algn="r">
              <a:defRPr sz="1200">
                <a:latin typeface="Arial" pitchFamily="34" charset="0"/>
              </a:defRPr>
            </a:lvl1pPr>
          </a:lstStyle>
          <a:p>
            <a:fld id="{2BD81518-8AD5-49CC-B774-4D66F72228B3}" type="slidenum">
              <a:rPr lang="en-GB" smtClean="0"/>
              <a:pPr/>
              <a:t>‹#›</a:t>
            </a:fld>
            <a:endParaRPr lang="en-GB" dirty="0"/>
          </a:p>
        </p:txBody>
      </p:sp>
    </p:spTree>
    <p:extLst>
      <p:ext uri="{BB962C8B-B14F-4D97-AF65-F5344CB8AC3E}">
        <p14:creationId xmlns:p14="http://schemas.microsoft.com/office/powerpoint/2010/main" val="275213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hajournals.org/doi/pdf/10.1161/STROKEAHA.116.01582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45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传递离子流，速度远慢于电流，髓鞘可以加快神经离子流传递速度。髓鞘没有以后电信号传递会下降非常多，一个数量级</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16</a:t>
            </a:fld>
            <a:endParaRPr lang="en-GB" dirty="0"/>
          </a:p>
        </p:txBody>
      </p:sp>
    </p:spTree>
    <p:extLst>
      <p:ext uri="{BB962C8B-B14F-4D97-AF65-F5344CB8AC3E}">
        <p14:creationId xmlns:p14="http://schemas.microsoft.com/office/powerpoint/2010/main" val="19162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Pregnancy Category(PC) B: </a:t>
            </a:r>
            <a:r>
              <a:rPr lang="zh-CN" altLang="en-US" dirty="0"/>
              <a:t>动物实验中没有发现对胎儿的风险，没有人体研究数据。</a:t>
            </a:r>
          </a:p>
          <a:p>
            <a:r>
              <a:rPr lang="en-US" altLang="zh-CN" dirty="0"/>
              <a:t>Pregnancy Category(PC) C: </a:t>
            </a:r>
            <a:r>
              <a:rPr lang="zh-CN" altLang="en-US" dirty="0"/>
              <a:t>动物实验中发现有潜在生殖影响，没有人体研究数据。但对孕妇好处可能大于坏处</a:t>
            </a:r>
          </a:p>
          <a:p>
            <a:r>
              <a:rPr lang="en-US" altLang="zh-CN" dirty="0"/>
              <a:t>Pregnancy Category(PC) D:</a:t>
            </a:r>
            <a:r>
              <a:rPr lang="zh-CN" altLang="en-US" dirty="0"/>
              <a:t>明确证据表明对胎儿有影响，但是孕妇可能会需要使用这个药物</a:t>
            </a:r>
          </a:p>
          <a:p>
            <a:r>
              <a:rPr lang="en-US" altLang="zh-CN" dirty="0"/>
              <a:t>Pregnancy Category X: </a:t>
            </a:r>
            <a:r>
              <a:rPr lang="zh-CN" altLang="en-US" dirty="0"/>
              <a:t>明确证据表明对胎儿有影响，不建议孕妇用</a:t>
            </a:r>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17</a:t>
            </a:fld>
            <a:endParaRPr lang="en-GB" dirty="0"/>
          </a:p>
        </p:txBody>
      </p:sp>
    </p:spTree>
    <p:extLst>
      <p:ext uri="{BB962C8B-B14F-4D97-AF65-F5344CB8AC3E}">
        <p14:creationId xmlns:p14="http://schemas.microsoft.com/office/powerpoint/2010/main" val="329462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表格表示，整齐一点</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19</a:t>
            </a:fld>
            <a:endParaRPr lang="en-GB" dirty="0"/>
          </a:p>
        </p:txBody>
      </p:sp>
    </p:spTree>
    <p:extLst>
      <p:ext uri="{BB962C8B-B14F-4D97-AF65-F5344CB8AC3E}">
        <p14:creationId xmlns:p14="http://schemas.microsoft.com/office/powerpoint/2010/main" val="328208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2420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写出里程碑式的失败，画时间轴。改改逻辑</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22</a:t>
            </a:fld>
            <a:endParaRPr lang="en-GB" dirty="0"/>
          </a:p>
        </p:txBody>
      </p:sp>
    </p:spTree>
    <p:extLst>
      <p:ext uri="{BB962C8B-B14F-4D97-AF65-F5344CB8AC3E}">
        <p14:creationId xmlns:p14="http://schemas.microsoft.com/office/powerpoint/2010/main" val="1621360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临床三期失败概率较高</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24</a:t>
            </a:fld>
            <a:endParaRPr lang="en-GB" dirty="0"/>
          </a:p>
        </p:txBody>
      </p:sp>
    </p:spTree>
    <p:extLst>
      <p:ext uri="{BB962C8B-B14F-4D97-AF65-F5344CB8AC3E}">
        <p14:creationId xmlns:p14="http://schemas.microsoft.com/office/powerpoint/2010/main" val="246462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79338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27</a:t>
            </a:fld>
            <a:endParaRPr lang="en-GB" dirty="0"/>
          </a:p>
        </p:txBody>
      </p:sp>
    </p:spTree>
    <p:extLst>
      <p:ext uri="{BB962C8B-B14F-4D97-AF65-F5344CB8AC3E}">
        <p14:creationId xmlns:p14="http://schemas.microsoft.com/office/powerpoint/2010/main" val="2218868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疗效对比整理一下，安全性影响有多大，比如肝功能不全的患者能有多少</a:t>
            </a:r>
            <a:endParaRPr lang="en-US" altLang="zh-CN" dirty="0"/>
          </a:p>
          <a:p>
            <a:r>
              <a:rPr lang="zh-CN" altLang="en-US" dirty="0"/>
              <a:t>病人，第几针可以起效？治疗后的缓解曲线？越来越好还是怎样？无效退款什么时候退？怎么退？</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28</a:t>
            </a:fld>
            <a:endParaRPr lang="en-GB" dirty="0"/>
          </a:p>
        </p:txBody>
      </p:sp>
    </p:spTree>
    <p:extLst>
      <p:ext uri="{BB962C8B-B14F-4D97-AF65-F5344CB8AC3E}">
        <p14:creationId xmlns:p14="http://schemas.microsoft.com/office/powerpoint/2010/main" val="37855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32300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1424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上涨主要由几款新药上市拉动，其中</a:t>
            </a:r>
            <a:r>
              <a:rPr lang="en-US" altLang="zh-CN" dirty="0" err="1"/>
              <a:t>tecifideral</a:t>
            </a:r>
            <a:r>
              <a:rPr lang="zh-CN" altLang="en-US" dirty="0"/>
              <a:t>成为</a:t>
            </a:r>
            <a:r>
              <a:rPr lang="en-US" altLang="zh-CN" dirty="0" err="1"/>
              <a:t>biogen</a:t>
            </a:r>
            <a:r>
              <a:rPr lang="zh-CN" altLang="en-US" dirty="0"/>
              <a:t>销售额最大的</a:t>
            </a:r>
            <a:r>
              <a:rPr lang="en-US" altLang="zh-CN" dirty="0"/>
              <a:t>MS</a:t>
            </a:r>
            <a:r>
              <a:rPr lang="zh-CN" altLang="en-US" dirty="0"/>
              <a:t>药物</a:t>
            </a:r>
            <a:endParaRPr lang="en-US" dirty="0"/>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31</a:t>
            </a:fld>
            <a:endParaRPr lang="en-GB" dirty="0"/>
          </a:p>
        </p:txBody>
      </p:sp>
    </p:spTree>
    <p:extLst>
      <p:ext uri="{BB962C8B-B14F-4D97-AF65-F5344CB8AC3E}">
        <p14:creationId xmlns:p14="http://schemas.microsoft.com/office/powerpoint/2010/main" val="1981212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划重点，重点药</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36</a:t>
            </a:fld>
            <a:endParaRPr lang="en-GB" dirty="0"/>
          </a:p>
        </p:txBody>
      </p:sp>
    </p:spTree>
    <p:extLst>
      <p:ext uri="{BB962C8B-B14F-4D97-AF65-F5344CB8AC3E}">
        <p14:creationId xmlns:p14="http://schemas.microsoft.com/office/powerpoint/2010/main" val="105715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37</a:t>
            </a:fld>
            <a:endParaRPr lang="en-GB" dirty="0"/>
          </a:p>
        </p:txBody>
      </p:sp>
    </p:spTree>
    <p:extLst>
      <p:ext uri="{BB962C8B-B14F-4D97-AF65-F5344CB8AC3E}">
        <p14:creationId xmlns:p14="http://schemas.microsoft.com/office/powerpoint/2010/main" val="218898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39</a:t>
            </a:fld>
            <a:endParaRPr lang="en-GB" dirty="0"/>
          </a:p>
        </p:txBody>
      </p:sp>
    </p:spTree>
    <p:extLst>
      <p:ext uri="{BB962C8B-B14F-4D97-AF65-F5344CB8AC3E}">
        <p14:creationId xmlns:p14="http://schemas.microsoft.com/office/powerpoint/2010/main" val="353828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不太重要，和</a:t>
            </a:r>
            <a:r>
              <a:rPr lang="en-US" altLang="zh-CN" dirty="0" err="1"/>
              <a:t>genetech</a:t>
            </a:r>
            <a:r>
              <a:rPr lang="zh-CN" altLang="en-US" dirty="0"/>
              <a:t>一页讲完</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40</a:t>
            </a:fld>
            <a:endParaRPr lang="en-GB" dirty="0"/>
          </a:p>
        </p:txBody>
      </p:sp>
    </p:spTree>
    <p:extLst>
      <p:ext uri="{BB962C8B-B14F-4D97-AF65-F5344CB8AC3E}">
        <p14:creationId xmlns:p14="http://schemas.microsoft.com/office/powerpoint/2010/main" val="322812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2017</a:t>
            </a:r>
            <a:r>
              <a:rPr lang="zh-CN" altLang="en-US" dirty="0">
                <a:hlinkClick r:id="rId3"/>
              </a:rPr>
              <a:t>年销量：</a:t>
            </a:r>
            <a:r>
              <a:rPr lang="en-US" altLang="zh-CN" dirty="0">
                <a:hlinkClick r:id="rId3"/>
              </a:rPr>
              <a:t>https://www.prnewswire.com/news-releases/global-acute-ischemic-stroke-drug-forecast-and-market-2018-2027-sales-of-drugs-in-the-ais-market-including-tia-were-approximately-7-2b-in-2017--300789116.html</a:t>
            </a:r>
          </a:p>
          <a:p>
            <a:r>
              <a:rPr lang="zh-CN" altLang="en-US" dirty="0">
                <a:hlinkClick r:id="rId3"/>
              </a:rPr>
              <a:t>药物价格上涨图： </a:t>
            </a:r>
            <a:r>
              <a:rPr lang="en-US" dirty="0">
                <a:hlinkClick r:id="rId3"/>
              </a:rPr>
              <a:t>https://www.ahajournals.org/doi/pdf/10.1161/STROKEAHA.116.015822</a:t>
            </a:r>
            <a:endParaRPr lang="en-US" altLang="zh-CN"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41</a:t>
            </a:fld>
            <a:endParaRPr lang="en-GB" dirty="0"/>
          </a:p>
        </p:txBody>
      </p:sp>
    </p:spTree>
    <p:extLst>
      <p:ext uri="{BB962C8B-B14F-4D97-AF65-F5344CB8AC3E}">
        <p14:creationId xmlns:p14="http://schemas.microsoft.com/office/powerpoint/2010/main" val="1161468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42</a:t>
            </a:fld>
            <a:endParaRPr lang="en-GB" dirty="0"/>
          </a:p>
        </p:txBody>
      </p:sp>
    </p:spTree>
    <p:extLst>
      <p:ext uri="{BB962C8B-B14F-4D97-AF65-F5344CB8AC3E}">
        <p14:creationId xmlns:p14="http://schemas.microsoft.com/office/powerpoint/2010/main" val="155498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5405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44</a:t>
            </a:fld>
            <a:endParaRPr lang="en-GB" dirty="0"/>
          </a:p>
        </p:txBody>
      </p:sp>
    </p:spTree>
    <p:extLst>
      <p:ext uri="{BB962C8B-B14F-4D97-AF65-F5344CB8AC3E}">
        <p14:creationId xmlns:p14="http://schemas.microsoft.com/office/powerpoint/2010/main" val="362173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Calibri" panose="020F0502020204030204" pitchFamily="34" charset="0"/>
                <a:cs typeface="Calibri" panose="020F0502020204030204" pitchFamily="34" charset="0"/>
              </a:rPr>
              <a:t>PhRMA</a:t>
            </a:r>
            <a:r>
              <a:rPr lang="zh-CN" altLang="en-US" sz="1200" dirty="0">
                <a:latin typeface="Calibri" panose="020F0502020204030204" pitchFamily="34" charset="0"/>
                <a:cs typeface="Calibri" panose="020F0502020204030204" pitchFamily="34" charset="0"/>
              </a:rPr>
              <a:t>基金会基础药理学咨询委员会、</a:t>
            </a:r>
            <a:r>
              <a:rPr lang="en-US" altLang="zh-CN" sz="1200" dirty="0" err="1">
                <a:latin typeface="Calibri" panose="020F0502020204030204" pitchFamily="34" charset="0"/>
                <a:cs typeface="Calibri" panose="020F0502020204030204" pitchFamily="34" charset="0"/>
              </a:rPr>
              <a:t>Janelia</a:t>
            </a:r>
            <a:r>
              <a:rPr lang="zh-CN" altLang="en-US" sz="1200" dirty="0">
                <a:latin typeface="Calibri" panose="020F0502020204030204" pitchFamily="34" charset="0"/>
                <a:cs typeface="Calibri" panose="020F0502020204030204" pitchFamily="34" charset="0"/>
              </a:rPr>
              <a:t>研究所咨询委员会、</a:t>
            </a:r>
            <a:r>
              <a:rPr lang="en-US" altLang="zh-CN" sz="1200" dirty="0">
                <a:latin typeface="Calibri" panose="020F0502020204030204" pitchFamily="34" charset="0"/>
                <a:cs typeface="Calibri" panose="020F0502020204030204" pitchFamily="34" charset="0"/>
              </a:rPr>
              <a:t>McKnight</a:t>
            </a:r>
            <a:r>
              <a:rPr lang="zh-CN" altLang="en-US" sz="1200" dirty="0">
                <a:latin typeface="Calibri" panose="020F0502020204030204" pitchFamily="34" charset="0"/>
                <a:cs typeface="Calibri" panose="020F0502020204030204" pitchFamily="34" charset="0"/>
              </a:rPr>
              <a:t>基金会神经科学基金理事会和世界经济论坛全球脑研究议程理事会：</a:t>
            </a:r>
            <a:r>
              <a:rPr lang="en-US" altLang="zh-CN" sz="1200" dirty="0">
                <a:latin typeface="Calibri" panose="020F0502020204030204" pitchFamily="34" charset="0"/>
                <a:cs typeface="Calibri" panose="020F0502020204030204" pitchFamily="34" charset="0"/>
              </a:rPr>
              <a:t>PhRMA Foundation Basic Pharmacology Advisory Committee, the </a:t>
            </a:r>
            <a:r>
              <a:rPr lang="en-US" altLang="zh-CN" sz="1200" dirty="0" err="1">
                <a:latin typeface="Calibri" panose="020F0502020204030204" pitchFamily="34" charset="0"/>
                <a:cs typeface="Calibri" panose="020F0502020204030204" pitchFamily="34" charset="0"/>
              </a:rPr>
              <a:t>Janelia</a:t>
            </a:r>
            <a:r>
              <a:rPr lang="en-US" altLang="zh-CN" sz="1200" dirty="0">
                <a:latin typeface="Calibri" panose="020F0502020204030204" pitchFamily="34" charset="0"/>
                <a:cs typeface="Calibri" panose="020F0502020204030204" pitchFamily="34" charset="0"/>
              </a:rPr>
              <a:t> Research Institute Advisory Committee, the McKnight Endowment Fund for Neuroscience Board, and the World Economic Forum Global Agenda Council on Brain Research </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45</a:t>
            </a:fld>
            <a:endParaRPr lang="en-GB" dirty="0"/>
          </a:p>
        </p:txBody>
      </p:sp>
    </p:spTree>
    <p:extLst>
      <p:ext uri="{BB962C8B-B14F-4D97-AF65-F5344CB8AC3E}">
        <p14:creationId xmlns:p14="http://schemas.microsoft.com/office/powerpoint/2010/main" val="340146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t>阿尔兹海默症：</a:t>
            </a:r>
            <a:r>
              <a:rPr lang="en-US" altLang="zh-CN" sz="1200" dirty="0"/>
              <a:t>https://www.coherentmarketinsights.com/market-insight/alzheimers-drugs-market-1373</a:t>
            </a:r>
          </a:p>
          <a:p>
            <a:r>
              <a:rPr lang="zh-CN" altLang="en-US" sz="1200" dirty="0"/>
              <a:t>脊髓肌萎缩症：</a:t>
            </a:r>
            <a:r>
              <a:rPr lang="en-US" altLang="zh-CN" sz="1200" dirty="0"/>
              <a:t>https://www.coherentmarketinsights.com/market-insight/spinal-muscular-atrophy-market-1920</a:t>
            </a:r>
          </a:p>
          <a:p>
            <a:r>
              <a:rPr lang="zh-CN" altLang="en-US" dirty="0"/>
              <a:t>帕金森症：</a:t>
            </a:r>
            <a:r>
              <a:rPr lang="en-US" altLang="zh-CN" dirty="0"/>
              <a:t>https://www.rdmag.com/news/2016/03/parkinsons-disease-market-set-hit-32b-2021</a:t>
            </a:r>
          </a:p>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6</a:t>
            </a:fld>
            <a:endParaRPr lang="en-GB" dirty="0"/>
          </a:p>
        </p:txBody>
      </p:sp>
    </p:spTree>
    <p:extLst>
      <p:ext uri="{BB962C8B-B14F-4D97-AF65-F5344CB8AC3E}">
        <p14:creationId xmlns:p14="http://schemas.microsoft.com/office/powerpoint/2010/main" val="1414843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Latest change</a:t>
            </a:r>
            <a:r>
              <a:rPr lang="zh-CN" altLang="en-US" dirty="0"/>
              <a:t>是什么时候</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46</a:t>
            </a:fld>
            <a:endParaRPr lang="en-GB" dirty="0"/>
          </a:p>
        </p:txBody>
      </p:sp>
    </p:spTree>
    <p:extLst>
      <p:ext uri="{BB962C8B-B14F-4D97-AF65-F5344CB8AC3E}">
        <p14:creationId xmlns:p14="http://schemas.microsoft.com/office/powerpoint/2010/main" val="131406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15128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86606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加每款药物销售额，简化机制，表格和时间整合，或者变成附录，抓重点，整理这三页使其更好看，更整齐</a:t>
            </a:r>
            <a:endParaRPr lang="en-US" dirty="0"/>
          </a:p>
          <a:p>
            <a:r>
              <a:rPr lang="en-US" dirty="0"/>
              <a:t>Leukoencephalopathy</a:t>
            </a:r>
            <a:r>
              <a:rPr lang="zh-CN" altLang="en-US" dirty="0"/>
              <a:t>脑白质病</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54</a:t>
            </a:fld>
            <a:endParaRPr lang="en-GB" dirty="0"/>
          </a:p>
        </p:txBody>
      </p:sp>
    </p:spTree>
    <p:extLst>
      <p:ext uri="{BB962C8B-B14F-4D97-AF65-F5344CB8AC3E}">
        <p14:creationId xmlns:p14="http://schemas.microsoft.com/office/powerpoint/2010/main" val="2422354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打商标，删掉药品具体</a:t>
            </a:r>
            <a:endParaRPr lang="en-US" altLang="zh-CN" dirty="0"/>
          </a:p>
          <a:p>
            <a:r>
              <a:rPr lang="zh-CN" altLang="en-US" dirty="0"/>
              <a:t>根据</a:t>
            </a:r>
            <a:r>
              <a:rPr lang="en-US" altLang="zh-CN" dirty="0"/>
              <a:t>FDA</a:t>
            </a:r>
            <a:r>
              <a:rPr lang="zh-CN" altLang="en-US" dirty="0"/>
              <a:t>审批药物数量</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55</a:t>
            </a:fld>
            <a:endParaRPr lang="en-GB" dirty="0"/>
          </a:p>
        </p:txBody>
      </p:sp>
    </p:spTree>
    <p:extLst>
      <p:ext uri="{BB962C8B-B14F-4D97-AF65-F5344CB8AC3E}">
        <p14:creationId xmlns:p14="http://schemas.microsoft.com/office/powerpoint/2010/main" val="380376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9</a:t>
            </a:fld>
            <a:endParaRPr lang="en-GB" dirty="0"/>
          </a:p>
        </p:txBody>
      </p:sp>
    </p:spTree>
    <p:extLst>
      <p:ext uri="{BB962C8B-B14F-4D97-AF65-F5344CB8AC3E}">
        <p14:creationId xmlns:p14="http://schemas.microsoft.com/office/powerpoint/2010/main" val="392623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只统计了神经系统药物的收入，不是所有产品收入</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11</a:t>
            </a:fld>
            <a:endParaRPr lang="en-GB" dirty="0"/>
          </a:p>
        </p:txBody>
      </p:sp>
    </p:spTree>
    <p:extLst>
      <p:ext uri="{BB962C8B-B14F-4D97-AF65-F5344CB8AC3E}">
        <p14:creationId xmlns:p14="http://schemas.microsoft.com/office/powerpoint/2010/main" val="177935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一些过去在神经系统疾病领域拥有一些审批药的企业，现在逐渐退出</a:t>
            </a:r>
            <a:endParaRPr lang="en-US" altLang="zh-CN" dirty="0"/>
          </a:p>
          <a:p>
            <a:r>
              <a:rPr lang="zh-CN" altLang="en-US" dirty="0"/>
              <a:t>同时有新公司进入</a:t>
            </a:r>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12</a:t>
            </a:fld>
            <a:endParaRPr lang="en-GB" dirty="0"/>
          </a:p>
        </p:txBody>
      </p:sp>
    </p:spTree>
    <p:extLst>
      <p:ext uri="{BB962C8B-B14F-4D97-AF65-F5344CB8AC3E}">
        <p14:creationId xmlns:p14="http://schemas.microsoft.com/office/powerpoint/2010/main" val="358414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13</a:t>
            </a:fld>
            <a:endParaRPr lang="en-GB" dirty="0"/>
          </a:p>
        </p:txBody>
      </p:sp>
    </p:spTree>
    <p:extLst>
      <p:ext uri="{BB962C8B-B14F-4D97-AF65-F5344CB8AC3E}">
        <p14:creationId xmlns:p14="http://schemas.microsoft.com/office/powerpoint/2010/main" val="31056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81518-8AD5-49CC-B774-4D66F72228B3}" type="slidenum">
              <a:rPr lang="en-GB" smtClean="0"/>
              <a:pPr/>
              <a:t>14</a:t>
            </a:fld>
            <a:endParaRPr lang="en-GB" dirty="0"/>
          </a:p>
        </p:txBody>
      </p:sp>
    </p:spTree>
    <p:extLst>
      <p:ext uri="{BB962C8B-B14F-4D97-AF65-F5344CB8AC3E}">
        <p14:creationId xmlns:p14="http://schemas.microsoft.com/office/powerpoint/2010/main" val="304013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64609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7.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A3E6758E-60E7-4A32-9A22-133B9E6BF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41" r="11884" b="13445"/>
          <a:stretch/>
        </p:blipFill>
        <p:spPr>
          <a:xfrm>
            <a:off x="0" y="0"/>
            <a:ext cx="9906000" cy="6845450"/>
          </a:xfrm>
          <a:prstGeom prst="rect">
            <a:avLst/>
          </a:prstGeom>
        </p:spPr>
      </p:pic>
      <p:sp>
        <p:nvSpPr>
          <p:cNvPr id="2" name="Title 1"/>
          <p:cNvSpPr>
            <a:spLocks noGrp="1"/>
          </p:cNvSpPr>
          <p:nvPr>
            <p:ph type="ctrTitle" hasCustomPrompt="1"/>
          </p:nvPr>
        </p:nvSpPr>
        <p:spPr bwMode="gray">
          <a:xfrm>
            <a:off x="704528" y="1205259"/>
            <a:ext cx="6984776" cy="150366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GB" sz="32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noProof="0" dirty="0"/>
              <a:t>Click to edit</a:t>
            </a:r>
            <a:br>
              <a:rPr lang="en-US" noProof="0" dirty="0"/>
            </a:br>
            <a:r>
              <a:rPr lang="en-US" noProof="0" dirty="0"/>
              <a:t>Master title style</a:t>
            </a:r>
            <a:endParaRPr lang="en-GB" noProof="0" dirty="0"/>
          </a:p>
        </p:txBody>
      </p:sp>
      <p:sp>
        <p:nvSpPr>
          <p:cNvPr id="3" name="Subtitle 2"/>
          <p:cNvSpPr>
            <a:spLocks noGrp="1"/>
          </p:cNvSpPr>
          <p:nvPr>
            <p:ph type="subTitle" idx="1" hasCustomPrompt="1"/>
          </p:nvPr>
        </p:nvSpPr>
        <p:spPr bwMode="gray">
          <a:xfrm>
            <a:off x="704528" y="2746969"/>
            <a:ext cx="4320000" cy="647527"/>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a:buNone/>
              <a:defRPr lang="en-GB" sz="1300" b="0" kern="1200" noProof="0" dirty="0">
                <a:solidFill>
                  <a:schemeClr val="bg1"/>
                </a:solidFill>
                <a:latin typeface="Arial" pitchFamily="34" charset="0"/>
                <a:ea typeface="+mn-ea"/>
                <a:cs typeface="Arial" pitchFamily="34" charset="0"/>
              </a:defRPr>
            </a:lvl2pPr>
            <a:lvl3pPr marL="1485854" indent="-1485854" algn="ctr">
              <a:buNone/>
              <a:defRPr lang="en-GB" sz="1300" b="0" kern="1200" noProof="0" dirty="0">
                <a:solidFill>
                  <a:schemeClr val="bg1"/>
                </a:solidFill>
                <a:latin typeface="Arial" pitchFamily="34" charset="0"/>
                <a:ea typeface="+mn-ea"/>
                <a:cs typeface="Arial" pitchFamily="34" charset="0"/>
              </a:defRPr>
            </a:lvl3pPr>
            <a:lvl4pPr marL="1485854" indent="0" algn="ctr">
              <a:buNone/>
              <a:defRPr lang="en-GB" sz="1300" b="0" kern="1200" noProof="0" dirty="0">
                <a:solidFill>
                  <a:schemeClr val="bg1"/>
                </a:solidFill>
                <a:latin typeface="Arial" pitchFamily="34" charset="0"/>
                <a:ea typeface="+mn-ea"/>
                <a:cs typeface="Arial" pitchFamily="34" charset="0"/>
              </a:defRPr>
            </a:lvl4pPr>
            <a:lvl5pPr marL="1981139" indent="0" algn="ctr">
              <a:buNone/>
              <a:defRPr lang="en-GB" sz="1300" b="0" kern="1200" noProof="0" dirty="0">
                <a:solidFill>
                  <a:schemeClr val="bg1"/>
                </a:solidFill>
                <a:latin typeface="Arial" pitchFamily="34" charset="0"/>
                <a:ea typeface="+mn-ea"/>
                <a:cs typeface="Arial" pitchFamily="34" charset="0"/>
              </a:defRPr>
            </a:lvl5pPr>
            <a:lvl6pPr marL="2476424" indent="0" algn="ctr">
              <a:buNone/>
              <a:defRPr lang="en-GB" sz="1300" b="0" kern="1200" noProof="0" dirty="0">
                <a:solidFill>
                  <a:schemeClr val="bg1"/>
                </a:solidFill>
                <a:latin typeface="Arial" pitchFamily="34" charset="0"/>
                <a:ea typeface="+mn-ea"/>
                <a:cs typeface="Arial" pitchFamily="34" charset="0"/>
              </a:defRPr>
            </a:lvl6pPr>
            <a:lvl7pPr marL="2971709" indent="0" algn="ctr">
              <a:buNone/>
              <a:defRPr lang="en-GB" sz="1300" b="0" kern="1200" noProof="0" dirty="0">
                <a:solidFill>
                  <a:schemeClr val="bg1"/>
                </a:solidFill>
                <a:latin typeface="Arial" pitchFamily="34" charset="0"/>
                <a:ea typeface="+mn-ea"/>
                <a:cs typeface="Arial" pitchFamily="34" charset="0"/>
              </a:defRPr>
            </a:lvl7pPr>
            <a:lvl8pPr marL="3466993" indent="0" algn="ctr">
              <a:buNone/>
              <a:defRPr lang="en-GB" sz="1300" b="0" kern="1200" noProof="0" dirty="0">
                <a:solidFill>
                  <a:schemeClr val="bg1"/>
                </a:solidFill>
                <a:latin typeface="Arial" pitchFamily="34" charset="0"/>
                <a:ea typeface="+mn-ea"/>
                <a:cs typeface="Arial" pitchFamily="34" charset="0"/>
              </a:defRPr>
            </a:lvl8pPr>
            <a:lvl9pPr marL="3962278" indent="0" algn="ctr">
              <a:buNone/>
              <a:defRPr lang="en-GB" sz="1300" b="0" kern="1200" noProof="0" dirty="0">
                <a:solidFill>
                  <a:schemeClr val="bg1"/>
                </a:solidFill>
                <a:latin typeface="Arial" pitchFamily="34" charset="0"/>
                <a:ea typeface="+mn-ea"/>
                <a:cs typeface="Arial" pitchFamily="34" charset="0"/>
              </a:defRPr>
            </a:lvl9pPr>
          </a:lstStyle>
          <a:p>
            <a:pPr marL="0" lvl="0" indent="0" algn="l" defTabSz="990570" rtl="0" eaLnBrk="1" fontAlgn="base" latinLnBrk="0" hangingPunct="1">
              <a:lnSpc>
                <a:spcPct val="110000"/>
              </a:lnSpc>
              <a:spcBef>
                <a:spcPct val="40000"/>
              </a:spcBef>
              <a:spcAft>
                <a:spcPct val="0"/>
              </a:spcAft>
              <a:buFont typeface="Arial" pitchFamily="34" charset="0"/>
              <a:buNone/>
            </a:pPr>
            <a:r>
              <a:rPr lang="en-US" noProof="0" dirty="0"/>
              <a:t>Speaker Name | Date</a:t>
            </a:r>
            <a:endParaRPr lang="en-GB" noProof="0" dirty="0"/>
          </a:p>
        </p:txBody>
      </p:sp>
      <p:sp>
        <p:nvSpPr>
          <p:cNvPr id="11" name="TextBox 10">
            <a:extLst>
              <a:ext uri="{FF2B5EF4-FFF2-40B4-BE49-F238E27FC236}">
                <a16:creationId xmlns:a16="http://schemas.microsoft.com/office/drawing/2014/main" id="{DE40FD0B-D41D-401E-92FB-BA82522968D3}"/>
              </a:ext>
            </a:extLst>
          </p:cNvPr>
          <p:cNvSpPr txBox="1"/>
          <p:nvPr userDrawn="1"/>
        </p:nvSpPr>
        <p:spPr>
          <a:xfrm>
            <a:off x="-2823864" y="100908"/>
            <a:ext cx="900000" cy="179427"/>
          </a:xfrm>
          <a:prstGeom prst="rect">
            <a:avLst/>
          </a:prstGeom>
          <a:noFill/>
        </p:spPr>
        <p:txBody>
          <a:bodyPr wrap="square" lIns="0" tIns="0" rIns="0" bIns="0" rtlCol="0">
            <a:noAutofit/>
          </a:bodyPr>
          <a:lstStyle/>
          <a:p>
            <a:pPr algn="ctr"/>
            <a:r>
              <a:rPr lang="en-US" altLang="zh-CN" sz="1000" b="1" u="sng" dirty="0">
                <a:latin typeface="Calibri" panose="020F0502020204030204" pitchFamily="34" charset="0"/>
                <a:cs typeface="Calibri" panose="020F0502020204030204" pitchFamily="34" charset="0"/>
              </a:rPr>
              <a:t>Primary colors</a:t>
            </a:r>
            <a:endParaRPr lang="en-GB" sz="1000" b="1" u="sng"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7EF43DA-6CBD-479D-AF17-98F63036857A}"/>
              </a:ext>
            </a:extLst>
          </p:cNvPr>
          <p:cNvSpPr txBox="1"/>
          <p:nvPr userDrawn="1"/>
        </p:nvSpPr>
        <p:spPr>
          <a:xfrm>
            <a:off x="-1887760" y="89128"/>
            <a:ext cx="1857152" cy="195268"/>
          </a:xfrm>
          <a:prstGeom prst="rect">
            <a:avLst/>
          </a:prstGeom>
          <a:noFill/>
        </p:spPr>
        <p:txBody>
          <a:bodyPr wrap="square" lIns="0" tIns="0" rIns="0" bIns="0" rtlCol="0">
            <a:noAutofit/>
          </a:bodyPr>
          <a:lstStyle>
            <a:defPPr>
              <a:defRPr lang="en-US"/>
            </a:defPPr>
            <a:lvl1pPr algn="r">
              <a:defRPr sz="1000" b="1">
                <a:solidFill>
                  <a:schemeClr val="tx2"/>
                </a:solidFill>
              </a:defRPr>
            </a:lvl1pPr>
          </a:lstStyle>
          <a:p>
            <a:pPr algn="ctr"/>
            <a:r>
              <a:rPr lang="en-US" altLang="zh-CN" u="sng" dirty="0">
                <a:solidFill>
                  <a:schemeClr val="tx1"/>
                </a:solidFill>
                <a:latin typeface="Calibri" panose="020F0502020204030204" pitchFamily="34" charset="0"/>
                <a:cs typeface="Calibri" panose="020F0502020204030204" pitchFamily="34" charset="0"/>
              </a:rPr>
              <a:t>Secondary colors</a:t>
            </a:r>
            <a:endParaRPr lang="en-GB" u="sng" dirty="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CDB6122-6653-4E5A-9CD7-782F348CEC1D}"/>
              </a:ext>
            </a:extLst>
          </p:cNvPr>
          <p:cNvSpPr/>
          <p:nvPr userDrawn="1"/>
        </p:nvSpPr>
        <p:spPr>
          <a:xfrm>
            <a:off x="-2860507" y="418832"/>
            <a:ext cx="900739" cy="450000"/>
          </a:xfrm>
          <a:prstGeom prst="rect">
            <a:avLst/>
          </a:prstGeom>
          <a:solidFill>
            <a:srgbClr val="AA85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1</a:t>
            </a:r>
          </a:p>
          <a:p>
            <a:pPr algn="ctr"/>
            <a:r>
              <a:rPr lang="en-GB" sz="900" dirty="0">
                <a:solidFill>
                  <a:schemeClr val="bg1"/>
                </a:solidFill>
                <a:latin typeface="Calibri" panose="020F0502020204030204" pitchFamily="34" charset="0"/>
                <a:cs typeface="Calibri" panose="020F0502020204030204" pitchFamily="34" charset="0"/>
              </a:rPr>
              <a:t>170 / 133 / 53</a:t>
            </a:r>
          </a:p>
        </p:txBody>
      </p:sp>
      <p:sp>
        <p:nvSpPr>
          <p:cNvPr id="17" name="Rectangle 16">
            <a:extLst>
              <a:ext uri="{FF2B5EF4-FFF2-40B4-BE49-F238E27FC236}">
                <a16:creationId xmlns:a16="http://schemas.microsoft.com/office/drawing/2014/main" id="{EC7C28DD-17A1-4583-ABF6-7522E6F64E04}"/>
              </a:ext>
            </a:extLst>
          </p:cNvPr>
          <p:cNvSpPr/>
          <p:nvPr userDrawn="1"/>
        </p:nvSpPr>
        <p:spPr>
          <a:xfrm>
            <a:off x="-2860507" y="981075"/>
            <a:ext cx="900739" cy="450000"/>
          </a:xfrm>
          <a:prstGeom prst="rect">
            <a:avLst/>
          </a:prstGeom>
          <a:solidFill>
            <a:srgbClr val="4F4D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1</a:t>
            </a:r>
          </a:p>
          <a:p>
            <a:pPr algn="ctr"/>
            <a:r>
              <a:rPr lang="en-GB" sz="900" dirty="0">
                <a:solidFill>
                  <a:schemeClr val="bg1"/>
                </a:solidFill>
                <a:latin typeface="Calibri" panose="020F0502020204030204" pitchFamily="34" charset="0"/>
                <a:cs typeface="Calibri" panose="020F0502020204030204" pitchFamily="34" charset="0"/>
              </a:rPr>
              <a:t>79 / 77 / 76</a:t>
            </a:r>
          </a:p>
        </p:txBody>
      </p:sp>
      <p:sp>
        <p:nvSpPr>
          <p:cNvPr id="18" name="Rectangle 8">
            <a:extLst>
              <a:ext uri="{FF2B5EF4-FFF2-40B4-BE49-F238E27FC236}">
                <a16:creationId xmlns:a16="http://schemas.microsoft.com/office/drawing/2014/main" id="{1FEF2A5A-1BE3-4A5B-9531-4BC523FC51E2}"/>
              </a:ext>
            </a:extLst>
          </p:cNvPr>
          <p:cNvSpPr/>
          <p:nvPr userDrawn="1"/>
        </p:nvSpPr>
        <p:spPr>
          <a:xfrm>
            <a:off x="-1887759" y="417113"/>
            <a:ext cx="900739" cy="450000"/>
          </a:xfrm>
          <a:prstGeom prst="rect">
            <a:avLst/>
          </a:prstGeom>
          <a:solidFill>
            <a:srgbClr val="BD94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2</a:t>
            </a:r>
          </a:p>
          <a:p>
            <a:pPr algn="ctr"/>
            <a:r>
              <a:rPr lang="en-GB" sz="900" dirty="0">
                <a:solidFill>
                  <a:schemeClr val="bg1"/>
                </a:solidFill>
                <a:latin typeface="Calibri" panose="020F0502020204030204" pitchFamily="34" charset="0"/>
                <a:cs typeface="Calibri" panose="020F0502020204030204" pitchFamily="34" charset="0"/>
              </a:rPr>
              <a:t>189 / 148 / 59</a:t>
            </a:r>
          </a:p>
        </p:txBody>
      </p:sp>
      <p:sp>
        <p:nvSpPr>
          <p:cNvPr id="19" name="Rectangle 9">
            <a:extLst>
              <a:ext uri="{FF2B5EF4-FFF2-40B4-BE49-F238E27FC236}">
                <a16:creationId xmlns:a16="http://schemas.microsoft.com/office/drawing/2014/main" id="{E8281CE5-7218-4A10-B8F0-B0725C164538}"/>
              </a:ext>
            </a:extLst>
          </p:cNvPr>
          <p:cNvSpPr/>
          <p:nvPr userDrawn="1"/>
        </p:nvSpPr>
        <p:spPr>
          <a:xfrm>
            <a:off x="-931345" y="416041"/>
            <a:ext cx="900739" cy="450000"/>
          </a:xfrm>
          <a:prstGeom prst="rect">
            <a:avLst/>
          </a:prstGeom>
          <a:solidFill>
            <a:srgbClr val="C7A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3</a:t>
            </a:r>
          </a:p>
          <a:p>
            <a:pPr algn="ctr"/>
            <a:r>
              <a:rPr lang="en-GB" sz="900" dirty="0">
                <a:solidFill>
                  <a:schemeClr val="bg1"/>
                </a:solidFill>
                <a:latin typeface="Calibri" panose="020F0502020204030204" pitchFamily="34" charset="0"/>
                <a:cs typeface="Calibri" panose="020F0502020204030204" pitchFamily="34" charset="0"/>
              </a:rPr>
              <a:t>199 / 160 / 75</a:t>
            </a:r>
          </a:p>
        </p:txBody>
      </p:sp>
      <p:sp>
        <p:nvSpPr>
          <p:cNvPr id="20" name="Rectangle 10">
            <a:extLst>
              <a:ext uri="{FF2B5EF4-FFF2-40B4-BE49-F238E27FC236}">
                <a16:creationId xmlns:a16="http://schemas.microsoft.com/office/drawing/2014/main" id="{B2AC987F-B23B-4D99-A6D0-57949B9EC7C5}"/>
              </a:ext>
            </a:extLst>
          </p:cNvPr>
          <p:cNvSpPr/>
          <p:nvPr userDrawn="1"/>
        </p:nvSpPr>
        <p:spPr>
          <a:xfrm>
            <a:off x="-1887760" y="981075"/>
            <a:ext cx="900739" cy="450000"/>
          </a:xfrm>
          <a:prstGeom prst="rect">
            <a:avLst/>
          </a:prstGeom>
          <a:solidFill>
            <a:srgbClr val="6966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2</a:t>
            </a:r>
          </a:p>
          <a:p>
            <a:pPr algn="ctr"/>
            <a:r>
              <a:rPr lang="en-GB" sz="900" dirty="0">
                <a:solidFill>
                  <a:schemeClr val="bg1"/>
                </a:solidFill>
                <a:latin typeface="Calibri" panose="020F0502020204030204" pitchFamily="34" charset="0"/>
                <a:cs typeface="Calibri" panose="020F0502020204030204" pitchFamily="34" charset="0"/>
              </a:rPr>
              <a:t>105 / 102 / 101</a:t>
            </a:r>
          </a:p>
        </p:txBody>
      </p:sp>
      <p:sp>
        <p:nvSpPr>
          <p:cNvPr id="21" name="Rectangle 11">
            <a:extLst>
              <a:ext uri="{FF2B5EF4-FFF2-40B4-BE49-F238E27FC236}">
                <a16:creationId xmlns:a16="http://schemas.microsoft.com/office/drawing/2014/main" id="{77CEB5A9-A816-4C13-B3B3-F117B55DF29B}"/>
              </a:ext>
            </a:extLst>
          </p:cNvPr>
          <p:cNvSpPr/>
          <p:nvPr userDrawn="1"/>
        </p:nvSpPr>
        <p:spPr>
          <a:xfrm>
            <a:off x="-931347" y="997686"/>
            <a:ext cx="900739" cy="450000"/>
          </a:xfrm>
          <a:prstGeom prst="rect">
            <a:avLst/>
          </a:prstGeom>
          <a:solidFill>
            <a:srgbClr val="82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3</a:t>
            </a:r>
          </a:p>
          <a:p>
            <a:pPr algn="ctr"/>
            <a:r>
              <a:rPr lang="en-GB" sz="900" dirty="0">
                <a:solidFill>
                  <a:schemeClr val="bg1"/>
                </a:solidFill>
                <a:latin typeface="Calibri" panose="020F0502020204030204" pitchFamily="34" charset="0"/>
                <a:cs typeface="Calibri" panose="020F0502020204030204" pitchFamily="34" charset="0"/>
              </a:rPr>
              <a:t>130 / 125 / 130</a:t>
            </a:r>
          </a:p>
        </p:txBody>
      </p:sp>
      <p:sp>
        <p:nvSpPr>
          <p:cNvPr id="22" name="Rectangle 5">
            <a:extLst>
              <a:ext uri="{FF2B5EF4-FFF2-40B4-BE49-F238E27FC236}">
                <a16:creationId xmlns:a16="http://schemas.microsoft.com/office/drawing/2014/main" id="{B2F88601-E25D-477A-9FA2-8087BD5FC94A}"/>
              </a:ext>
            </a:extLst>
          </p:cNvPr>
          <p:cNvSpPr/>
          <p:nvPr userDrawn="1"/>
        </p:nvSpPr>
        <p:spPr>
          <a:xfrm>
            <a:off x="-2860507" y="1507776"/>
            <a:ext cx="900739" cy="450000"/>
          </a:xfrm>
          <a:prstGeom prst="rect">
            <a:avLst/>
          </a:prstGeom>
          <a:solidFill>
            <a:srgbClr val="355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1</a:t>
            </a:r>
          </a:p>
          <a:p>
            <a:pPr algn="ctr"/>
            <a:r>
              <a:rPr lang="en-GB" sz="900" dirty="0">
                <a:solidFill>
                  <a:schemeClr val="bg1"/>
                </a:solidFill>
                <a:latin typeface="Calibri" panose="020F0502020204030204" pitchFamily="34" charset="0"/>
                <a:cs typeface="Calibri" panose="020F0502020204030204" pitchFamily="34" charset="0"/>
              </a:rPr>
              <a:t>53 / 90 / 170</a:t>
            </a:r>
          </a:p>
        </p:txBody>
      </p:sp>
      <p:sp>
        <p:nvSpPr>
          <p:cNvPr id="23" name="Rectangle 5">
            <a:extLst>
              <a:ext uri="{FF2B5EF4-FFF2-40B4-BE49-F238E27FC236}">
                <a16:creationId xmlns:a16="http://schemas.microsoft.com/office/drawing/2014/main" id="{60A5B32A-9094-4363-A1AB-D7BBFB29AC2D}"/>
              </a:ext>
            </a:extLst>
          </p:cNvPr>
          <p:cNvSpPr/>
          <p:nvPr userDrawn="1"/>
        </p:nvSpPr>
        <p:spPr>
          <a:xfrm>
            <a:off x="-1887760" y="1507776"/>
            <a:ext cx="900739" cy="450000"/>
          </a:xfrm>
          <a:prstGeom prst="rect">
            <a:avLst/>
          </a:prstGeom>
          <a:solidFill>
            <a:srgbClr val="4B72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2</a:t>
            </a:r>
          </a:p>
          <a:p>
            <a:pPr algn="ctr"/>
            <a:r>
              <a:rPr lang="en-GB" sz="900" dirty="0">
                <a:solidFill>
                  <a:schemeClr val="bg1"/>
                </a:solidFill>
                <a:latin typeface="Calibri" panose="020F0502020204030204" pitchFamily="34" charset="0"/>
                <a:cs typeface="Calibri" panose="020F0502020204030204" pitchFamily="34" charset="0"/>
              </a:rPr>
              <a:t>75 / 114 / 189</a:t>
            </a:r>
          </a:p>
        </p:txBody>
      </p:sp>
      <p:sp>
        <p:nvSpPr>
          <p:cNvPr id="24" name="Rectangle 5">
            <a:extLst>
              <a:ext uri="{FF2B5EF4-FFF2-40B4-BE49-F238E27FC236}">
                <a16:creationId xmlns:a16="http://schemas.microsoft.com/office/drawing/2014/main" id="{DFA329CF-BD4C-47A1-8685-D647443B7D2A}"/>
              </a:ext>
            </a:extLst>
          </p:cNvPr>
          <p:cNvSpPr/>
          <p:nvPr userDrawn="1"/>
        </p:nvSpPr>
        <p:spPr>
          <a:xfrm>
            <a:off x="-931348" y="1507991"/>
            <a:ext cx="900739" cy="450000"/>
          </a:xfrm>
          <a:prstGeom prst="rect">
            <a:avLst/>
          </a:prstGeom>
          <a:solidFill>
            <a:srgbClr val="5F81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3</a:t>
            </a:r>
          </a:p>
          <a:p>
            <a:pPr algn="ctr"/>
            <a:r>
              <a:rPr lang="en-GB" sz="900" dirty="0">
                <a:solidFill>
                  <a:schemeClr val="bg1"/>
                </a:solidFill>
                <a:latin typeface="Calibri" panose="020F0502020204030204" pitchFamily="34" charset="0"/>
                <a:cs typeface="Calibri" panose="020F0502020204030204" pitchFamily="34" charset="0"/>
              </a:rPr>
              <a:t>95 / 129 / 205</a:t>
            </a:r>
          </a:p>
        </p:txBody>
      </p:sp>
      <p:pic>
        <p:nvPicPr>
          <p:cNvPr id="27" name="图片 26">
            <a:extLst>
              <a:ext uri="{FF2B5EF4-FFF2-40B4-BE49-F238E27FC236}">
                <a16:creationId xmlns:a16="http://schemas.microsoft.com/office/drawing/2014/main" id="{1B2B8E77-CAA7-4151-BBD0-27A1D962E0D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000" t="77358"/>
          <a:stretch/>
        </p:blipFill>
        <p:spPr>
          <a:xfrm>
            <a:off x="4953000" y="5305244"/>
            <a:ext cx="4953000" cy="1552755"/>
          </a:xfrm>
          <a:prstGeom prst="rect">
            <a:avLst/>
          </a:prstGeom>
        </p:spPr>
      </p:pic>
      <p:pic>
        <p:nvPicPr>
          <p:cNvPr id="31" name="图片 30">
            <a:extLst>
              <a:ext uri="{FF2B5EF4-FFF2-40B4-BE49-F238E27FC236}">
                <a16:creationId xmlns:a16="http://schemas.microsoft.com/office/drawing/2014/main" id="{CCAA8333-1CC8-4AEE-A27F-54FF146A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4528" y="622192"/>
            <a:ext cx="1737838" cy="331638"/>
          </a:xfrm>
          <a:prstGeom prst="rect">
            <a:avLst/>
          </a:prstGeom>
          <a:effectLst>
            <a:outerShdw blurRad="50800" dist="76200" dir="5400000" algn="t" rotWithShape="0">
              <a:prstClr val="black">
                <a:alpha val="20000"/>
              </a:prstClr>
            </a:outerShdw>
          </a:effectLst>
        </p:spPr>
      </p:pic>
      <p:sp>
        <p:nvSpPr>
          <p:cNvPr id="25" name="TextBox 12">
            <a:extLst>
              <a:ext uri="{FF2B5EF4-FFF2-40B4-BE49-F238E27FC236}">
                <a16:creationId xmlns:a16="http://schemas.microsoft.com/office/drawing/2014/main" id="{6A9923BF-BBCC-44C9-843F-5D3882697FB2}"/>
              </a:ext>
            </a:extLst>
          </p:cNvPr>
          <p:cNvSpPr txBox="1"/>
          <p:nvPr userDrawn="1"/>
        </p:nvSpPr>
        <p:spPr>
          <a:xfrm>
            <a:off x="8553400" y="6597352"/>
            <a:ext cx="1326147" cy="224016"/>
          </a:xfrm>
          <a:prstGeom prst="rect">
            <a:avLst/>
          </a:prstGeom>
          <a:noFill/>
        </p:spPr>
        <p:txBody>
          <a:bodyPr wrap="square" lIns="58500" tIns="58500" rIns="58500" bIns="58500" rtlCol="0">
            <a:noAutofit/>
          </a:bodyPr>
          <a:lstStyle/>
          <a:p>
            <a:pPr algn="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5" imgW="216" imgH="216" progId="">
                  <p:embed/>
                </p:oleObj>
              </mc:Choice>
              <mc:Fallback>
                <p:oleObj name="think-cell Slide" r:id="rId5" imgW="216" imgH="216"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a:t>Click to edit Master title style</a:t>
            </a:r>
          </a:p>
        </p:txBody>
      </p:sp>
    </p:spTree>
    <p:extLst>
      <p:ext uri="{BB962C8B-B14F-4D97-AF65-F5344CB8AC3E}">
        <p14:creationId xmlns:p14="http://schemas.microsoft.com/office/powerpoint/2010/main" val="5539168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7E97FB72-0032-4938-A7EB-CDE8CF0A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9906000" cy="6858000"/>
          </a:xfrm>
          <a:prstGeom prst="rect">
            <a:avLst/>
          </a:prstGeom>
        </p:spPr>
      </p:pic>
      <p:sp>
        <p:nvSpPr>
          <p:cNvPr id="2" name="Title 1"/>
          <p:cNvSpPr>
            <a:spLocks noGrp="1"/>
          </p:cNvSpPr>
          <p:nvPr>
            <p:ph type="ctrTitle" hasCustomPrompt="1"/>
          </p:nvPr>
        </p:nvSpPr>
        <p:spPr bwMode="gray">
          <a:xfrm>
            <a:off x="704528" y="1205259"/>
            <a:ext cx="6984776" cy="150366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defRPr lang="en-GB" sz="32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noProof="0" dirty="0"/>
              <a:t>Click to edit</a:t>
            </a:r>
            <a:br>
              <a:rPr lang="en-US" noProof="0" dirty="0"/>
            </a:br>
            <a:r>
              <a:rPr lang="en-US" noProof="0" dirty="0"/>
              <a:t>Master title style</a:t>
            </a:r>
            <a:endParaRPr lang="en-GB" noProof="0" dirty="0"/>
          </a:p>
        </p:txBody>
      </p:sp>
      <p:sp>
        <p:nvSpPr>
          <p:cNvPr id="3" name="Subtitle 2"/>
          <p:cNvSpPr>
            <a:spLocks noGrp="1"/>
          </p:cNvSpPr>
          <p:nvPr>
            <p:ph type="subTitle" idx="1" hasCustomPrompt="1"/>
          </p:nvPr>
        </p:nvSpPr>
        <p:spPr bwMode="gray">
          <a:xfrm>
            <a:off x="704528" y="2746969"/>
            <a:ext cx="4320000" cy="647527"/>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a:buNone/>
              <a:defRPr lang="en-GB" sz="1300" b="0" kern="1200" noProof="0" dirty="0">
                <a:solidFill>
                  <a:schemeClr val="bg1"/>
                </a:solidFill>
                <a:latin typeface="Arial" pitchFamily="34" charset="0"/>
                <a:ea typeface="+mn-ea"/>
                <a:cs typeface="Arial" pitchFamily="34" charset="0"/>
              </a:defRPr>
            </a:lvl2pPr>
            <a:lvl3pPr marL="1485854" indent="-1485854" algn="ctr">
              <a:buNone/>
              <a:defRPr lang="en-GB" sz="1300" b="0" kern="1200" noProof="0" dirty="0">
                <a:solidFill>
                  <a:schemeClr val="bg1"/>
                </a:solidFill>
                <a:latin typeface="Arial" pitchFamily="34" charset="0"/>
                <a:ea typeface="+mn-ea"/>
                <a:cs typeface="Arial" pitchFamily="34" charset="0"/>
              </a:defRPr>
            </a:lvl3pPr>
            <a:lvl4pPr marL="1485854" indent="0" algn="ctr">
              <a:buNone/>
              <a:defRPr lang="en-GB" sz="1300" b="0" kern="1200" noProof="0" dirty="0">
                <a:solidFill>
                  <a:schemeClr val="bg1"/>
                </a:solidFill>
                <a:latin typeface="Arial" pitchFamily="34" charset="0"/>
                <a:ea typeface="+mn-ea"/>
                <a:cs typeface="Arial" pitchFamily="34" charset="0"/>
              </a:defRPr>
            </a:lvl4pPr>
            <a:lvl5pPr marL="1981139" indent="0" algn="ctr">
              <a:buNone/>
              <a:defRPr lang="en-GB" sz="1300" b="0" kern="1200" noProof="0" dirty="0">
                <a:solidFill>
                  <a:schemeClr val="bg1"/>
                </a:solidFill>
                <a:latin typeface="Arial" pitchFamily="34" charset="0"/>
                <a:ea typeface="+mn-ea"/>
                <a:cs typeface="Arial" pitchFamily="34" charset="0"/>
              </a:defRPr>
            </a:lvl5pPr>
            <a:lvl6pPr marL="2476424" indent="0" algn="ctr">
              <a:buNone/>
              <a:defRPr lang="en-GB" sz="1300" b="0" kern="1200" noProof="0" dirty="0">
                <a:solidFill>
                  <a:schemeClr val="bg1"/>
                </a:solidFill>
                <a:latin typeface="Arial" pitchFamily="34" charset="0"/>
                <a:ea typeface="+mn-ea"/>
                <a:cs typeface="Arial" pitchFamily="34" charset="0"/>
              </a:defRPr>
            </a:lvl6pPr>
            <a:lvl7pPr marL="2971709" indent="0" algn="ctr">
              <a:buNone/>
              <a:defRPr lang="en-GB" sz="1300" b="0" kern="1200" noProof="0" dirty="0">
                <a:solidFill>
                  <a:schemeClr val="bg1"/>
                </a:solidFill>
                <a:latin typeface="Arial" pitchFamily="34" charset="0"/>
                <a:ea typeface="+mn-ea"/>
                <a:cs typeface="Arial" pitchFamily="34" charset="0"/>
              </a:defRPr>
            </a:lvl7pPr>
            <a:lvl8pPr marL="3466993" indent="0" algn="ctr">
              <a:buNone/>
              <a:defRPr lang="en-GB" sz="1300" b="0" kern="1200" noProof="0" dirty="0">
                <a:solidFill>
                  <a:schemeClr val="bg1"/>
                </a:solidFill>
                <a:latin typeface="Arial" pitchFamily="34" charset="0"/>
                <a:ea typeface="+mn-ea"/>
                <a:cs typeface="Arial" pitchFamily="34" charset="0"/>
              </a:defRPr>
            </a:lvl8pPr>
            <a:lvl9pPr marL="3962278" indent="0" algn="ctr">
              <a:buNone/>
              <a:defRPr lang="en-GB" sz="1300" b="0" kern="1200" noProof="0" dirty="0">
                <a:solidFill>
                  <a:schemeClr val="bg1"/>
                </a:solidFill>
                <a:latin typeface="Arial" pitchFamily="34" charset="0"/>
                <a:ea typeface="+mn-ea"/>
                <a:cs typeface="Arial" pitchFamily="34" charset="0"/>
              </a:defRPr>
            </a:lvl9pPr>
          </a:lstStyle>
          <a:p>
            <a:pPr marL="0" lvl="0" indent="0" algn="l" defTabSz="990570" rtl="0" eaLnBrk="1" fontAlgn="base" latinLnBrk="0" hangingPunct="1">
              <a:lnSpc>
                <a:spcPct val="110000"/>
              </a:lnSpc>
              <a:spcBef>
                <a:spcPct val="40000"/>
              </a:spcBef>
              <a:spcAft>
                <a:spcPct val="0"/>
              </a:spcAft>
              <a:buFont typeface="Arial" pitchFamily="34" charset="0"/>
              <a:buNone/>
            </a:pPr>
            <a:r>
              <a:rPr lang="en-US" noProof="0" dirty="0"/>
              <a:t>Speaker Name | Date</a:t>
            </a:r>
            <a:endParaRPr lang="en-GB" noProof="0" dirty="0"/>
          </a:p>
        </p:txBody>
      </p:sp>
      <p:sp>
        <p:nvSpPr>
          <p:cNvPr id="11" name="TextBox 10">
            <a:extLst>
              <a:ext uri="{FF2B5EF4-FFF2-40B4-BE49-F238E27FC236}">
                <a16:creationId xmlns:a16="http://schemas.microsoft.com/office/drawing/2014/main" id="{DE40FD0B-D41D-401E-92FB-BA82522968D3}"/>
              </a:ext>
            </a:extLst>
          </p:cNvPr>
          <p:cNvSpPr txBox="1"/>
          <p:nvPr userDrawn="1"/>
        </p:nvSpPr>
        <p:spPr>
          <a:xfrm>
            <a:off x="-2823864" y="100908"/>
            <a:ext cx="900000" cy="179427"/>
          </a:xfrm>
          <a:prstGeom prst="rect">
            <a:avLst/>
          </a:prstGeom>
          <a:noFill/>
        </p:spPr>
        <p:txBody>
          <a:bodyPr wrap="square" lIns="0" tIns="0" rIns="0" bIns="0" rtlCol="0">
            <a:noAutofit/>
          </a:bodyPr>
          <a:lstStyle/>
          <a:p>
            <a:pPr algn="ctr"/>
            <a:r>
              <a:rPr lang="en-US" altLang="zh-CN" sz="1000" b="1" u="sng" dirty="0">
                <a:latin typeface="Calibri" panose="020F0502020204030204" pitchFamily="34" charset="0"/>
                <a:cs typeface="Calibri" panose="020F0502020204030204" pitchFamily="34" charset="0"/>
              </a:rPr>
              <a:t>Primary colors</a:t>
            </a:r>
            <a:endParaRPr lang="en-GB" sz="1000" b="1" u="sng"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7EF43DA-6CBD-479D-AF17-98F63036857A}"/>
              </a:ext>
            </a:extLst>
          </p:cNvPr>
          <p:cNvSpPr txBox="1"/>
          <p:nvPr userDrawn="1"/>
        </p:nvSpPr>
        <p:spPr>
          <a:xfrm>
            <a:off x="-1887760" y="89128"/>
            <a:ext cx="1857152" cy="195268"/>
          </a:xfrm>
          <a:prstGeom prst="rect">
            <a:avLst/>
          </a:prstGeom>
          <a:noFill/>
        </p:spPr>
        <p:txBody>
          <a:bodyPr wrap="square" lIns="0" tIns="0" rIns="0" bIns="0" rtlCol="0">
            <a:noAutofit/>
          </a:bodyPr>
          <a:lstStyle>
            <a:defPPr>
              <a:defRPr lang="en-US"/>
            </a:defPPr>
            <a:lvl1pPr algn="r">
              <a:defRPr sz="1000" b="1">
                <a:solidFill>
                  <a:schemeClr val="tx2"/>
                </a:solidFill>
              </a:defRPr>
            </a:lvl1pPr>
          </a:lstStyle>
          <a:p>
            <a:pPr algn="ctr"/>
            <a:r>
              <a:rPr lang="en-US" altLang="zh-CN" u="sng" dirty="0">
                <a:solidFill>
                  <a:schemeClr val="tx1"/>
                </a:solidFill>
                <a:latin typeface="Calibri" panose="020F0502020204030204" pitchFamily="34" charset="0"/>
                <a:cs typeface="Calibri" panose="020F0502020204030204" pitchFamily="34" charset="0"/>
              </a:rPr>
              <a:t>Secondary colors</a:t>
            </a:r>
            <a:endParaRPr lang="en-GB" u="sng" dirty="0">
              <a:solidFill>
                <a:schemeClr val="tx1"/>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CDB6122-6653-4E5A-9CD7-782F348CEC1D}"/>
              </a:ext>
            </a:extLst>
          </p:cNvPr>
          <p:cNvSpPr/>
          <p:nvPr userDrawn="1"/>
        </p:nvSpPr>
        <p:spPr>
          <a:xfrm>
            <a:off x="-2860507" y="418832"/>
            <a:ext cx="900739" cy="450000"/>
          </a:xfrm>
          <a:prstGeom prst="rect">
            <a:avLst/>
          </a:prstGeom>
          <a:solidFill>
            <a:srgbClr val="AA85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1</a:t>
            </a:r>
          </a:p>
          <a:p>
            <a:pPr algn="ctr"/>
            <a:r>
              <a:rPr lang="en-GB" sz="900" dirty="0">
                <a:solidFill>
                  <a:schemeClr val="bg1"/>
                </a:solidFill>
                <a:latin typeface="Calibri" panose="020F0502020204030204" pitchFamily="34" charset="0"/>
                <a:cs typeface="Calibri" panose="020F0502020204030204" pitchFamily="34" charset="0"/>
              </a:rPr>
              <a:t>170 / 133 / 53</a:t>
            </a:r>
          </a:p>
        </p:txBody>
      </p:sp>
      <p:sp>
        <p:nvSpPr>
          <p:cNvPr id="17" name="Rectangle 16">
            <a:extLst>
              <a:ext uri="{FF2B5EF4-FFF2-40B4-BE49-F238E27FC236}">
                <a16:creationId xmlns:a16="http://schemas.microsoft.com/office/drawing/2014/main" id="{EC7C28DD-17A1-4583-ABF6-7522E6F64E04}"/>
              </a:ext>
            </a:extLst>
          </p:cNvPr>
          <p:cNvSpPr/>
          <p:nvPr userDrawn="1"/>
        </p:nvSpPr>
        <p:spPr>
          <a:xfrm>
            <a:off x="-2860507" y="981075"/>
            <a:ext cx="900739" cy="450000"/>
          </a:xfrm>
          <a:prstGeom prst="rect">
            <a:avLst/>
          </a:prstGeom>
          <a:solidFill>
            <a:srgbClr val="4F4D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1</a:t>
            </a:r>
          </a:p>
          <a:p>
            <a:pPr algn="ctr"/>
            <a:r>
              <a:rPr lang="en-GB" sz="900" dirty="0">
                <a:solidFill>
                  <a:schemeClr val="bg1"/>
                </a:solidFill>
                <a:latin typeface="Calibri" panose="020F0502020204030204" pitchFamily="34" charset="0"/>
                <a:cs typeface="Calibri" panose="020F0502020204030204" pitchFamily="34" charset="0"/>
              </a:rPr>
              <a:t>79 / 77 / 76</a:t>
            </a:r>
          </a:p>
        </p:txBody>
      </p:sp>
      <p:sp>
        <p:nvSpPr>
          <p:cNvPr id="18" name="Rectangle 8">
            <a:extLst>
              <a:ext uri="{FF2B5EF4-FFF2-40B4-BE49-F238E27FC236}">
                <a16:creationId xmlns:a16="http://schemas.microsoft.com/office/drawing/2014/main" id="{1FEF2A5A-1BE3-4A5B-9531-4BC523FC51E2}"/>
              </a:ext>
            </a:extLst>
          </p:cNvPr>
          <p:cNvSpPr/>
          <p:nvPr userDrawn="1"/>
        </p:nvSpPr>
        <p:spPr>
          <a:xfrm>
            <a:off x="-1887759" y="417113"/>
            <a:ext cx="900739" cy="450000"/>
          </a:xfrm>
          <a:prstGeom prst="rect">
            <a:avLst/>
          </a:prstGeom>
          <a:solidFill>
            <a:srgbClr val="BD94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2</a:t>
            </a:r>
          </a:p>
          <a:p>
            <a:pPr algn="ctr"/>
            <a:r>
              <a:rPr lang="en-GB" sz="900" dirty="0">
                <a:solidFill>
                  <a:schemeClr val="bg1"/>
                </a:solidFill>
                <a:latin typeface="Calibri" panose="020F0502020204030204" pitchFamily="34" charset="0"/>
                <a:cs typeface="Calibri" panose="020F0502020204030204" pitchFamily="34" charset="0"/>
              </a:rPr>
              <a:t>189 / 148 / 59</a:t>
            </a:r>
          </a:p>
        </p:txBody>
      </p:sp>
      <p:sp>
        <p:nvSpPr>
          <p:cNvPr id="19" name="Rectangle 9">
            <a:extLst>
              <a:ext uri="{FF2B5EF4-FFF2-40B4-BE49-F238E27FC236}">
                <a16:creationId xmlns:a16="http://schemas.microsoft.com/office/drawing/2014/main" id="{E8281CE5-7218-4A10-B8F0-B0725C164538}"/>
              </a:ext>
            </a:extLst>
          </p:cNvPr>
          <p:cNvSpPr/>
          <p:nvPr userDrawn="1"/>
        </p:nvSpPr>
        <p:spPr>
          <a:xfrm>
            <a:off x="-931345" y="416041"/>
            <a:ext cx="900739" cy="450000"/>
          </a:xfrm>
          <a:prstGeom prst="rect">
            <a:avLst/>
          </a:prstGeom>
          <a:solidFill>
            <a:srgbClr val="C7A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Gold 3</a:t>
            </a:r>
          </a:p>
          <a:p>
            <a:pPr algn="ctr"/>
            <a:r>
              <a:rPr lang="en-GB" sz="900" dirty="0">
                <a:solidFill>
                  <a:schemeClr val="bg1"/>
                </a:solidFill>
                <a:latin typeface="Calibri" panose="020F0502020204030204" pitchFamily="34" charset="0"/>
                <a:cs typeface="Calibri" panose="020F0502020204030204" pitchFamily="34" charset="0"/>
              </a:rPr>
              <a:t>199 / 160 / 75</a:t>
            </a:r>
          </a:p>
        </p:txBody>
      </p:sp>
      <p:sp>
        <p:nvSpPr>
          <p:cNvPr id="20" name="Rectangle 10">
            <a:extLst>
              <a:ext uri="{FF2B5EF4-FFF2-40B4-BE49-F238E27FC236}">
                <a16:creationId xmlns:a16="http://schemas.microsoft.com/office/drawing/2014/main" id="{B2AC987F-B23B-4D99-A6D0-57949B9EC7C5}"/>
              </a:ext>
            </a:extLst>
          </p:cNvPr>
          <p:cNvSpPr/>
          <p:nvPr userDrawn="1"/>
        </p:nvSpPr>
        <p:spPr>
          <a:xfrm>
            <a:off x="-1887760" y="981075"/>
            <a:ext cx="900739" cy="450000"/>
          </a:xfrm>
          <a:prstGeom prst="rect">
            <a:avLst/>
          </a:prstGeom>
          <a:solidFill>
            <a:srgbClr val="6966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2</a:t>
            </a:r>
          </a:p>
          <a:p>
            <a:pPr algn="ctr"/>
            <a:r>
              <a:rPr lang="en-GB" sz="900" dirty="0">
                <a:solidFill>
                  <a:schemeClr val="bg1"/>
                </a:solidFill>
                <a:latin typeface="Calibri" panose="020F0502020204030204" pitchFamily="34" charset="0"/>
                <a:cs typeface="Calibri" panose="020F0502020204030204" pitchFamily="34" charset="0"/>
              </a:rPr>
              <a:t>105 / 102 / 101</a:t>
            </a:r>
          </a:p>
        </p:txBody>
      </p:sp>
      <p:sp>
        <p:nvSpPr>
          <p:cNvPr id="21" name="Rectangle 11">
            <a:extLst>
              <a:ext uri="{FF2B5EF4-FFF2-40B4-BE49-F238E27FC236}">
                <a16:creationId xmlns:a16="http://schemas.microsoft.com/office/drawing/2014/main" id="{77CEB5A9-A816-4C13-B3B3-F117B55DF29B}"/>
              </a:ext>
            </a:extLst>
          </p:cNvPr>
          <p:cNvSpPr/>
          <p:nvPr userDrawn="1"/>
        </p:nvSpPr>
        <p:spPr>
          <a:xfrm>
            <a:off x="-931347" y="997686"/>
            <a:ext cx="900739" cy="450000"/>
          </a:xfrm>
          <a:prstGeom prst="rect">
            <a:avLst/>
          </a:prstGeom>
          <a:solidFill>
            <a:srgbClr val="82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Grey 3</a:t>
            </a:r>
          </a:p>
          <a:p>
            <a:pPr algn="ctr"/>
            <a:r>
              <a:rPr lang="en-GB" sz="900" dirty="0">
                <a:solidFill>
                  <a:schemeClr val="bg1"/>
                </a:solidFill>
                <a:latin typeface="Calibri" panose="020F0502020204030204" pitchFamily="34" charset="0"/>
                <a:cs typeface="Calibri" panose="020F0502020204030204" pitchFamily="34" charset="0"/>
              </a:rPr>
              <a:t>130 / 125 / 130</a:t>
            </a:r>
          </a:p>
        </p:txBody>
      </p:sp>
      <p:sp>
        <p:nvSpPr>
          <p:cNvPr id="22" name="Rectangle 5">
            <a:extLst>
              <a:ext uri="{FF2B5EF4-FFF2-40B4-BE49-F238E27FC236}">
                <a16:creationId xmlns:a16="http://schemas.microsoft.com/office/drawing/2014/main" id="{B2F88601-E25D-477A-9FA2-8087BD5FC94A}"/>
              </a:ext>
            </a:extLst>
          </p:cNvPr>
          <p:cNvSpPr/>
          <p:nvPr userDrawn="1"/>
        </p:nvSpPr>
        <p:spPr>
          <a:xfrm>
            <a:off x="-2860507" y="1507776"/>
            <a:ext cx="900739" cy="450000"/>
          </a:xfrm>
          <a:prstGeom prst="rect">
            <a:avLst/>
          </a:prstGeom>
          <a:solidFill>
            <a:srgbClr val="355A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1</a:t>
            </a:r>
          </a:p>
          <a:p>
            <a:pPr algn="ctr"/>
            <a:r>
              <a:rPr lang="en-GB" sz="900" dirty="0">
                <a:solidFill>
                  <a:schemeClr val="bg1"/>
                </a:solidFill>
                <a:latin typeface="Calibri" panose="020F0502020204030204" pitchFamily="34" charset="0"/>
                <a:cs typeface="Calibri" panose="020F0502020204030204" pitchFamily="34" charset="0"/>
              </a:rPr>
              <a:t>53 / 90 / 170</a:t>
            </a:r>
          </a:p>
        </p:txBody>
      </p:sp>
      <p:sp>
        <p:nvSpPr>
          <p:cNvPr id="23" name="Rectangle 5">
            <a:extLst>
              <a:ext uri="{FF2B5EF4-FFF2-40B4-BE49-F238E27FC236}">
                <a16:creationId xmlns:a16="http://schemas.microsoft.com/office/drawing/2014/main" id="{60A5B32A-9094-4363-A1AB-D7BBFB29AC2D}"/>
              </a:ext>
            </a:extLst>
          </p:cNvPr>
          <p:cNvSpPr/>
          <p:nvPr userDrawn="1"/>
        </p:nvSpPr>
        <p:spPr>
          <a:xfrm>
            <a:off x="-1887760" y="1507776"/>
            <a:ext cx="900739" cy="450000"/>
          </a:xfrm>
          <a:prstGeom prst="rect">
            <a:avLst/>
          </a:prstGeom>
          <a:solidFill>
            <a:srgbClr val="4B72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2</a:t>
            </a:r>
          </a:p>
          <a:p>
            <a:pPr algn="ctr"/>
            <a:r>
              <a:rPr lang="en-GB" sz="900" dirty="0">
                <a:solidFill>
                  <a:schemeClr val="bg1"/>
                </a:solidFill>
                <a:latin typeface="Calibri" panose="020F0502020204030204" pitchFamily="34" charset="0"/>
                <a:cs typeface="Calibri" panose="020F0502020204030204" pitchFamily="34" charset="0"/>
              </a:rPr>
              <a:t>75 / 114 / 189</a:t>
            </a:r>
          </a:p>
        </p:txBody>
      </p:sp>
      <p:sp>
        <p:nvSpPr>
          <p:cNvPr id="24" name="Rectangle 5">
            <a:extLst>
              <a:ext uri="{FF2B5EF4-FFF2-40B4-BE49-F238E27FC236}">
                <a16:creationId xmlns:a16="http://schemas.microsoft.com/office/drawing/2014/main" id="{DFA329CF-BD4C-47A1-8685-D647443B7D2A}"/>
              </a:ext>
            </a:extLst>
          </p:cNvPr>
          <p:cNvSpPr/>
          <p:nvPr userDrawn="1"/>
        </p:nvSpPr>
        <p:spPr>
          <a:xfrm>
            <a:off x="-931348" y="1507991"/>
            <a:ext cx="900739" cy="450000"/>
          </a:xfrm>
          <a:prstGeom prst="rect">
            <a:avLst/>
          </a:prstGeom>
          <a:solidFill>
            <a:srgbClr val="5F81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schemeClr val="bg1"/>
                </a:solidFill>
                <a:latin typeface="Calibri" panose="020F0502020204030204" pitchFamily="34" charset="0"/>
                <a:cs typeface="Calibri" panose="020F0502020204030204" pitchFamily="34" charset="0"/>
              </a:rPr>
              <a:t>LVC Blue 3</a:t>
            </a:r>
          </a:p>
          <a:p>
            <a:pPr algn="ctr"/>
            <a:r>
              <a:rPr lang="en-GB" sz="900" dirty="0">
                <a:solidFill>
                  <a:schemeClr val="bg1"/>
                </a:solidFill>
                <a:latin typeface="Calibri" panose="020F0502020204030204" pitchFamily="34" charset="0"/>
                <a:cs typeface="Calibri" panose="020F0502020204030204" pitchFamily="34" charset="0"/>
              </a:rPr>
              <a:t>95 / 129 / 205</a:t>
            </a:r>
          </a:p>
        </p:txBody>
      </p:sp>
      <p:pic>
        <p:nvPicPr>
          <p:cNvPr id="27" name="图片 26">
            <a:extLst>
              <a:ext uri="{FF2B5EF4-FFF2-40B4-BE49-F238E27FC236}">
                <a16:creationId xmlns:a16="http://schemas.microsoft.com/office/drawing/2014/main" id="{1B2B8E77-CAA7-4151-BBD0-27A1D962E0D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000" t="77358"/>
          <a:stretch/>
        </p:blipFill>
        <p:spPr>
          <a:xfrm>
            <a:off x="4953000" y="5305244"/>
            <a:ext cx="4953000" cy="1552755"/>
          </a:xfrm>
          <a:prstGeom prst="rect">
            <a:avLst/>
          </a:prstGeom>
        </p:spPr>
      </p:pic>
      <p:pic>
        <p:nvPicPr>
          <p:cNvPr id="31" name="图片 30">
            <a:extLst>
              <a:ext uri="{FF2B5EF4-FFF2-40B4-BE49-F238E27FC236}">
                <a16:creationId xmlns:a16="http://schemas.microsoft.com/office/drawing/2014/main" id="{CCAA8333-1CC8-4AEE-A27F-54FF146A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4528" y="622192"/>
            <a:ext cx="1737838" cy="331638"/>
          </a:xfrm>
          <a:prstGeom prst="rect">
            <a:avLst/>
          </a:prstGeom>
          <a:effectLst>
            <a:outerShdw blurRad="50800" dist="76200" dir="5400000" algn="t" rotWithShape="0">
              <a:prstClr val="black">
                <a:alpha val="20000"/>
              </a:prstClr>
            </a:outerShdw>
          </a:effectLst>
        </p:spPr>
      </p:pic>
      <p:sp>
        <p:nvSpPr>
          <p:cNvPr id="25" name="TextBox 12">
            <a:extLst>
              <a:ext uri="{FF2B5EF4-FFF2-40B4-BE49-F238E27FC236}">
                <a16:creationId xmlns:a16="http://schemas.microsoft.com/office/drawing/2014/main" id="{6A9923BF-BBCC-44C9-843F-5D3882697FB2}"/>
              </a:ext>
            </a:extLst>
          </p:cNvPr>
          <p:cNvSpPr txBox="1"/>
          <p:nvPr userDrawn="1"/>
        </p:nvSpPr>
        <p:spPr>
          <a:xfrm>
            <a:off x="8553400" y="6597352"/>
            <a:ext cx="1326147" cy="224016"/>
          </a:xfrm>
          <a:prstGeom prst="rect">
            <a:avLst/>
          </a:prstGeom>
          <a:noFill/>
        </p:spPr>
        <p:txBody>
          <a:bodyPr wrap="square" lIns="58500" tIns="58500" rIns="58500" bIns="58500" rtlCol="0">
            <a:noAutofit/>
          </a:bodyPr>
          <a:lstStyle/>
          <a:p>
            <a:pPr algn="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751806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22" name="Line 10"/>
          <p:cNvSpPr>
            <a:spLocks noChangeShapeType="1"/>
          </p:cNvSpPr>
          <p:nvPr userDrawn="1"/>
        </p:nvSpPr>
        <p:spPr bwMode="gray">
          <a:xfrm>
            <a:off x="203159" y="6453341"/>
            <a:ext cx="9516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8" name="Title 7"/>
          <p:cNvSpPr>
            <a:spLocks noGrp="1"/>
          </p:cNvSpPr>
          <p:nvPr userDrawn="1">
            <p:ph type="title" hasCustomPrompt="1"/>
          </p:nvPr>
        </p:nvSpPr>
        <p:spPr bwMode="gray">
          <a:xfrm>
            <a:off x="2617680" y="2744924"/>
            <a:ext cx="4680000" cy="1656184"/>
          </a:xfrm>
          <a:noFill/>
          <a:ln w="9525">
            <a:noFill/>
            <a:miter lim="800000"/>
            <a:headEnd/>
            <a:tailEnd/>
          </a:ln>
        </p:spPr>
        <p:txBody>
          <a:bodyPr vert="horz" wrap="square" lIns="0" tIns="0" rIns="0" bIns="0" numCol="1" anchor="t" anchorCtr="0" compatLnSpc="1">
            <a:prstTxWarp prst="textNoShape">
              <a:avLst/>
            </a:prstTxWarp>
            <a:noAutofit/>
          </a:bodyPr>
          <a:lstStyle>
            <a:lvl1pPr algn="ctr">
              <a:defRPr lang="en-GB" sz="3200" b="1" kern="1200" baseline="0" noProof="0" smtClean="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a:defRPr lang="en-GB" sz="3250" b="1" kern="1200" noProof="0" dirty="0">
                <a:solidFill>
                  <a:schemeClr val="bg1"/>
                </a:solidFill>
                <a:latin typeface="Arial" pitchFamily="34" charset="0"/>
                <a:ea typeface="+mj-ea"/>
                <a:cs typeface="Arial" pitchFamily="34" charset="0"/>
              </a:defRPr>
            </a:lvl2pPr>
            <a:lvl3pPr>
              <a:defRPr lang="en-GB" sz="3250" b="1" kern="1200" noProof="0" dirty="0">
                <a:solidFill>
                  <a:schemeClr val="bg1"/>
                </a:solidFill>
                <a:latin typeface="Arial" pitchFamily="34" charset="0"/>
                <a:ea typeface="+mj-ea"/>
                <a:cs typeface="Arial" pitchFamily="34" charset="0"/>
              </a:defRPr>
            </a:lvl3pPr>
            <a:lvl4pPr>
              <a:defRPr lang="en-GB" sz="3250" b="1" kern="1200" noProof="0" dirty="0">
                <a:solidFill>
                  <a:schemeClr val="bg1"/>
                </a:solidFill>
                <a:latin typeface="Arial" pitchFamily="34" charset="0"/>
                <a:ea typeface="+mj-ea"/>
                <a:cs typeface="Arial" pitchFamily="34" charset="0"/>
              </a:defRPr>
            </a:lvl4pPr>
            <a:lvl5pPr>
              <a:defRPr lang="en-GB" sz="3250" b="1" kern="1200" noProof="0" dirty="0">
                <a:solidFill>
                  <a:schemeClr val="bg1"/>
                </a:solidFill>
                <a:latin typeface="Arial" pitchFamily="34" charset="0"/>
                <a:ea typeface="+mj-ea"/>
                <a:cs typeface="Arial" pitchFamily="34" charset="0"/>
              </a:defRPr>
            </a:lvl5pPr>
            <a:lvl6pPr>
              <a:defRPr lang="en-GB" sz="3250" b="1" kern="1200" noProof="0" dirty="0">
                <a:solidFill>
                  <a:schemeClr val="bg1"/>
                </a:solidFill>
                <a:latin typeface="Arial" pitchFamily="34" charset="0"/>
                <a:ea typeface="+mj-ea"/>
                <a:cs typeface="Arial" pitchFamily="34" charset="0"/>
              </a:defRPr>
            </a:lvl6pPr>
            <a:lvl7pPr>
              <a:defRPr lang="en-GB" sz="3250" b="1" kern="1200" noProof="0" dirty="0">
                <a:solidFill>
                  <a:schemeClr val="bg1"/>
                </a:solidFill>
                <a:latin typeface="Arial" pitchFamily="34" charset="0"/>
                <a:ea typeface="+mj-ea"/>
                <a:cs typeface="Arial" pitchFamily="34" charset="0"/>
              </a:defRPr>
            </a:lvl7pPr>
            <a:lvl8pPr>
              <a:defRPr lang="en-GB" sz="3250" b="1" kern="1200" noProof="0" dirty="0">
                <a:solidFill>
                  <a:schemeClr val="bg1"/>
                </a:solidFill>
                <a:latin typeface="Arial" pitchFamily="34" charset="0"/>
                <a:ea typeface="+mj-ea"/>
                <a:cs typeface="Arial" pitchFamily="34" charset="0"/>
              </a:defRPr>
            </a:lvl8pPr>
            <a:lvl9pPr>
              <a:defRPr lang="en-GB" sz="3250" b="1" kern="1200" noProof="0" dirty="0">
                <a:solidFill>
                  <a:schemeClr val="bg1"/>
                </a:solidFill>
                <a:latin typeface="Arial" pitchFamily="34" charset="0"/>
                <a:ea typeface="+mj-ea"/>
                <a:cs typeface="Arial" pitchFamily="34" charset="0"/>
              </a:defRPr>
            </a:lvl9pPr>
          </a:lstStyle>
          <a:p>
            <a:pPr lvl="0" algn="l" defTabSz="990570" rtl="0" eaLnBrk="1" fontAlgn="base" latinLnBrk="0" hangingPunct="1">
              <a:spcBef>
                <a:spcPct val="40000"/>
              </a:spcBef>
              <a:spcAft>
                <a:spcPct val="0"/>
              </a:spcAft>
              <a:buNone/>
            </a:pPr>
            <a:r>
              <a:rPr lang="en-US" dirty="0"/>
              <a:t>Section Title</a:t>
            </a:r>
            <a:endParaRPr lang="en-GB" dirty="0"/>
          </a:p>
        </p:txBody>
      </p:sp>
      <p:sp>
        <p:nvSpPr>
          <p:cNvPr id="24" name="Rectangle 23"/>
          <p:cNvSpPr/>
          <p:nvPr userDrawn="1"/>
        </p:nvSpPr>
        <p:spPr bwMode="gray">
          <a:xfrm>
            <a:off x="203161" y="6509331"/>
            <a:ext cx="312035" cy="280800"/>
          </a:xfrm>
          <a:prstGeom prst="rect">
            <a:avLst/>
          </a:prstGeom>
          <a:ln>
            <a:miter lim="800000"/>
            <a:headEnd/>
            <a:tailEnd/>
          </a:ln>
        </p:spPr>
        <p:txBody>
          <a:bodyPr vert="horz" wrap="square" lIns="78000" tIns="78000" rIns="0" bIns="0" numCol="1" anchor="t" anchorCtr="0" compatLnSpc="1">
            <a:prstTxWarp prst="textNoShape">
              <a:avLst/>
            </a:prstTxWarp>
          </a:bodyPr>
          <a:lstStyle/>
          <a:p>
            <a:pPr algn="l" rtl="0" fontAlgn="base">
              <a:spcBef>
                <a:spcPct val="40000"/>
              </a:spcBef>
              <a:spcAft>
                <a:spcPct val="0"/>
              </a:spcAft>
            </a:pPr>
            <a:fld id="{358FC8E3-FE67-4452-9F4E-9A47A20D0542}" type="slidenum">
              <a:rPr lang="en-GB" sz="1000" kern="1200" noProof="0" smtClean="0">
                <a:solidFill>
                  <a:srgbClr val="00338D"/>
                </a:solidFill>
                <a:latin typeface="Calibri" panose="020F0502020204030204" pitchFamily="34" charset="0"/>
                <a:ea typeface="+mn-ea"/>
                <a:cs typeface="Calibri" panose="020F0502020204030204" pitchFamily="34" charset="0"/>
              </a:rPr>
              <a:pPr algn="l" rtl="0" fontAlgn="base">
                <a:spcBef>
                  <a:spcPct val="40000"/>
                </a:spcBef>
                <a:spcAft>
                  <a:spcPct val="0"/>
                </a:spcAft>
              </a:pPr>
              <a:t>‹#›</a:t>
            </a:fld>
            <a:endParaRPr lang="en-GB" sz="1000" kern="1200" dirty="0">
              <a:solidFill>
                <a:srgbClr val="00338D"/>
              </a:solidFill>
              <a:latin typeface="Calibri" panose="020F0502020204030204" pitchFamily="34" charset="0"/>
              <a:ea typeface="+mn-ea"/>
              <a:cs typeface="Calibri" panose="020F0502020204030204" pitchFamily="34" charset="0"/>
            </a:endParaRPr>
          </a:p>
        </p:txBody>
      </p:sp>
      <p:sp>
        <p:nvSpPr>
          <p:cNvPr id="27" name="Line 10"/>
          <p:cNvSpPr>
            <a:spLocks noChangeShapeType="1"/>
          </p:cNvSpPr>
          <p:nvPr userDrawn="1"/>
        </p:nvSpPr>
        <p:spPr bwMode="gray">
          <a:xfrm>
            <a:off x="2617680" y="4581128"/>
            <a:ext cx="4680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28" name="Line 31"/>
          <p:cNvSpPr>
            <a:spLocks noChangeShapeType="1"/>
          </p:cNvSpPr>
          <p:nvPr userDrawn="1"/>
        </p:nvSpPr>
        <p:spPr bwMode="gray">
          <a:xfrm>
            <a:off x="2617680" y="2564904"/>
            <a:ext cx="4680000" cy="0"/>
          </a:xfrm>
          <a:prstGeom prst="line">
            <a:avLst/>
          </a:prstGeom>
          <a:noFill/>
          <a:ln w="50800">
            <a:solidFill>
              <a:srgbClr val="AA8535"/>
            </a:solidFill>
            <a:miter lim="800000"/>
            <a:headEnd/>
            <a:tailEnd/>
          </a:ln>
        </p:spPr>
        <p:txBody>
          <a:bodyPr/>
          <a:lstStyle/>
          <a:p>
            <a:endParaRPr lang="en-GB" sz="1950" dirty="0">
              <a:latin typeface="Calibri" panose="020F0502020204030204" pitchFamily="34" charset="0"/>
              <a:cs typeface="Calibri" panose="020F0502020204030204" pitchFamily="34" charset="0"/>
            </a:endParaRPr>
          </a:p>
        </p:txBody>
      </p:sp>
      <p:pic>
        <p:nvPicPr>
          <p:cNvPr id="11" name="图片 15">
            <a:extLst>
              <a:ext uri="{FF2B5EF4-FFF2-40B4-BE49-F238E27FC236}">
                <a16:creationId xmlns:a16="http://schemas.microsoft.com/office/drawing/2014/main" id="{2BD0D8EC-BEB6-4375-8865-14080A3C02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12903" y="6511314"/>
            <a:ext cx="1592625" cy="306274"/>
          </a:xfrm>
          <a:prstGeom prst="rect">
            <a:avLst/>
          </a:prstGeom>
        </p:spPr>
      </p:pic>
      <p:cxnSp>
        <p:nvCxnSpPr>
          <p:cNvPr id="13" name="Straight Connector 12">
            <a:extLst>
              <a:ext uri="{FF2B5EF4-FFF2-40B4-BE49-F238E27FC236}">
                <a16:creationId xmlns:a16="http://schemas.microsoft.com/office/drawing/2014/main" id="{9368ED5D-D992-4C8F-B16B-1A7A44AD8E07}"/>
              </a:ext>
            </a:extLst>
          </p:cNvPr>
          <p:cNvCxnSpPr/>
          <p:nvPr userDrawn="1"/>
        </p:nvCxnSpPr>
        <p:spPr>
          <a:xfrm>
            <a:off x="541264" y="6525978"/>
            <a:ext cx="0" cy="288000"/>
          </a:xfrm>
          <a:prstGeom prst="line">
            <a:avLst/>
          </a:prstGeom>
          <a:ln w="19050" cap="sq">
            <a:solidFill>
              <a:srgbClr val="4F4D4C"/>
            </a:solidFill>
          </a:ln>
        </p:spPr>
        <p:style>
          <a:lnRef idx="1">
            <a:schemeClr val="accent1"/>
          </a:lnRef>
          <a:fillRef idx="0">
            <a:schemeClr val="accent1"/>
          </a:fillRef>
          <a:effectRef idx="0">
            <a:schemeClr val="accent1"/>
          </a:effectRef>
          <a:fontRef idx="minor">
            <a:schemeClr val="tx1"/>
          </a:fontRef>
        </p:style>
      </p:cxnSp>
      <p:sp>
        <p:nvSpPr>
          <p:cNvPr id="10" name="TextBox 13">
            <a:extLst>
              <a:ext uri="{FF2B5EF4-FFF2-40B4-BE49-F238E27FC236}">
                <a16:creationId xmlns:a16="http://schemas.microsoft.com/office/drawing/2014/main" id="{D42D0A46-7B0F-4F47-93C5-8CAC5986F4B8}"/>
              </a:ext>
            </a:extLst>
          </p:cNvPr>
          <p:cNvSpPr txBox="1"/>
          <p:nvPr userDrawn="1"/>
        </p:nvSpPr>
        <p:spPr>
          <a:xfrm>
            <a:off x="4298085" y="-35376"/>
            <a:ext cx="1326147" cy="224016"/>
          </a:xfrm>
          <a:prstGeom prst="rect">
            <a:avLst/>
          </a:prstGeom>
          <a:noFill/>
        </p:spPr>
        <p:txBody>
          <a:bodyPr wrap="square" lIns="58500" tIns="58500" rIns="58500" bIns="58500" rtlCol="0">
            <a:noAutofit/>
          </a:bodyPr>
          <a:lstStyle/>
          <a:p>
            <a:pPr algn="ct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D01C5A68-C665-43BC-B6F4-7232D6231F37}"/>
              </a:ext>
            </a:extLst>
          </p:cNvPr>
          <p:cNvSpPr>
            <a:spLocks noGrp="1"/>
          </p:cNvSpPr>
          <p:nvPr>
            <p:ph type="body" sz="quarter" idx="12" hasCustomPrompt="1"/>
          </p:nvPr>
        </p:nvSpPr>
        <p:spPr>
          <a:xfrm>
            <a:off x="200025" y="6885731"/>
            <a:ext cx="720000" cy="287685"/>
          </a:xfrm>
          <a:prstGeom prst="rect">
            <a:avLst/>
          </a:prstGeom>
          <a:solidFill>
            <a:srgbClr val="AA8535"/>
          </a:solidFill>
          <a:ln w="19050">
            <a:noFill/>
          </a:ln>
        </p:spPr>
        <p:txBody>
          <a:bodyPr lIns="180000" anchor="ctr"/>
          <a:lstStyle>
            <a:lvl1pPr>
              <a:spcBef>
                <a:spcPts val="0"/>
              </a:spcBef>
              <a:defRPr sz="140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Box 2</a:t>
            </a:r>
          </a:p>
        </p:txBody>
      </p:sp>
      <p:sp>
        <p:nvSpPr>
          <p:cNvPr id="10" name="Text Placeholder 3">
            <a:extLst>
              <a:ext uri="{FF2B5EF4-FFF2-40B4-BE49-F238E27FC236}">
                <a16:creationId xmlns:a16="http://schemas.microsoft.com/office/drawing/2014/main" id="{5DD33425-2EEC-4040-9DE0-D9EA1F072284}"/>
              </a:ext>
            </a:extLst>
          </p:cNvPr>
          <p:cNvSpPr>
            <a:spLocks noGrp="1"/>
          </p:cNvSpPr>
          <p:nvPr>
            <p:ph type="body" sz="quarter" idx="13" hasCustomPrompt="1"/>
          </p:nvPr>
        </p:nvSpPr>
        <p:spPr>
          <a:xfrm>
            <a:off x="200025" y="6885731"/>
            <a:ext cx="720000" cy="287685"/>
          </a:xfrm>
          <a:prstGeom prst="rect">
            <a:avLst/>
          </a:prstGeom>
          <a:solidFill>
            <a:srgbClr val="AA8535"/>
          </a:solidFill>
          <a:ln w="19050">
            <a:noFill/>
          </a:ln>
        </p:spPr>
        <p:txBody>
          <a:bodyPr lIns="180000" anchor="ctr"/>
          <a:lstStyle>
            <a:lvl1pPr>
              <a:defRPr lang="en-US" sz="140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spcBef>
                <a:spcPts val="0"/>
              </a:spcBef>
            </a:pPr>
            <a:r>
              <a:rPr lang="en-US" dirty="0"/>
              <a:t>Box 1</a:t>
            </a:r>
          </a:p>
        </p:txBody>
      </p:sp>
      <p:sp>
        <p:nvSpPr>
          <p:cNvPr id="6" name="Text Placeholder 5"/>
          <p:cNvSpPr>
            <a:spLocks noGrp="1"/>
          </p:cNvSpPr>
          <p:nvPr>
            <p:ph type="body" sz="quarter" idx="10" hasCustomPrompt="1"/>
          </p:nvPr>
        </p:nvSpPr>
        <p:spPr bwMode="gray">
          <a:xfrm>
            <a:off x="194337" y="981076"/>
            <a:ext cx="9517193" cy="4824189"/>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3" name="Text Placeholder 2"/>
          <p:cNvSpPr>
            <a:spLocks noGrp="1"/>
          </p:cNvSpPr>
          <p:nvPr>
            <p:ph type="body" sz="quarter" idx="11" hasCustomPrompt="1"/>
          </p:nvPr>
        </p:nvSpPr>
        <p:spPr>
          <a:xfrm>
            <a:off x="662524" y="6517323"/>
            <a:ext cx="7020190" cy="144438"/>
          </a:xfrm>
          <a:prstGeom prst="rect">
            <a:avLst/>
          </a:prstGeom>
        </p:spPr>
        <p:txBody>
          <a:bodyPr lIns="0" tIns="0" rIns="0" bIns="0" anchor="t"/>
          <a:lstStyle>
            <a:lvl1pPr>
              <a:spcBef>
                <a:spcPts val="0"/>
              </a:spcBef>
              <a:defRPr sz="800" b="0" i="1">
                <a:solidFill>
                  <a:schemeClr val="tx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b="0" i="1" dirty="0"/>
              <a:t>Source</a:t>
            </a:r>
            <a:endParaRPr lang="en-US" dirty="0"/>
          </a:p>
        </p:txBody>
      </p:sp>
      <p:sp>
        <p:nvSpPr>
          <p:cNvPr id="11" name="Title Placeholder 45"/>
          <p:cNvSpPr>
            <a:spLocks noGrp="1"/>
          </p:cNvSpPr>
          <p:nvPr>
            <p:ph type="title"/>
          </p:nvPr>
        </p:nvSpPr>
        <p:spPr bwMode="gray">
          <a:xfrm>
            <a:off x="194335" y="108611"/>
            <a:ext cx="9511639" cy="576064"/>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defRPr sz="2000">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title box">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gray">
          <a:xfrm>
            <a:off x="194338" y="1279519"/>
            <a:ext cx="4681273" cy="4536503"/>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3" name="Text Placeholder 2"/>
          <p:cNvSpPr>
            <a:spLocks noGrp="1"/>
          </p:cNvSpPr>
          <p:nvPr>
            <p:ph type="body" sz="quarter" idx="11" hasCustomPrompt="1"/>
          </p:nvPr>
        </p:nvSpPr>
        <p:spPr>
          <a:xfrm>
            <a:off x="662524" y="6517323"/>
            <a:ext cx="7020190" cy="144438"/>
          </a:xfrm>
          <a:prstGeom prst="rect">
            <a:avLst/>
          </a:prstGeom>
        </p:spPr>
        <p:txBody>
          <a:bodyPr lIns="0" tIns="0" rIns="0" bIns="0" anchor="t"/>
          <a:lstStyle>
            <a:lvl1pPr>
              <a:spcBef>
                <a:spcPts val="0"/>
              </a:spcBef>
              <a:defRPr sz="800" b="0" i="1">
                <a:solidFill>
                  <a:schemeClr val="tx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b="0" i="1" dirty="0"/>
              <a:t>Source</a:t>
            </a:r>
            <a:endParaRPr lang="en-US" dirty="0"/>
          </a:p>
        </p:txBody>
      </p:sp>
      <p:sp>
        <p:nvSpPr>
          <p:cNvPr id="8" name="Text Placeholder 5"/>
          <p:cNvSpPr>
            <a:spLocks noGrp="1"/>
          </p:cNvSpPr>
          <p:nvPr>
            <p:ph type="body" sz="quarter" idx="14" hasCustomPrompt="1"/>
          </p:nvPr>
        </p:nvSpPr>
        <p:spPr bwMode="gray">
          <a:xfrm>
            <a:off x="5030256" y="1279519"/>
            <a:ext cx="4681273" cy="4536503"/>
          </a:xfrm>
          <a:prstGeom prst="rect">
            <a:avLst/>
          </a:prstGeom>
        </p:spPr>
        <p:txBody>
          <a:bodyPr lIns="36000" tIns="36000" rIns="36000" bIns="36000"/>
          <a:lstStyle>
            <a:lvl1pPr marL="211528" indent="-184013">
              <a:spcBef>
                <a:spcPts val="650"/>
              </a:spcBef>
              <a:buClr>
                <a:srgbClr val="AA8535"/>
              </a:buClr>
              <a:buSzPct val="100000"/>
              <a:buFont typeface="Wingdings" panose="05000000000000000000" pitchFamily="2" charset="2"/>
              <a:buChar char="§"/>
              <a:defRPr sz="1400" b="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2pPr>
            <a:lvl3pPr marL="550316" indent="-137579">
              <a:spcBef>
                <a:spcPts val="650"/>
              </a:spcBef>
              <a:buClr>
                <a:srgbClr val="AA8535"/>
              </a:buClr>
              <a:buSzPct val="100000"/>
              <a:buFont typeface="Arial" panose="020B0604020202020204" pitchFamily="34" charset="0"/>
              <a:buChar char="•"/>
              <a:defRPr sz="1400">
                <a:latin typeface="Calibri" panose="020F0502020204030204" pitchFamily="34" charset="0"/>
                <a:ea typeface="楷体" panose="02010609060101010101" pitchFamily="49" charset="-122"/>
                <a:cs typeface="Calibri" panose="020F0502020204030204" pitchFamily="34" charset="0"/>
              </a:defRPr>
            </a:lvl3pPr>
            <a:lvl4pPr marL="734329" indent="-175413">
              <a:spcBef>
                <a:spcPts val="650"/>
              </a:spcBef>
              <a:buClr>
                <a:srgbClr val="AA8535"/>
              </a:buClr>
              <a:buSzPct val="60000"/>
              <a:buFont typeface="Arial" panose="020B0604020202020204" pitchFamily="34" charset="0"/>
              <a:buChar char="►"/>
              <a:tabLst>
                <a:tab pos="779042" algn="l"/>
              </a:tabLst>
              <a:defRPr sz="1400" baseline="0">
                <a:latin typeface="Calibri" panose="020F0502020204030204" pitchFamily="34" charset="0"/>
                <a:ea typeface="楷体" panose="02010609060101010101" pitchFamily="49" charset="-122"/>
                <a:cs typeface="Calibri" panose="020F0502020204030204" pitchFamily="34" charset="0"/>
              </a:defRPr>
            </a:lvl4pPr>
          </a:lstStyle>
          <a:p>
            <a:pPr lvl="0"/>
            <a:r>
              <a:rPr lang="en-US" dirty="0"/>
              <a:t>First Level</a:t>
            </a:r>
          </a:p>
          <a:p>
            <a:pPr lvl="1"/>
            <a:r>
              <a:rPr lang="en-US" dirty="0"/>
              <a:t>Second Level</a:t>
            </a:r>
          </a:p>
          <a:p>
            <a:pPr lvl="2"/>
            <a:r>
              <a:rPr lang="en-GB" dirty="0"/>
              <a:t>Third Level</a:t>
            </a:r>
          </a:p>
          <a:p>
            <a:pPr lvl="3"/>
            <a:r>
              <a:rPr lang="en-GB" dirty="0"/>
              <a:t>Fourth Level</a:t>
            </a:r>
          </a:p>
        </p:txBody>
      </p:sp>
      <p:sp>
        <p:nvSpPr>
          <p:cNvPr id="4" name="Text Placeholder 3"/>
          <p:cNvSpPr>
            <a:spLocks noGrp="1"/>
          </p:cNvSpPr>
          <p:nvPr>
            <p:ph type="body" sz="quarter" idx="12" hasCustomPrompt="1"/>
          </p:nvPr>
        </p:nvSpPr>
        <p:spPr>
          <a:xfrm>
            <a:off x="200025" y="981076"/>
            <a:ext cx="4680000" cy="287685"/>
          </a:xfrm>
          <a:prstGeom prst="rect">
            <a:avLst/>
          </a:prstGeom>
          <a:solidFill>
            <a:srgbClr val="AA8535"/>
          </a:solidFill>
          <a:ln w="19050">
            <a:noFill/>
          </a:ln>
        </p:spPr>
        <p:txBody>
          <a:bodyPr lIns="180000" anchor="ctr"/>
          <a:lstStyle>
            <a:lvl1pPr>
              <a:spcBef>
                <a:spcPts val="0"/>
              </a:spcBef>
              <a:defRPr sz="140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r>
              <a:rPr lang="en-US" dirty="0"/>
              <a:t>Title box</a:t>
            </a:r>
          </a:p>
        </p:txBody>
      </p:sp>
      <p:sp>
        <p:nvSpPr>
          <p:cNvPr id="7" name="Text Placeholder 3"/>
          <p:cNvSpPr>
            <a:spLocks noGrp="1"/>
          </p:cNvSpPr>
          <p:nvPr>
            <p:ph type="body" sz="quarter" idx="13" hasCustomPrompt="1"/>
          </p:nvPr>
        </p:nvSpPr>
        <p:spPr>
          <a:xfrm>
            <a:off x="5030256" y="981076"/>
            <a:ext cx="4681273" cy="287685"/>
          </a:xfrm>
          <a:prstGeom prst="rect">
            <a:avLst/>
          </a:prstGeom>
          <a:solidFill>
            <a:srgbClr val="AA8535"/>
          </a:solidFill>
          <a:ln w="19050">
            <a:noFill/>
          </a:ln>
        </p:spPr>
        <p:txBody>
          <a:bodyPr lIns="180000" anchor="ctr"/>
          <a:lstStyle>
            <a:lvl1pPr>
              <a:defRPr lang="en-US" sz="140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stStyle>
          <a:p>
            <a:pPr lvl="0">
              <a:spcBef>
                <a:spcPts val="0"/>
              </a:spcBef>
            </a:pPr>
            <a:r>
              <a:rPr lang="en-US" dirty="0"/>
              <a:t>Title box</a:t>
            </a:r>
          </a:p>
        </p:txBody>
      </p:sp>
      <p:sp>
        <p:nvSpPr>
          <p:cNvPr id="15" name="Title 14">
            <a:extLst>
              <a:ext uri="{FF2B5EF4-FFF2-40B4-BE49-F238E27FC236}">
                <a16:creationId xmlns:a16="http://schemas.microsoft.com/office/drawing/2014/main" id="{402F5EFA-3A4C-420B-9578-DE03B69F085C}"/>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ltLang="zh-CN"/>
              <a:t>Click to edit Master title style</a:t>
            </a:r>
            <a:endParaRPr lang="zh-CN" altLang="en-US"/>
          </a:p>
        </p:txBody>
      </p:sp>
    </p:spTree>
    <p:extLst>
      <p:ext uri="{BB962C8B-B14F-4D97-AF65-F5344CB8AC3E}">
        <p14:creationId xmlns:p14="http://schemas.microsoft.com/office/powerpoint/2010/main" val="150186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EFDC135-CF31-46FA-B9C0-563324BCA1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41" r="11884" b="13445"/>
          <a:stretch/>
        </p:blipFill>
        <p:spPr>
          <a:xfrm>
            <a:off x="0" y="0"/>
            <a:ext cx="9906000" cy="6845450"/>
          </a:xfrm>
          <a:prstGeom prst="rect">
            <a:avLst/>
          </a:prstGeom>
        </p:spPr>
      </p:pic>
      <p:pic>
        <p:nvPicPr>
          <p:cNvPr id="10" name="图片 9">
            <a:extLst>
              <a:ext uri="{FF2B5EF4-FFF2-40B4-BE49-F238E27FC236}">
                <a16:creationId xmlns:a16="http://schemas.microsoft.com/office/drawing/2014/main" id="{CA4A8868-8B23-4DEA-83E3-D99E580DDC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1553" t="76981"/>
          <a:stretch/>
        </p:blipFill>
        <p:spPr>
          <a:xfrm>
            <a:off x="5106838" y="5279366"/>
            <a:ext cx="4799162" cy="1578634"/>
          </a:xfrm>
          <a:prstGeom prst="rect">
            <a:avLst/>
          </a:prstGeom>
        </p:spPr>
      </p:pic>
      <p:pic>
        <p:nvPicPr>
          <p:cNvPr id="11" name="图片 10">
            <a:extLst>
              <a:ext uri="{FF2B5EF4-FFF2-40B4-BE49-F238E27FC236}">
                <a16:creationId xmlns:a16="http://schemas.microsoft.com/office/drawing/2014/main" id="{F21F9243-A4C0-48F9-8903-029B3B9F1C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18289" y="2322801"/>
            <a:ext cx="1469422" cy="1469422"/>
          </a:xfrm>
          <a:prstGeom prst="rect">
            <a:avLst/>
          </a:prstGeom>
        </p:spPr>
      </p:pic>
      <p:sp>
        <p:nvSpPr>
          <p:cNvPr id="14" name="Subtitle 2">
            <a:extLst>
              <a:ext uri="{FF2B5EF4-FFF2-40B4-BE49-F238E27FC236}">
                <a16:creationId xmlns:a16="http://schemas.microsoft.com/office/drawing/2014/main" id="{EE0834FE-98A1-4162-8F89-4DFBAB36BC88}"/>
              </a:ext>
            </a:extLst>
          </p:cNvPr>
          <p:cNvSpPr txBox="1">
            <a:spLocks/>
          </p:cNvSpPr>
          <p:nvPr userDrawn="1"/>
        </p:nvSpPr>
        <p:spPr bwMode="gray">
          <a:xfrm>
            <a:off x="7885658" y="6552411"/>
            <a:ext cx="1989004" cy="283823"/>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defTabSz="990570" rtl="0" eaLnBrk="1" latinLnBrk="0" hangingPunct="1">
              <a:lnSpc>
                <a:spcPct val="100000"/>
              </a:lnSpc>
              <a:spcBef>
                <a:spcPts val="1300"/>
              </a:spcBef>
              <a:buFont typeface="Arial" pitchFamily="34" charset="0"/>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defTabSz="990570" rtl="0" eaLnBrk="1" latinLnBrk="0" hangingPunct="1">
              <a:lnSpc>
                <a:spcPct val="100000"/>
              </a:lnSpc>
              <a:spcBef>
                <a:spcPts val="1300"/>
              </a:spcBef>
              <a:buFont typeface="Arial" pitchFamily="34" charset="0"/>
              <a:buNone/>
              <a:defRPr lang="en-GB" sz="1300" b="0" kern="1200" noProof="0" dirty="0">
                <a:solidFill>
                  <a:schemeClr val="bg1"/>
                </a:solidFill>
                <a:latin typeface="Arial" pitchFamily="34" charset="0"/>
                <a:ea typeface="+mn-ea"/>
                <a:cs typeface="Arial" pitchFamily="34" charset="0"/>
              </a:defRPr>
            </a:lvl2pPr>
            <a:lvl3pPr marL="1485854" indent="-1485854"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3pPr>
            <a:lvl4pPr marL="1485854" indent="0" algn="ctr" defTabSz="990570" rtl="0" eaLnBrk="1" latinLnBrk="0" hangingPunct="1">
              <a:lnSpc>
                <a:spcPct val="100000"/>
              </a:lnSpc>
              <a:spcBef>
                <a:spcPts val="1300"/>
              </a:spcBef>
              <a:buClr>
                <a:srgbClr val="97989A"/>
              </a:buClr>
              <a:buFont typeface="Arial" pitchFamily="34" charset="0"/>
              <a:buNone/>
              <a:tabLst/>
              <a:defRPr lang="en-GB" sz="1300" b="0" kern="1200" noProof="0" dirty="0">
                <a:solidFill>
                  <a:schemeClr val="bg1"/>
                </a:solidFill>
                <a:latin typeface="Arial" pitchFamily="34" charset="0"/>
                <a:ea typeface="+mn-ea"/>
                <a:cs typeface="Arial" pitchFamily="34" charset="0"/>
              </a:defRPr>
            </a:lvl4pPr>
            <a:lvl5pPr marL="1981139" indent="0" algn="ctr" defTabSz="990570" rtl="0" eaLnBrk="1" latinLnBrk="0" hangingPunct="1">
              <a:lnSpc>
                <a:spcPct val="100000"/>
              </a:lnSpc>
              <a:spcBef>
                <a:spcPts val="1300"/>
              </a:spcBef>
              <a:buClr>
                <a:srgbClr val="97989A"/>
              </a:buClr>
              <a:buFont typeface="Arial" pitchFamily="34" charset="0"/>
              <a:buNone/>
              <a:tabLst/>
              <a:defRPr lang="en-GB" sz="1300" b="0" kern="1200" baseline="0" noProof="0" dirty="0">
                <a:solidFill>
                  <a:schemeClr val="bg1"/>
                </a:solidFill>
                <a:latin typeface="Arial" pitchFamily="34" charset="0"/>
                <a:ea typeface="+mn-ea"/>
                <a:cs typeface="Arial" pitchFamily="34" charset="0"/>
              </a:defRPr>
            </a:lvl5pPr>
            <a:lvl6pPr marL="2476424" indent="0" algn="ctr" defTabSz="968213"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6pPr>
            <a:lvl7pPr marL="2971709" indent="0" algn="ctr" defTabSz="990570" rtl="0" eaLnBrk="1" latinLnBrk="0" hangingPunct="1">
              <a:lnSpc>
                <a:spcPct val="100000"/>
              </a:lnSpc>
              <a:spcBef>
                <a:spcPts val="1300"/>
              </a:spcBef>
              <a:buClr>
                <a:srgbClr val="97989A"/>
              </a:buClr>
              <a:buFont typeface="Arial" pitchFamily="34" charset="0"/>
              <a:buNone/>
              <a:defRPr lang="en-GB" sz="1300" b="0" kern="1200" baseline="0" noProof="0" dirty="0">
                <a:solidFill>
                  <a:schemeClr val="bg1"/>
                </a:solidFill>
                <a:latin typeface="Arial" pitchFamily="34" charset="0"/>
                <a:ea typeface="+mn-ea"/>
                <a:cs typeface="Arial" pitchFamily="34" charset="0"/>
              </a:defRPr>
            </a:lvl7pPr>
            <a:lvl8pPr marL="3466993"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8pPr>
            <a:lvl9pPr marL="3962278"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9pPr>
          </a:lstStyle>
          <a:p>
            <a:pPr algn="ctr" fontAlgn="base">
              <a:lnSpc>
                <a:spcPct val="110000"/>
              </a:lnSpc>
              <a:spcBef>
                <a:spcPct val="40000"/>
              </a:spcBef>
              <a:spcAft>
                <a:spcPct val="0"/>
              </a:spcAft>
            </a:pPr>
            <a:r>
              <a:rPr lang="en-CA" dirty="0"/>
              <a:t>w</a:t>
            </a:r>
            <a:r>
              <a:rPr lang="en-US" dirty="0"/>
              <a:t>ww.loyalvalleycapital.com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ack Cover 2">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36EDC-F0B4-4C40-A984-F73365E35C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9906000" cy="6858000"/>
          </a:xfrm>
          <a:prstGeom prst="rect">
            <a:avLst/>
          </a:prstGeom>
        </p:spPr>
      </p:pic>
      <p:pic>
        <p:nvPicPr>
          <p:cNvPr id="10" name="图片 9">
            <a:extLst>
              <a:ext uri="{FF2B5EF4-FFF2-40B4-BE49-F238E27FC236}">
                <a16:creationId xmlns:a16="http://schemas.microsoft.com/office/drawing/2014/main" id="{CA4A8868-8B23-4DEA-83E3-D99E580DDC0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1553" t="76981"/>
          <a:stretch/>
        </p:blipFill>
        <p:spPr>
          <a:xfrm>
            <a:off x="5106838" y="5279366"/>
            <a:ext cx="4799162" cy="1578634"/>
          </a:xfrm>
          <a:prstGeom prst="rect">
            <a:avLst/>
          </a:prstGeom>
        </p:spPr>
      </p:pic>
      <p:pic>
        <p:nvPicPr>
          <p:cNvPr id="11" name="图片 10">
            <a:extLst>
              <a:ext uri="{FF2B5EF4-FFF2-40B4-BE49-F238E27FC236}">
                <a16:creationId xmlns:a16="http://schemas.microsoft.com/office/drawing/2014/main" id="{F21F9243-A4C0-48F9-8903-029B3B9F1C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18289" y="2322801"/>
            <a:ext cx="1469422" cy="1469422"/>
          </a:xfrm>
          <a:prstGeom prst="rect">
            <a:avLst/>
          </a:prstGeom>
        </p:spPr>
      </p:pic>
      <p:sp>
        <p:nvSpPr>
          <p:cNvPr id="14" name="Subtitle 2">
            <a:extLst>
              <a:ext uri="{FF2B5EF4-FFF2-40B4-BE49-F238E27FC236}">
                <a16:creationId xmlns:a16="http://schemas.microsoft.com/office/drawing/2014/main" id="{EE0834FE-98A1-4162-8F89-4DFBAB36BC88}"/>
              </a:ext>
            </a:extLst>
          </p:cNvPr>
          <p:cNvSpPr txBox="1">
            <a:spLocks/>
          </p:cNvSpPr>
          <p:nvPr userDrawn="1"/>
        </p:nvSpPr>
        <p:spPr bwMode="gray">
          <a:xfrm>
            <a:off x="7885658" y="6552411"/>
            <a:ext cx="1989004" cy="283823"/>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lvl1pPr marL="0" indent="0" algn="l" defTabSz="990570" rtl="0" eaLnBrk="1" latinLnBrk="0" hangingPunct="1">
              <a:lnSpc>
                <a:spcPct val="100000"/>
              </a:lnSpc>
              <a:spcBef>
                <a:spcPts val="1300"/>
              </a:spcBef>
              <a:buFont typeface="Arial" pitchFamily="34" charset="0"/>
              <a:buNone/>
              <a:defRPr lang="en-GB" sz="1200" b="0"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ctr" defTabSz="990570" rtl="0" eaLnBrk="1" latinLnBrk="0" hangingPunct="1">
              <a:lnSpc>
                <a:spcPct val="100000"/>
              </a:lnSpc>
              <a:spcBef>
                <a:spcPts val="1300"/>
              </a:spcBef>
              <a:buFont typeface="Arial" pitchFamily="34" charset="0"/>
              <a:buNone/>
              <a:defRPr lang="en-GB" sz="1300" b="0" kern="1200" noProof="0" dirty="0">
                <a:solidFill>
                  <a:schemeClr val="bg1"/>
                </a:solidFill>
                <a:latin typeface="Arial" pitchFamily="34" charset="0"/>
                <a:ea typeface="+mn-ea"/>
                <a:cs typeface="Arial" pitchFamily="34" charset="0"/>
              </a:defRPr>
            </a:lvl2pPr>
            <a:lvl3pPr marL="1485854" indent="-1485854"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3pPr>
            <a:lvl4pPr marL="1485854" indent="0" algn="ctr" defTabSz="990570" rtl="0" eaLnBrk="1" latinLnBrk="0" hangingPunct="1">
              <a:lnSpc>
                <a:spcPct val="100000"/>
              </a:lnSpc>
              <a:spcBef>
                <a:spcPts val="1300"/>
              </a:spcBef>
              <a:buClr>
                <a:srgbClr val="97989A"/>
              </a:buClr>
              <a:buFont typeface="Arial" pitchFamily="34" charset="0"/>
              <a:buNone/>
              <a:tabLst/>
              <a:defRPr lang="en-GB" sz="1300" b="0" kern="1200" noProof="0" dirty="0">
                <a:solidFill>
                  <a:schemeClr val="bg1"/>
                </a:solidFill>
                <a:latin typeface="Arial" pitchFamily="34" charset="0"/>
                <a:ea typeface="+mn-ea"/>
                <a:cs typeface="Arial" pitchFamily="34" charset="0"/>
              </a:defRPr>
            </a:lvl4pPr>
            <a:lvl5pPr marL="1981139" indent="0" algn="ctr" defTabSz="990570" rtl="0" eaLnBrk="1" latinLnBrk="0" hangingPunct="1">
              <a:lnSpc>
                <a:spcPct val="100000"/>
              </a:lnSpc>
              <a:spcBef>
                <a:spcPts val="1300"/>
              </a:spcBef>
              <a:buClr>
                <a:srgbClr val="97989A"/>
              </a:buClr>
              <a:buFont typeface="Arial" pitchFamily="34" charset="0"/>
              <a:buNone/>
              <a:tabLst/>
              <a:defRPr lang="en-GB" sz="1300" b="0" kern="1200" baseline="0" noProof="0" dirty="0">
                <a:solidFill>
                  <a:schemeClr val="bg1"/>
                </a:solidFill>
                <a:latin typeface="Arial" pitchFamily="34" charset="0"/>
                <a:ea typeface="+mn-ea"/>
                <a:cs typeface="Arial" pitchFamily="34" charset="0"/>
              </a:defRPr>
            </a:lvl5pPr>
            <a:lvl6pPr marL="2476424" indent="0" algn="ctr" defTabSz="968213"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6pPr>
            <a:lvl7pPr marL="2971709" indent="0" algn="ctr" defTabSz="990570" rtl="0" eaLnBrk="1" latinLnBrk="0" hangingPunct="1">
              <a:lnSpc>
                <a:spcPct val="100000"/>
              </a:lnSpc>
              <a:spcBef>
                <a:spcPts val="1300"/>
              </a:spcBef>
              <a:buClr>
                <a:srgbClr val="97989A"/>
              </a:buClr>
              <a:buFont typeface="Arial" pitchFamily="34" charset="0"/>
              <a:buNone/>
              <a:defRPr lang="en-GB" sz="1300" b="0" kern="1200" baseline="0" noProof="0" dirty="0">
                <a:solidFill>
                  <a:schemeClr val="bg1"/>
                </a:solidFill>
                <a:latin typeface="Arial" pitchFamily="34" charset="0"/>
                <a:ea typeface="+mn-ea"/>
                <a:cs typeface="Arial" pitchFamily="34" charset="0"/>
              </a:defRPr>
            </a:lvl7pPr>
            <a:lvl8pPr marL="3466993"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8pPr>
            <a:lvl9pPr marL="3962278" indent="0" algn="ctr" defTabSz="990570" rtl="0" eaLnBrk="1" latinLnBrk="0" hangingPunct="1">
              <a:lnSpc>
                <a:spcPct val="100000"/>
              </a:lnSpc>
              <a:spcBef>
                <a:spcPts val="1300"/>
              </a:spcBef>
              <a:buClr>
                <a:srgbClr val="97989A"/>
              </a:buClr>
              <a:buFont typeface="Arial" pitchFamily="34" charset="0"/>
              <a:buNone/>
              <a:defRPr lang="en-GB" sz="1300" b="0" kern="1200" noProof="0" dirty="0">
                <a:solidFill>
                  <a:schemeClr val="bg1"/>
                </a:solidFill>
                <a:latin typeface="Arial" pitchFamily="34" charset="0"/>
                <a:ea typeface="+mn-ea"/>
                <a:cs typeface="Arial" pitchFamily="34" charset="0"/>
              </a:defRPr>
            </a:lvl9pPr>
          </a:lstStyle>
          <a:p>
            <a:pPr algn="ctr" fontAlgn="base">
              <a:lnSpc>
                <a:spcPct val="110000"/>
              </a:lnSpc>
              <a:spcBef>
                <a:spcPct val="40000"/>
              </a:spcBef>
              <a:spcAft>
                <a:spcPct val="0"/>
              </a:spcAft>
            </a:pPr>
            <a:r>
              <a:rPr lang="en-CA" dirty="0"/>
              <a:t>w</a:t>
            </a:r>
            <a:r>
              <a:rPr lang="en-US" dirty="0"/>
              <a:t>ww.loyalvalleycapital.com</a:t>
            </a:r>
          </a:p>
        </p:txBody>
      </p:sp>
    </p:spTree>
    <p:extLst>
      <p:ext uri="{BB962C8B-B14F-4D97-AF65-F5344CB8AC3E}">
        <p14:creationId xmlns:p14="http://schemas.microsoft.com/office/powerpoint/2010/main" val="173378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24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6" imgW="216" imgH="216" progId="">
                  <p:embed/>
                </p:oleObj>
              </mc:Choice>
              <mc:Fallback>
                <p:oleObj name="think-cell Slide" r:id="rId6" imgW="216" imgH="216"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a:t>Click to edit Master title style</a:t>
            </a:r>
          </a:p>
        </p:txBody>
      </p:sp>
      <p:sp>
        <p:nvSpPr>
          <p:cNvPr id="3" name="Content Placeholder 2"/>
          <p:cNvSpPr>
            <a:spLocks noGrp="1"/>
          </p:cNvSpPr>
          <p:nvPr>
            <p:ph idx="1"/>
            <p:custDataLst>
              <p:tags r:id="rId4"/>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50595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8" name="Group 47"/>
          <p:cNvGrpSpPr/>
          <p:nvPr userDrawn="1"/>
        </p:nvGrpSpPr>
        <p:grpSpPr bwMode="gray">
          <a:xfrm>
            <a:off x="0" y="836712"/>
            <a:ext cx="9906000" cy="5544616"/>
            <a:chOff x="0" y="836712"/>
            <a:chExt cx="9144000" cy="5544616"/>
          </a:xfrm>
          <a:noFill/>
        </p:grpSpPr>
        <p:sp>
          <p:nvSpPr>
            <p:cNvPr id="24" name="Rectangle 23"/>
            <p:cNvSpPr>
              <a:spLocks noChangeArrowheads="1"/>
            </p:cNvSpPr>
            <p:nvPr userDrawn="1"/>
          </p:nvSpPr>
          <p:spPr bwMode="gray">
            <a:xfrm rot="16200000">
              <a:off x="4426396" y="944728"/>
              <a:ext cx="288032"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5" name="Rectangle 5"/>
            <p:cNvSpPr>
              <a:spLocks noChangeArrowheads="1"/>
            </p:cNvSpPr>
            <p:nvPr userDrawn="1"/>
          </p:nvSpPr>
          <p:spPr bwMode="gray">
            <a:xfrm rot="16200000">
              <a:off x="4426397" y="6201312"/>
              <a:ext cx="288032"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6" name="Rectangle 4"/>
            <p:cNvSpPr/>
            <p:nvPr userDrawn="1"/>
          </p:nvSpPr>
          <p:spPr bwMode="gray">
            <a:xfrm flipV="1">
              <a:off x="0" y="3573120"/>
              <a:ext cx="180000"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sp>
          <p:nvSpPr>
            <p:cNvPr id="27" name="Rectangle 26"/>
            <p:cNvSpPr/>
            <p:nvPr userDrawn="1"/>
          </p:nvSpPr>
          <p:spPr bwMode="gray">
            <a:xfrm>
              <a:off x="8892480" y="3573120"/>
              <a:ext cx="251520" cy="72000"/>
            </a:xfrm>
            <a:prstGeom prst="rect">
              <a:avLst/>
            </a:prstGeom>
            <a:grpFill/>
            <a:ln w="9525" algn="ctr">
              <a:noFill/>
              <a:miter lim="800000"/>
              <a:headEnd/>
              <a:tailEnd/>
            </a:ln>
            <a:effectLst/>
          </p:spPr>
          <p:txBody>
            <a:bodyPr/>
            <a:lstStyle/>
            <a:p>
              <a:pPr marL="0" marR="0" indent="0" algn="l" defTabSz="990570" rtl="0" eaLnBrk="1" fontAlgn="base" latinLnBrk="0" hangingPunct="1">
                <a:lnSpc>
                  <a:spcPct val="100000"/>
                </a:lnSpc>
                <a:spcBef>
                  <a:spcPct val="50000"/>
                </a:spcBef>
                <a:spcAft>
                  <a:spcPct val="0"/>
                </a:spcAft>
                <a:buClrTx/>
                <a:buSzTx/>
                <a:buFontTx/>
                <a:buNone/>
                <a:tabLst/>
                <a:defRPr/>
              </a:pPr>
              <a:endParaRPr lang="en-GB" sz="1950" kern="1200" dirty="0">
                <a:solidFill>
                  <a:schemeClr val="tx1"/>
                </a:solidFill>
                <a:latin typeface="Calibri" panose="020F0502020204030204" pitchFamily="34" charset="0"/>
                <a:ea typeface="+mn-ea"/>
                <a:cs typeface="Calibri" panose="020F0502020204030204" pitchFamily="34" charset="0"/>
              </a:endParaRPr>
            </a:p>
          </p:txBody>
        </p:sp>
      </p:grpSp>
      <p:sp>
        <p:nvSpPr>
          <p:cNvPr id="34" name="Line 10"/>
          <p:cNvSpPr>
            <a:spLocks noChangeShapeType="1"/>
          </p:cNvSpPr>
          <p:nvPr userDrawn="1"/>
        </p:nvSpPr>
        <p:spPr bwMode="gray">
          <a:xfrm>
            <a:off x="203159" y="6453341"/>
            <a:ext cx="9504000" cy="0"/>
          </a:xfrm>
          <a:prstGeom prst="line">
            <a:avLst/>
          </a:prstGeom>
          <a:noFill/>
          <a:ln w="31750">
            <a:solidFill>
              <a:srgbClr val="4F4D4C"/>
            </a:solidFill>
            <a:round/>
            <a:headEnd/>
            <a:tailEnd/>
          </a:ln>
        </p:spPr>
        <p:txBody>
          <a:bodyPr/>
          <a:lstStyle/>
          <a:p>
            <a:endParaRPr lang="en-GB" sz="1950" dirty="0">
              <a:latin typeface="Calibri" panose="020F0502020204030204" pitchFamily="34" charset="0"/>
              <a:cs typeface="Calibri" panose="020F0502020204030204" pitchFamily="34" charset="0"/>
            </a:endParaRPr>
          </a:p>
        </p:txBody>
      </p:sp>
      <p:sp>
        <p:nvSpPr>
          <p:cNvPr id="36" name="Rectangle 35"/>
          <p:cNvSpPr/>
          <p:nvPr userDrawn="1"/>
        </p:nvSpPr>
        <p:spPr bwMode="gray">
          <a:xfrm>
            <a:off x="203161" y="6509331"/>
            <a:ext cx="312035" cy="280800"/>
          </a:xfrm>
          <a:prstGeom prst="rect">
            <a:avLst/>
          </a:prstGeom>
          <a:ln>
            <a:miter lim="800000"/>
            <a:headEnd/>
            <a:tailEnd/>
          </a:ln>
        </p:spPr>
        <p:txBody>
          <a:bodyPr vert="horz" wrap="square" lIns="78000" tIns="78000" rIns="0" bIns="0" numCol="1" anchor="t" anchorCtr="0" compatLnSpc="1">
            <a:prstTxWarp prst="textNoShape">
              <a:avLst/>
            </a:prstTxWarp>
          </a:bodyPr>
          <a:lstStyle/>
          <a:p>
            <a:pPr algn="l" rtl="0" fontAlgn="base">
              <a:spcBef>
                <a:spcPct val="40000"/>
              </a:spcBef>
              <a:spcAft>
                <a:spcPct val="0"/>
              </a:spcAft>
            </a:pPr>
            <a:fld id="{358FC8E3-FE67-4452-9F4E-9A47A20D0542}" type="slidenum">
              <a:rPr lang="en-GB" sz="1000" kern="1200" noProof="0" smtClean="0">
                <a:solidFill>
                  <a:srgbClr val="00338D"/>
                </a:solidFill>
                <a:latin typeface="Calibri" panose="020F0502020204030204" pitchFamily="34" charset="0"/>
                <a:ea typeface="+mn-ea"/>
                <a:cs typeface="Calibri" panose="020F0502020204030204" pitchFamily="34" charset="0"/>
              </a:rPr>
              <a:pPr algn="l" rtl="0" fontAlgn="base">
                <a:spcBef>
                  <a:spcPct val="40000"/>
                </a:spcBef>
                <a:spcAft>
                  <a:spcPct val="0"/>
                </a:spcAft>
              </a:pPr>
              <a:t>‹#›</a:t>
            </a:fld>
            <a:endParaRPr lang="en-GB" sz="1000" kern="1200" dirty="0">
              <a:solidFill>
                <a:srgbClr val="00338D"/>
              </a:solidFill>
              <a:latin typeface="Calibri" panose="020F0502020204030204" pitchFamily="34" charset="0"/>
              <a:ea typeface="+mn-ea"/>
              <a:cs typeface="Calibri" panose="020F0502020204030204" pitchFamily="34" charset="0"/>
            </a:endParaRPr>
          </a:p>
        </p:txBody>
      </p:sp>
      <p:sp>
        <p:nvSpPr>
          <p:cNvPr id="46" name="Title Placeholder 45"/>
          <p:cNvSpPr>
            <a:spLocks noGrp="1"/>
          </p:cNvSpPr>
          <p:nvPr>
            <p:ph type="title"/>
          </p:nvPr>
        </p:nvSpPr>
        <p:spPr bwMode="gray">
          <a:xfrm>
            <a:off x="194471" y="108867"/>
            <a:ext cx="9504000" cy="576064"/>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a:r>
              <a:rPr lang="en-US" dirty="0"/>
              <a:t>Click to edit Master title style</a:t>
            </a:r>
            <a:endParaRPr lang="en-GB" dirty="0"/>
          </a:p>
        </p:txBody>
      </p:sp>
      <p:sp>
        <p:nvSpPr>
          <p:cNvPr id="13" name="Line 31"/>
          <p:cNvSpPr>
            <a:spLocks noChangeShapeType="1"/>
          </p:cNvSpPr>
          <p:nvPr userDrawn="1"/>
        </p:nvSpPr>
        <p:spPr bwMode="gray">
          <a:xfrm>
            <a:off x="0" y="790105"/>
            <a:ext cx="9906000" cy="0"/>
          </a:xfrm>
          <a:prstGeom prst="line">
            <a:avLst/>
          </a:prstGeom>
          <a:noFill/>
          <a:ln w="50800">
            <a:solidFill>
              <a:srgbClr val="AA8535"/>
            </a:solidFill>
            <a:miter lim="800000"/>
            <a:headEnd/>
            <a:tailEnd/>
          </a:ln>
        </p:spPr>
        <p:txBody>
          <a:bodyPr/>
          <a:lstStyle/>
          <a:p>
            <a:endParaRPr lang="en-GB" sz="1950" dirty="0">
              <a:latin typeface="Calibri" panose="020F0502020204030204" pitchFamily="34" charset="0"/>
              <a:cs typeface="Calibri" panose="020F0502020204030204" pitchFamily="34" charset="0"/>
            </a:endParaRPr>
          </a:p>
        </p:txBody>
      </p:sp>
      <p:cxnSp>
        <p:nvCxnSpPr>
          <p:cNvPr id="6" name="Straight Connector 5"/>
          <p:cNvCxnSpPr/>
          <p:nvPr userDrawn="1"/>
        </p:nvCxnSpPr>
        <p:spPr>
          <a:xfrm>
            <a:off x="541264" y="6525978"/>
            <a:ext cx="0" cy="288000"/>
          </a:xfrm>
          <a:prstGeom prst="line">
            <a:avLst/>
          </a:prstGeom>
          <a:ln w="19050" cap="sq">
            <a:solidFill>
              <a:srgbClr val="4F4D4C"/>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4298085" y="-35376"/>
            <a:ext cx="1326147" cy="224016"/>
          </a:xfrm>
          <a:prstGeom prst="rect">
            <a:avLst/>
          </a:prstGeom>
          <a:noFill/>
        </p:spPr>
        <p:txBody>
          <a:bodyPr wrap="square" lIns="58500" tIns="58500" rIns="58500" bIns="58500" rtlCol="0">
            <a:noAutofit/>
          </a:bodyPr>
          <a:lstStyle/>
          <a:p>
            <a:pPr algn="ctr"/>
            <a:r>
              <a:rPr lang="en-US" altLang="zh-CN" sz="1000" b="1" dirty="0">
                <a:solidFill>
                  <a:srgbClr val="FF0000"/>
                </a:solidFill>
                <a:latin typeface="Calibri" panose="020F0502020204030204" pitchFamily="34" charset="0"/>
                <a:ea typeface="楷体" panose="02010609060101010101" pitchFamily="49" charset="-122"/>
                <a:cs typeface="Calibri" panose="020F0502020204030204" pitchFamily="34" charset="0"/>
              </a:rPr>
              <a:t>Confidential</a:t>
            </a:r>
            <a:endParaRPr lang="en-US" sz="1000" b="1" dirty="0">
              <a:solidFill>
                <a:srgbClr val="FF0000"/>
              </a:solidFill>
              <a:latin typeface="Calibri" panose="020F0502020204030204" pitchFamily="34" charset="0"/>
              <a:ea typeface="楷体" panose="02010609060101010101" pitchFamily="49" charset="-122"/>
              <a:cs typeface="Calibri" panose="020F0502020204030204" pitchFamily="34" charset="0"/>
            </a:endParaRPr>
          </a:p>
        </p:txBody>
      </p:sp>
      <p:pic>
        <p:nvPicPr>
          <p:cNvPr id="15" name="图片 15">
            <a:extLst>
              <a:ext uri="{FF2B5EF4-FFF2-40B4-BE49-F238E27FC236}">
                <a16:creationId xmlns:a16="http://schemas.microsoft.com/office/drawing/2014/main" id="{BCBEE9C7-A42C-448A-8A35-6C5CD2880DE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12903" y="6511314"/>
            <a:ext cx="1592625" cy="306274"/>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805" r:id="rId2"/>
    <p:sldLayoutId id="2147483800" r:id="rId3"/>
    <p:sldLayoutId id="2147483775" r:id="rId4"/>
    <p:sldLayoutId id="2147483802" r:id="rId5"/>
    <p:sldLayoutId id="2147483784" r:id="rId6"/>
    <p:sldLayoutId id="2147483804" r:id="rId7"/>
    <p:sldLayoutId id="2147483806" r:id="rId8"/>
    <p:sldLayoutId id="2147483807" r:id="rId9"/>
    <p:sldLayoutId id="2147483808" r:id="rId10"/>
  </p:sldLayoutIdLst>
  <p:hf sldNum="0" hdr="0" ftr="0" dt="0"/>
  <p:txStyles>
    <p:titleStyle>
      <a:lvl1pPr algn="l" defTabSz="990570" rtl="0" eaLnBrk="1" latinLnBrk="0" hangingPunct="1">
        <a:spcBef>
          <a:spcPct val="0"/>
        </a:spcBef>
        <a:buNone/>
        <a:defRPr lang="en-GB" sz="2000" b="1" kern="1200" noProof="0" dirty="0" smtClean="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eaLnBrk="1" hangingPunct="1">
        <a:defRPr lang="en-GB" sz="1950" b="1" kern="1200" noProof="0" dirty="0">
          <a:solidFill>
            <a:schemeClr val="bg1"/>
          </a:solidFill>
          <a:latin typeface="Arial" pitchFamily="34" charset="0"/>
          <a:ea typeface="+mj-ea"/>
          <a:cs typeface="Arial" pitchFamily="34" charset="0"/>
        </a:defRPr>
      </a:lvl2pPr>
      <a:lvl3pPr eaLnBrk="1" hangingPunct="1">
        <a:defRPr lang="en-GB" sz="1950" b="1" kern="1200" noProof="0" dirty="0">
          <a:solidFill>
            <a:schemeClr val="bg1"/>
          </a:solidFill>
          <a:latin typeface="Arial" pitchFamily="34" charset="0"/>
          <a:ea typeface="+mj-ea"/>
          <a:cs typeface="Arial" pitchFamily="34" charset="0"/>
        </a:defRPr>
      </a:lvl3pPr>
      <a:lvl4pPr eaLnBrk="1" hangingPunct="1">
        <a:defRPr lang="en-GB" sz="1950" b="1" kern="1200" noProof="0" dirty="0">
          <a:solidFill>
            <a:schemeClr val="bg1"/>
          </a:solidFill>
          <a:latin typeface="Arial" pitchFamily="34" charset="0"/>
          <a:ea typeface="+mj-ea"/>
          <a:cs typeface="Arial" pitchFamily="34" charset="0"/>
        </a:defRPr>
      </a:lvl4pPr>
      <a:lvl5pPr eaLnBrk="1" hangingPunct="1">
        <a:defRPr lang="en-GB" sz="1950" b="1" kern="1200" noProof="0" dirty="0">
          <a:solidFill>
            <a:schemeClr val="bg1"/>
          </a:solidFill>
          <a:latin typeface="Arial" pitchFamily="34" charset="0"/>
          <a:ea typeface="+mj-ea"/>
          <a:cs typeface="Arial" pitchFamily="34" charset="0"/>
        </a:defRPr>
      </a:lvl5pPr>
      <a:lvl6pPr eaLnBrk="1" hangingPunct="1">
        <a:defRPr lang="en-GB" sz="1950" b="1" kern="1200" noProof="0" dirty="0">
          <a:solidFill>
            <a:schemeClr val="bg1"/>
          </a:solidFill>
          <a:latin typeface="Arial" pitchFamily="34" charset="0"/>
          <a:ea typeface="+mj-ea"/>
          <a:cs typeface="Arial" pitchFamily="34" charset="0"/>
        </a:defRPr>
      </a:lvl6pPr>
      <a:lvl7pPr eaLnBrk="1" hangingPunct="1">
        <a:defRPr lang="en-GB" sz="1950" b="1" kern="1200" noProof="0" dirty="0">
          <a:solidFill>
            <a:schemeClr val="bg1"/>
          </a:solidFill>
          <a:latin typeface="Arial" pitchFamily="34" charset="0"/>
          <a:ea typeface="+mj-ea"/>
          <a:cs typeface="Arial" pitchFamily="34" charset="0"/>
        </a:defRPr>
      </a:lvl7pPr>
      <a:lvl8pPr eaLnBrk="1" hangingPunct="1">
        <a:defRPr lang="en-GB" sz="1950" b="1" kern="1200" noProof="0" dirty="0">
          <a:solidFill>
            <a:schemeClr val="bg1"/>
          </a:solidFill>
          <a:latin typeface="Arial" pitchFamily="34" charset="0"/>
          <a:ea typeface="+mj-ea"/>
          <a:cs typeface="Arial" pitchFamily="34" charset="0"/>
        </a:defRPr>
      </a:lvl8pPr>
      <a:lvl9pPr eaLnBrk="1" hangingPunct="1">
        <a:defRPr lang="en-GB" sz="1950" b="1" kern="1200" noProof="0" dirty="0">
          <a:solidFill>
            <a:schemeClr val="bg1"/>
          </a:solidFill>
          <a:latin typeface="Arial" pitchFamily="34" charset="0"/>
          <a:ea typeface="+mj-ea"/>
          <a:cs typeface="Arial" pitchFamily="34" charset="0"/>
        </a:defRPr>
      </a:lvl9pPr>
    </p:titleStyle>
    <p:body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3" pos="3120" userDrawn="1">
          <p15:clr>
            <a:srgbClr val="F26B43"/>
          </p15:clr>
        </p15:guide>
        <p15:guide id="4" pos="126" userDrawn="1">
          <p15:clr>
            <a:srgbClr val="F26B43"/>
          </p15:clr>
        </p15:guide>
        <p15:guide id="5" pos="6114" userDrawn="1">
          <p15:clr>
            <a:srgbClr val="F26B43"/>
          </p15:clr>
        </p15:guide>
        <p15:guide id="6" orient="horz" pos="61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0.png"/><Relationship Id="rId21" Type="http://schemas.openxmlformats.org/officeDocument/2006/relationships/image" Target="../media/image29.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13.png"/><Relationship Id="rId20"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5.png"/><Relationship Id="rId24" Type="http://schemas.openxmlformats.org/officeDocument/2006/relationships/image" Target="../media/image32.png"/><Relationship Id="rId5" Type="http://schemas.openxmlformats.org/officeDocument/2006/relationships/image" Target="../media/image11.png"/><Relationship Id="rId15" Type="http://schemas.openxmlformats.org/officeDocument/2006/relationships/image" Target="../media/image24.png"/><Relationship Id="rId23" Type="http://schemas.openxmlformats.org/officeDocument/2006/relationships/image" Target="../media/image31.png"/><Relationship Id="rId10" Type="http://schemas.openxmlformats.org/officeDocument/2006/relationships/image" Target="../media/image20.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77/10600280187899"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C912-5A2F-4ED6-A8D9-1EFB05855494}"/>
              </a:ext>
            </a:extLst>
          </p:cNvPr>
          <p:cNvSpPr>
            <a:spLocks noGrp="1"/>
          </p:cNvSpPr>
          <p:nvPr>
            <p:ph type="ctrTitle"/>
          </p:nvPr>
        </p:nvSpPr>
        <p:spPr>
          <a:xfrm>
            <a:off x="704528" y="1205259"/>
            <a:ext cx="6984776" cy="999605"/>
          </a:xfrm>
        </p:spPr>
        <p:txBody>
          <a:bodyPr/>
          <a:lstStyle/>
          <a:p>
            <a:r>
              <a:rPr lang="en-US" altLang="zh-CN" dirty="0"/>
              <a:t>Biogen</a:t>
            </a:r>
            <a:br>
              <a:rPr lang="zh-CN" altLang="en-US" dirty="0"/>
            </a:br>
            <a:r>
              <a:rPr lang="en-US" altLang="zh-CN" dirty="0"/>
              <a:t>Nasdaq:</a:t>
            </a:r>
            <a:r>
              <a:rPr lang="zh-CN" altLang="en-US" dirty="0"/>
              <a:t> </a:t>
            </a:r>
            <a:r>
              <a:rPr lang="en-US" altLang="zh-CN" dirty="0"/>
              <a:t>BIIB</a:t>
            </a:r>
            <a:endParaRPr lang="en-CA" altLang="zh-CN" dirty="0"/>
          </a:p>
        </p:txBody>
      </p:sp>
      <p:sp>
        <p:nvSpPr>
          <p:cNvPr id="3" name="Subtitle 2">
            <a:extLst>
              <a:ext uri="{FF2B5EF4-FFF2-40B4-BE49-F238E27FC236}">
                <a16:creationId xmlns:a16="http://schemas.microsoft.com/office/drawing/2014/main" id="{C26DD602-C14C-49C9-8F69-1CED23627196}"/>
              </a:ext>
            </a:extLst>
          </p:cNvPr>
          <p:cNvSpPr>
            <a:spLocks noGrp="1"/>
          </p:cNvSpPr>
          <p:nvPr>
            <p:ph type="subTitle" idx="1"/>
          </p:nvPr>
        </p:nvSpPr>
        <p:spPr>
          <a:xfrm>
            <a:off x="704528" y="2276872"/>
            <a:ext cx="4320000" cy="936104"/>
          </a:xfrm>
        </p:spPr>
        <p:txBody>
          <a:bodyPr>
            <a:noAutofit/>
          </a:bodyPr>
          <a:lstStyle/>
          <a:p>
            <a:r>
              <a:rPr lang="zh-CN" altLang="en-US" dirty="0"/>
              <a:t>任梦</a:t>
            </a:r>
            <a:endParaRPr lang="en-US" altLang="zh-CN" dirty="0"/>
          </a:p>
          <a:p>
            <a:r>
              <a:rPr lang="en-US" altLang="zh-CN" dirty="0"/>
              <a:t>2019</a:t>
            </a:r>
            <a:r>
              <a:rPr lang="zh-CN" altLang="en-US" dirty="0"/>
              <a:t>年</a:t>
            </a:r>
            <a:r>
              <a:rPr lang="en-US" altLang="zh-CN" dirty="0"/>
              <a:t>7</a:t>
            </a:r>
            <a:r>
              <a:rPr lang="zh-CN" altLang="en-US" dirty="0"/>
              <a:t>月</a:t>
            </a:r>
            <a:r>
              <a:rPr lang="en-US" altLang="zh-CN" dirty="0"/>
              <a:t>29</a:t>
            </a:r>
            <a:r>
              <a:rPr lang="zh-CN" altLang="en-US" dirty="0"/>
              <a:t>日</a:t>
            </a:r>
          </a:p>
        </p:txBody>
      </p:sp>
    </p:spTree>
    <p:extLst>
      <p:ext uri="{BB962C8B-B14F-4D97-AF65-F5344CB8AC3E}">
        <p14:creationId xmlns:p14="http://schemas.microsoft.com/office/powerpoint/2010/main" val="320522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F897D0-C652-439C-AA60-9BA5A920A1E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CCB70AF-507D-414A-B8F5-ED2908DCAF5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1E6B0F6-BD2C-4CDC-8FC4-A6130C5FC481}"/>
              </a:ext>
            </a:extLst>
          </p:cNvPr>
          <p:cNvSpPr>
            <a:spLocks noGrp="1"/>
          </p:cNvSpPr>
          <p:nvPr>
            <p:ph type="body" sz="quarter" idx="10"/>
          </p:nvPr>
        </p:nvSpPr>
        <p:spPr>
          <a:xfrm>
            <a:off x="194337" y="981076"/>
            <a:ext cx="9517193" cy="575715"/>
          </a:xfrm>
        </p:spPr>
        <p:txBody>
          <a:bodyPr/>
          <a:lstStyle/>
          <a:p>
            <a:r>
              <a:rPr lang="zh-CN" altLang="en-US" dirty="0"/>
              <a:t>多发性硬化症药物和精神疾病类药物各占一半。市场较为单一。</a:t>
            </a:r>
          </a:p>
          <a:p>
            <a:r>
              <a:rPr lang="zh-CN" altLang="en-US" dirty="0"/>
              <a:t>多发性硬化症药物销售额在神经类药物中占第一。</a:t>
            </a:r>
          </a:p>
          <a:p>
            <a:endParaRPr lang="en-US" dirty="0"/>
          </a:p>
        </p:txBody>
      </p:sp>
      <p:sp>
        <p:nvSpPr>
          <p:cNvPr id="5" name="Text Placeholder 4">
            <a:extLst>
              <a:ext uri="{FF2B5EF4-FFF2-40B4-BE49-F238E27FC236}">
                <a16:creationId xmlns:a16="http://schemas.microsoft.com/office/drawing/2014/main" id="{B565D97E-7C5D-439F-8A74-A341441F823E}"/>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62E8442D-286D-412E-A905-A40B6289A2D1}"/>
              </a:ext>
            </a:extLst>
          </p:cNvPr>
          <p:cNvSpPr>
            <a:spLocks noGrp="1"/>
          </p:cNvSpPr>
          <p:nvPr>
            <p:ph type="title"/>
          </p:nvPr>
        </p:nvSpPr>
        <p:spPr/>
        <p:txBody>
          <a:bodyPr/>
          <a:lstStyle/>
          <a:p>
            <a:r>
              <a:rPr lang="zh-CN" altLang="en-US" dirty="0"/>
              <a:t>美国</a:t>
            </a:r>
            <a:r>
              <a:rPr lang="en-US" altLang="zh-CN" dirty="0"/>
              <a:t>2016</a:t>
            </a:r>
            <a:r>
              <a:rPr lang="zh-CN" altLang="en-US" dirty="0"/>
              <a:t>年销量前</a:t>
            </a:r>
            <a:r>
              <a:rPr lang="en-US" altLang="zh-CN" dirty="0"/>
              <a:t>20</a:t>
            </a:r>
            <a:r>
              <a:rPr lang="zh-CN" altLang="en-US" dirty="0"/>
              <a:t>的神经类药物一览：市场单一，两种药物分割整个市场</a:t>
            </a:r>
            <a:endParaRPr lang="en-US" dirty="0"/>
          </a:p>
        </p:txBody>
      </p:sp>
      <p:graphicFrame>
        <p:nvGraphicFramePr>
          <p:cNvPr id="11" name="Chart 10">
            <a:extLst>
              <a:ext uri="{FF2B5EF4-FFF2-40B4-BE49-F238E27FC236}">
                <a16:creationId xmlns:a16="http://schemas.microsoft.com/office/drawing/2014/main" id="{25E8D72A-C0A7-456C-B95B-0956AB4027BB}"/>
              </a:ext>
            </a:extLst>
          </p:cNvPr>
          <p:cNvGraphicFramePr>
            <a:graphicFrameLocks/>
          </p:cNvGraphicFramePr>
          <p:nvPr>
            <p:extLst>
              <p:ext uri="{D42A27DB-BD31-4B8C-83A1-F6EECF244321}">
                <p14:modId xmlns:p14="http://schemas.microsoft.com/office/powerpoint/2010/main" val="4227314007"/>
              </p:ext>
            </p:extLst>
          </p:nvPr>
        </p:nvGraphicFramePr>
        <p:xfrm>
          <a:off x="3429378" y="1894336"/>
          <a:ext cx="5760640" cy="4399017"/>
        </p:xfrm>
        <a:graphic>
          <a:graphicData uri="http://schemas.openxmlformats.org/drawingml/2006/chart">
            <c:chart xmlns:c="http://schemas.openxmlformats.org/drawingml/2006/chart" xmlns:r="http://schemas.openxmlformats.org/officeDocument/2006/relationships" r:id="rId3"/>
          </a:graphicData>
        </a:graphic>
      </p:graphicFrame>
      <p:sp>
        <p:nvSpPr>
          <p:cNvPr id="13" name="Arrow: Down 12">
            <a:extLst>
              <a:ext uri="{FF2B5EF4-FFF2-40B4-BE49-F238E27FC236}">
                <a16:creationId xmlns:a16="http://schemas.microsoft.com/office/drawing/2014/main" id="{1C76322B-FE10-44A7-AD6D-268608C29302}"/>
              </a:ext>
            </a:extLst>
          </p:cNvPr>
          <p:cNvSpPr/>
          <p:nvPr/>
        </p:nvSpPr>
        <p:spPr>
          <a:xfrm>
            <a:off x="3080792" y="2012892"/>
            <a:ext cx="504056" cy="3816424"/>
          </a:xfrm>
          <a:prstGeom prst="down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14" name="Text Placeholder 3">
            <a:extLst>
              <a:ext uri="{FF2B5EF4-FFF2-40B4-BE49-F238E27FC236}">
                <a16:creationId xmlns:a16="http://schemas.microsoft.com/office/drawing/2014/main" id="{9B4BA261-27ED-432C-824D-B9208232E8AB}"/>
              </a:ext>
            </a:extLst>
          </p:cNvPr>
          <p:cNvSpPr txBox="1">
            <a:spLocks/>
          </p:cNvSpPr>
          <p:nvPr/>
        </p:nvSpPr>
        <p:spPr bwMode="gray">
          <a:xfrm>
            <a:off x="2349383" y="1688747"/>
            <a:ext cx="1296144" cy="575715"/>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en-US" altLang="zh-CN" dirty="0">
                <a:solidFill>
                  <a:schemeClr val="bg2">
                    <a:lumMod val="75000"/>
                  </a:schemeClr>
                </a:solidFill>
              </a:rPr>
              <a:t>FDA</a:t>
            </a:r>
            <a:r>
              <a:rPr lang="zh-CN" altLang="en-US" dirty="0">
                <a:solidFill>
                  <a:schemeClr val="bg2">
                    <a:lumMod val="75000"/>
                  </a:schemeClr>
                </a:solidFill>
              </a:rPr>
              <a:t>过审批时间</a:t>
            </a:r>
          </a:p>
        </p:txBody>
      </p:sp>
      <p:sp>
        <p:nvSpPr>
          <p:cNvPr id="16" name="TextBox 15">
            <a:extLst>
              <a:ext uri="{FF2B5EF4-FFF2-40B4-BE49-F238E27FC236}">
                <a16:creationId xmlns:a16="http://schemas.microsoft.com/office/drawing/2014/main" id="{4741E33A-4877-4E43-828D-09EAD3700F9D}"/>
              </a:ext>
            </a:extLst>
          </p:cNvPr>
          <p:cNvSpPr txBox="1"/>
          <p:nvPr/>
        </p:nvSpPr>
        <p:spPr>
          <a:xfrm>
            <a:off x="2490276" y="2051511"/>
            <a:ext cx="504056" cy="3816424"/>
          </a:xfrm>
          <a:prstGeom prst="rect">
            <a:avLst/>
          </a:prstGeom>
          <a:noFill/>
        </p:spPr>
        <p:txBody>
          <a:bodyPr wrap="square" lIns="54000" tIns="54000" rIns="54000" bIns="54000" rtlCol="0">
            <a:noAutofit/>
          </a:bodyPr>
          <a:lstStyle/>
          <a:p>
            <a:r>
              <a:rPr lang="en-US" sz="1200" dirty="0">
                <a:solidFill>
                  <a:schemeClr val="bg2">
                    <a:lumMod val="75000"/>
                  </a:schemeClr>
                </a:solidFill>
                <a:latin typeface="Arial" pitchFamily="34" charset="0"/>
                <a:cs typeface="Arial" pitchFamily="34" charset="0"/>
              </a:rPr>
              <a:t>2014</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2013</a:t>
            </a:r>
          </a:p>
          <a:p>
            <a:r>
              <a:rPr lang="en-US" sz="1200" dirty="0">
                <a:solidFill>
                  <a:schemeClr val="bg2">
                    <a:lumMod val="75000"/>
                  </a:schemeClr>
                </a:solidFill>
                <a:latin typeface="Arial" pitchFamily="34" charset="0"/>
                <a:cs typeface="Arial" pitchFamily="34" charset="0"/>
              </a:rPr>
              <a:t>2012</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2010</a:t>
            </a:r>
          </a:p>
          <a:p>
            <a:r>
              <a:rPr lang="en-US" sz="1200" dirty="0">
                <a:solidFill>
                  <a:schemeClr val="bg2">
                    <a:lumMod val="75000"/>
                  </a:schemeClr>
                </a:solidFill>
                <a:latin typeface="Arial" pitchFamily="34" charset="0"/>
                <a:cs typeface="Arial" pitchFamily="34" charset="0"/>
              </a:rPr>
              <a:t>2008</a:t>
            </a:r>
          </a:p>
          <a:p>
            <a:r>
              <a:rPr lang="en-US" sz="1200" dirty="0">
                <a:solidFill>
                  <a:schemeClr val="bg2">
                    <a:lumMod val="75000"/>
                  </a:schemeClr>
                </a:solidFill>
                <a:latin typeface="Arial" pitchFamily="34" charset="0"/>
                <a:cs typeface="Arial" pitchFamily="34" charset="0"/>
              </a:rPr>
              <a:t>2006</a:t>
            </a:r>
          </a:p>
          <a:p>
            <a:r>
              <a:rPr lang="en-US" sz="1200" dirty="0">
                <a:solidFill>
                  <a:schemeClr val="bg2">
                    <a:lumMod val="75000"/>
                  </a:schemeClr>
                </a:solidFill>
                <a:latin typeface="Arial" pitchFamily="34" charset="0"/>
                <a:cs typeface="Arial" pitchFamily="34" charset="0"/>
              </a:rPr>
              <a:t>2004</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2003</a:t>
            </a:r>
          </a:p>
          <a:p>
            <a:r>
              <a:rPr lang="en-US" sz="1200" dirty="0">
                <a:solidFill>
                  <a:schemeClr val="bg2">
                    <a:lumMod val="75000"/>
                  </a:schemeClr>
                </a:solidFill>
                <a:latin typeface="Arial" pitchFamily="34" charset="0"/>
                <a:cs typeface="Arial" pitchFamily="34" charset="0"/>
              </a:rPr>
              <a:t>2002</a:t>
            </a:r>
          </a:p>
          <a:p>
            <a:r>
              <a:rPr lang="en-US" sz="1200" dirty="0">
                <a:solidFill>
                  <a:schemeClr val="bg2">
                    <a:lumMod val="75000"/>
                  </a:schemeClr>
                </a:solidFill>
                <a:latin typeface="Arial" pitchFamily="34" charset="0"/>
                <a:cs typeface="Arial" pitchFamily="34" charset="0"/>
              </a:rPr>
              <a:t>2002</a:t>
            </a:r>
          </a:p>
          <a:p>
            <a:r>
              <a:rPr lang="en-US" sz="1200" dirty="0">
                <a:solidFill>
                  <a:schemeClr val="bg2">
                    <a:lumMod val="75000"/>
                  </a:schemeClr>
                </a:solidFill>
                <a:latin typeface="Arial" pitchFamily="34" charset="0"/>
                <a:cs typeface="Arial" pitchFamily="34" charset="0"/>
              </a:rPr>
              <a:t>1997</a:t>
            </a:r>
          </a:p>
          <a:p>
            <a:r>
              <a:rPr lang="en-US" sz="1200" dirty="0">
                <a:solidFill>
                  <a:schemeClr val="bg2">
                    <a:lumMod val="75000"/>
                  </a:schemeClr>
                </a:solidFill>
                <a:latin typeface="Arial" pitchFamily="34" charset="0"/>
                <a:cs typeface="Arial" pitchFamily="34" charset="0"/>
              </a:rPr>
              <a:t>1996</a:t>
            </a:r>
          </a:p>
          <a:p>
            <a:r>
              <a:rPr lang="en-US" sz="1200" dirty="0">
                <a:solidFill>
                  <a:schemeClr val="bg2">
                    <a:lumMod val="75000"/>
                  </a:schemeClr>
                </a:solidFill>
                <a:latin typeface="Arial" pitchFamily="34" charset="0"/>
                <a:cs typeface="Arial" pitchFamily="34" charset="0"/>
              </a:rPr>
              <a:t>1996</a:t>
            </a:r>
          </a:p>
          <a:p>
            <a:r>
              <a:rPr lang="en-US" sz="1200" dirty="0">
                <a:solidFill>
                  <a:schemeClr val="bg2">
                    <a:lumMod val="75000"/>
                  </a:schemeClr>
                </a:solidFill>
                <a:latin typeface="Arial" pitchFamily="34" charset="0"/>
                <a:cs typeface="Arial" pitchFamily="34" charset="0"/>
              </a:rPr>
              <a:t>1993</a:t>
            </a:r>
          </a:p>
        </p:txBody>
      </p:sp>
    </p:spTree>
    <p:extLst>
      <p:ext uri="{BB962C8B-B14F-4D97-AF65-F5344CB8AC3E}">
        <p14:creationId xmlns:p14="http://schemas.microsoft.com/office/powerpoint/2010/main" val="386676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E1E40-68E9-4993-A06E-E40B3D18494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67897BB-3E1C-43A3-B5A8-25AE1AE3CA6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B80F218-DE64-46AD-83DD-1AE18032BD3A}"/>
              </a:ext>
            </a:extLst>
          </p:cNvPr>
          <p:cNvSpPr>
            <a:spLocks noGrp="1"/>
          </p:cNvSpPr>
          <p:nvPr>
            <p:ph type="body" sz="quarter" idx="11"/>
          </p:nvPr>
        </p:nvSpPr>
        <p:spPr/>
        <p:txBody>
          <a:bodyPr/>
          <a:lstStyle/>
          <a:p>
            <a:r>
              <a:rPr lang="en-US" dirty="0"/>
              <a:t>https://www.centerwatch.com/drug-information/fda-approved-drugs/therapeutic-area/10/neurology</a:t>
            </a:r>
          </a:p>
        </p:txBody>
      </p:sp>
      <p:sp>
        <p:nvSpPr>
          <p:cNvPr id="6" name="Title 5">
            <a:extLst>
              <a:ext uri="{FF2B5EF4-FFF2-40B4-BE49-F238E27FC236}">
                <a16:creationId xmlns:a16="http://schemas.microsoft.com/office/drawing/2014/main" id="{E17B41A8-53E1-4658-926F-C272BF6283E8}"/>
              </a:ext>
            </a:extLst>
          </p:cNvPr>
          <p:cNvSpPr>
            <a:spLocks noGrp="1"/>
          </p:cNvSpPr>
          <p:nvPr>
            <p:ph type="title"/>
          </p:nvPr>
        </p:nvSpPr>
        <p:spPr/>
        <p:txBody>
          <a:bodyPr/>
          <a:lstStyle/>
          <a:p>
            <a:r>
              <a:rPr lang="zh-CN" altLang="en-US" dirty="0"/>
              <a:t>神经疾病领域通过</a:t>
            </a:r>
            <a:r>
              <a:rPr lang="en-US" altLang="zh-CN" dirty="0"/>
              <a:t>FDA</a:t>
            </a:r>
            <a:r>
              <a:rPr lang="zh-CN" altLang="en-US" dirty="0"/>
              <a:t>审批的药物总览</a:t>
            </a:r>
            <a:endParaRPr lang="en-US" dirty="0"/>
          </a:p>
        </p:txBody>
      </p:sp>
      <p:graphicFrame>
        <p:nvGraphicFramePr>
          <p:cNvPr id="7" name="Table 6">
            <a:extLst>
              <a:ext uri="{FF2B5EF4-FFF2-40B4-BE49-F238E27FC236}">
                <a16:creationId xmlns:a16="http://schemas.microsoft.com/office/drawing/2014/main" id="{2DEC49CA-2C63-426E-9C40-525022FA64CE}"/>
              </a:ext>
            </a:extLst>
          </p:cNvPr>
          <p:cNvGraphicFramePr>
            <a:graphicFrameLocks noGrp="1"/>
          </p:cNvGraphicFramePr>
          <p:nvPr>
            <p:extLst>
              <p:ext uri="{D42A27DB-BD31-4B8C-83A1-F6EECF244321}">
                <p14:modId xmlns:p14="http://schemas.microsoft.com/office/powerpoint/2010/main" val="225172915"/>
              </p:ext>
            </p:extLst>
          </p:nvPr>
        </p:nvGraphicFramePr>
        <p:xfrm>
          <a:off x="154090" y="958029"/>
          <a:ext cx="9577498" cy="4223943"/>
        </p:xfrm>
        <a:graphic>
          <a:graphicData uri="http://schemas.openxmlformats.org/drawingml/2006/table">
            <a:tbl>
              <a:tblPr>
                <a:tableStyleId>{284E427A-3D55-4303-BF80-6455036E1DE7}</a:tableStyleId>
              </a:tblPr>
              <a:tblGrid>
                <a:gridCol w="1716122">
                  <a:extLst>
                    <a:ext uri="{9D8B030D-6E8A-4147-A177-3AD203B41FA5}">
                      <a16:colId xmlns:a16="http://schemas.microsoft.com/office/drawing/2014/main" val="4003460728"/>
                    </a:ext>
                  </a:extLst>
                </a:gridCol>
                <a:gridCol w="302846">
                  <a:extLst>
                    <a:ext uri="{9D8B030D-6E8A-4147-A177-3AD203B41FA5}">
                      <a16:colId xmlns:a16="http://schemas.microsoft.com/office/drawing/2014/main" val="1538361204"/>
                    </a:ext>
                  </a:extLst>
                </a:gridCol>
                <a:gridCol w="302846">
                  <a:extLst>
                    <a:ext uri="{9D8B030D-6E8A-4147-A177-3AD203B41FA5}">
                      <a16:colId xmlns:a16="http://schemas.microsoft.com/office/drawing/2014/main" val="2332247177"/>
                    </a:ext>
                  </a:extLst>
                </a:gridCol>
                <a:gridCol w="302846">
                  <a:extLst>
                    <a:ext uri="{9D8B030D-6E8A-4147-A177-3AD203B41FA5}">
                      <a16:colId xmlns:a16="http://schemas.microsoft.com/office/drawing/2014/main" val="2710747321"/>
                    </a:ext>
                  </a:extLst>
                </a:gridCol>
                <a:gridCol w="302846">
                  <a:extLst>
                    <a:ext uri="{9D8B030D-6E8A-4147-A177-3AD203B41FA5}">
                      <a16:colId xmlns:a16="http://schemas.microsoft.com/office/drawing/2014/main" val="2049938968"/>
                    </a:ext>
                  </a:extLst>
                </a:gridCol>
                <a:gridCol w="302846">
                  <a:extLst>
                    <a:ext uri="{9D8B030D-6E8A-4147-A177-3AD203B41FA5}">
                      <a16:colId xmlns:a16="http://schemas.microsoft.com/office/drawing/2014/main" val="447686582"/>
                    </a:ext>
                  </a:extLst>
                </a:gridCol>
                <a:gridCol w="302846">
                  <a:extLst>
                    <a:ext uri="{9D8B030D-6E8A-4147-A177-3AD203B41FA5}">
                      <a16:colId xmlns:a16="http://schemas.microsoft.com/office/drawing/2014/main" val="3290146798"/>
                    </a:ext>
                  </a:extLst>
                </a:gridCol>
                <a:gridCol w="302846">
                  <a:extLst>
                    <a:ext uri="{9D8B030D-6E8A-4147-A177-3AD203B41FA5}">
                      <a16:colId xmlns:a16="http://schemas.microsoft.com/office/drawing/2014/main" val="252863218"/>
                    </a:ext>
                  </a:extLst>
                </a:gridCol>
                <a:gridCol w="302846">
                  <a:extLst>
                    <a:ext uri="{9D8B030D-6E8A-4147-A177-3AD203B41FA5}">
                      <a16:colId xmlns:a16="http://schemas.microsoft.com/office/drawing/2014/main" val="854273199"/>
                    </a:ext>
                  </a:extLst>
                </a:gridCol>
                <a:gridCol w="302846">
                  <a:extLst>
                    <a:ext uri="{9D8B030D-6E8A-4147-A177-3AD203B41FA5}">
                      <a16:colId xmlns:a16="http://schemas.microsoft.com/office/drawing/2014/main" val="2705618091"/>
                    </a:ext>
                  </a:extLst>
                </a:gridCol>
                <a:gridCol w="290226">
                  <a:extLst>
                    <a:ext uri="{9D8B030D-6E8A-4147-A177-3AD203B41FA5}">
                      <a16:colId xmlns:a16="http://schemas.microsoft.com/office/drawing/2014/main" val="1329055525"/>
                    </a:ext>
                  </a:extLst>
                </a:gridCol>
                <a:gridCol w="302846">
                  <a:extLst>
                    <a:ext uri="{9D8B030D-6E8A-4147-A177-3AD203B41FA5}">
                      <a16:colId xmlns:a16="http://schemas.microsoft.com/office/drawing/2014/main" val="3890131915"/>
                    </a:ext>
                  </a:extLst>
                </a:gridCol>
                <a:gridCol w="302846">
                  <a:extLst>
                    <a:ext uri="{9D8B030D-6E8A-4147-A177-3AD203B41FA5}">
                      <a16:colId xmlns:a16="http://schemas.microsoft.com/office/drawing/2014/main" val="4223316447"/>
                    </a:ext>
                  </a:extLst>
                </a:gridCol>
                <a:gridCol w="302846">
                  <a:extLst>
                    <a:ext uri="{9D8B030D-6E8A-4147-A177-3AD203B41FA5}">
                      <a16:colId xmlns:a16="http://schemas.microsoft.com/office/drawing/2014/main" val="3602506267"/>
                    </a:ext>
                  </a:extLst>
                </a:gridCol>
                <a:gridCol w="302846">
                  <a:extLst>
                    <a:ext uri="{9D8B030D-6E8A-4147-A177-3AD203B41FA5}">
                      <a16:colId xmlns:a16="http://schemas.microsoft.com/office/drawing/2014/main" val="3121006137"/>
                    </a:ext>
                  </a:extLst>
                </a:gridCol>
                <a:gridCol w="302846">
                  <a:extLst>
                    <a:ext uri="{9D8B030D-6E8A-4147-A177-3AD203B41FA5}">
                      <a16:colId xmlns:a16="http://schemas.microsoft.com/office/drawing/2014/main" val="3708871007"/>
                    </a:ext>
                  </a:extLst>
                </a:gridCol>
                <a:gridCol w="302846">
                  <a:extLst>
                    <a:ext uri="{9D8B030D-6E8A-4147-A177-3AD203B41FA5}">
                      <a16:colId xmlns:a16="http://schemas.microsoft.com/office/drawing/2014/main" val="3839508103"/>
                    </a:ext>
                  </a:extLst>
                </a:gridCol>
                <a:gridCol w="302846">
                  <a:extLst>
                    <a:ext uri="{9D8B030D-6E8A-4147-A177-3AD203B41FA5}">
                      <a16:colId xmlns:a16="http://schemas.microsoft.com/office/drawing/2014/main" val="1127961691"/>
                    </a:ext>
                  </a:extLst>
                </a:gridCol>
                <a:gridCol w="302846">
                  <a:extLst>
                    <a:ext uri="{9D8B030D-6E8A-4147-A177-3AD203B41FA5}">
                      <a16:colId xmlns:a16="http://schemas.microsoft.com/office/drawing/2014/main" val="100078814"/>
                    </a:ext>
                  </a:extLst>
                </a:gridCol>
                <a:gridCol w="302846">
                  <a:extLst>
                    <a:ext uri="{9D8B030D-6E8A-4147-A177-3AD203B41FA5}">
                      <a16:colId xmlns:a16="http://schemas.microsoft.com/office/drawing/2014/main" val="4103602435"/>
                    </a:ext>
                  </a:extLst>
                </a:gridCol>
                <a:gridCol w="302846">
                  <a:extLst>
                    <a:ext uri="{9D8B030D-6E8A-4147-A177-3AD203B41FA5}">
                      <a16:colId xmlns:a16="http://schemas.microsoft.com/office/drawing/2014/main" val="2343588801"/>
                    </a:ext>
                  </a:extLst>
                </a:gridCol>
                <a:gridCol w="302846">
                  <a:extLst>
                    <a:ext uri="{9D8B030D-6E8A-4147-A177-3AD203B41FA5}">
                      <a16:colId xmlns:a16="http://schemas.microsoft.com/office/drawing/2014/main" val="2061402094"/>
                    </a:ext>
                  </a:extLst>
                </a:gridCol>
                <a:gridCol w="302846">
                  <a:extLst>
                    <a:ext uri="{9D8B030D-6E8A-4147-A177-3AD203B41FA5}">
                      <a16:colId xmlns:a16="http://schemas.microsoft.com/office/drawing/2014/main" val="3189331150"/>
                    </a:ext>
                  </a:extLst>
                </a:gridCol>
                <a:gridCol w="302846">
                  <a:extLst>
                    <a:ext uri="{9D8B030D-6E8A-4147-A177-3AD203B41FA5}">
                      <a16:colId xmlns:a16="http://schemas.microsoft.com/office/drawing/2014/main" val="1819656"/>
                    </a:ext>
                  </a:extLst>
                </a:gridCol>
                <a:gridCol w="302846">
                  <a:extLst>
                    <a:ext uri="{9D8B030D-6E8A-4147-A177-3AD203B41FA5}">
                      <a16:colId xmlns:a16="http://schemas.microsoft.com/office/drawing/2014/main" val="2468733978"/>
                    </a:ext>
                  </a:extLst>
                </a:gridCol>
                <a:gridCol w="302846">
                  <a:extLst>
                    <a:ext uri="{9D8B030D-6E8A-4147-A177-3AD203B41FA5}">
                      <a16:colId xmlns:a16="http://schemas.microsoft.com/office/drawing/2014/main" val="3305049433"/>
                    </a:ext>
                  </a:extLst>
                </a:gridCol>
                <a:gridCol w="302846">
                  <a:extLst>
                    <a:ext uri="{9D8B030D-6E8A-4147-A177-3AD203B41FA5}">
                      <a16:colId xmlns:a16="http://schemas.microsoft.com/office/drawing/2014/main" val="428289000"/>
                    </a:ext>
                  </a:extLst>
                </a:gridCol>
              </a:tblGrid>
              <a:tr h="226495">
                <a:tc>
                  <a:txBody>
                    <a:bodyPr/>
                    <a:lstStyle/>
                    <a:p>
                      <a:pPr algn="l" fontAlgn="b"/>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2019</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2018</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2017</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2015</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2014</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2013</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2012</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2011</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2010</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2009</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2008</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2007</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2005</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2004</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2003</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2002</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a:solidFill>
                            <a:schemeClr val="bg1"/>
                          </a:solidFill>
                          <a:effectLst/>
                        </a:rPr>
                        <a:t>2001</a:t>
                      </a:r>
                      <a:endParaRPr lang="en-US" sz="1000" b="0" i="0" u="none" strike="noStrike">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2000</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1999</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1998</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1997</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1996</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r" fontAlgn="b"/>
                      <a:r>
                        <a:rPr lang="en-US" sz="1000" u="none" strike="noStrike" dirty="0">
                          <a:solidFill>
                            <a:schemeClr val="bg1"/>
                          </a:solidFill>
                          <a:effectLst/>
                        </a:rPr>
                        <a:t>1995</a:t>
                      </a:r>
                      <a:endParaRPr lang="en-US" sz="1000" b="0" i="0" u="none" strike="noStrike" dirty="0">
                        <a:solidFill>
                          <a:schemeClr val="bg1"/>
                        </a:solidFill>
                        <a:effectLst/>
                        <a:latin typeface="Calibri" panose="020F0502020204030204" pitchFamily="34" charset="0"/>
                      </a:endParaRPr>
                    </a:p>
                  </a:txBody>
                  <a:tcPr marL="2814" marR="2814" marT="2814" marB="0" anchor="b">
                    <a:solidFill>
                      <a:srgbClr val="AA8535"/>
                    </a:solidFill>
                  </a:tcPr>
                </a:tc>
                <a:tc>
                  <a:txBody>
                    <a:bodyPr/>
                    <a:lstStyle/>
                    <a:p>
                      <a:pPr algn="l" fontAlgn="b"/>
                      <a:r>
                        <a:rPr lang="en-US" sz="1000" u="none" strike="noStrike" dirty="0">
                          <a:effectLst/>
                        </a:rPr>
                        <a:t>Total</a:t>
                      </a:r>
                      <a:endParaRPr lang="en-US" sz="1000" b="0" i="0" u="none" strike="noStrike" dirty="0">
                        <a:solidFill>
                          <a:srgbClr val="000000"/>
                        </a:solidFill>
                        <a:effectLst/>
                        <a:latin typeface="Calibri" panose="020F0502020204030204" pitchFamily="34" charset="0"/>
                      </a:endParaRPr>
                    </a:p>
                  </a:txBody>
                  <a:tcPr marL="2814" marR="2814" marT="2814" marB="0" anchor="b">
                    <a:solidFill>
                      <a:schemeClr val="bg2">
                        <a:lumMod val="40000"/>
                        <a:lumOff val="60000"/>
                      </a:schemeClr>
                    </a:solidFill>
                  </a:tcPr>
                </a:tc>
                <a:extLst>
                  <a:ext uri="{0D108BD9-81ED-4DB2-BD59-A6C34878D82A}">
                    <a16:rowId xmlns:a16="http://schemas.microsoft.com/office/drawing/2014/main" val="1908800978"/>
                  </a:ext>
                </a:extLst>
              </a:tr>
              <a:tr h="226495">
                <a:tc>
                  <a:txBody>
                    <a:bodyPr/>
                    <a:lstStyle/>
                    <a:p>
                      <a:pPr algn="l" fontAlgn="ctr"/>
                      <a:r>
                        <a:rPr lang="zh-CN" altLang="en-US" sz="1000" u="none" strike="noStrike" dirty="0">
                          <a:solidFill>
                            <a:schemeClr val="bg1"/>
                          </a:solidFill>
                          <a:effectLst/>
                        </a:rPr>
                        <a:t>帕金森病</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extLst>
                  <a:ext uri="{0D108BD9-81ED-4DB2-BD59-A6C34878D82A}">
                    <a16:rowId xmlns:a16="http://schemas.microsoft.com/office/drawing/2014/main" val="4045135688"/>
                  </a:ext>
                </a:extLst>
              </a:tr>
              <a:tr h="226495">
                <a:tc>
                  <a:txBody>
                    <a:bodyPr/>
                    <a:lstStyle/>
                    <a:p>
                      <a:pPr algn="l" fontAlgn="ctr"/>
                      <a:r>
                        <a:rPr lang="zh-CN" altLang="en-US" sz="1000" u="none" strike="noStrike">
                          <a:solidFill>
                            <a:schemeClr val="bg1"/>
                          </a:solidFill>
                          <a:effectLst/>
                        </a:rPr>
                        <a:t>肌萎缩性脊髓侧索硬化症</a:t>
                      </a:r>
                      <a:r>
                        <a:rPr lang="en-US" altLang="zh-CN" sz="1000" u="none" strike="noStrike">
                          <a:solidFill>
                            <a:schemeClr val="bg1"/>
                          </a:solidFill>
                          <a:effectLst/>
                        </a:rPr>
                        <a:t>ALS</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bg2">
                        <a:lumMod val="40000"/>
                        <a:lumOff val="60000"/>
                      </a:schemeClr>
                    </a:solidFill>
                  </a:tcPr>
                </a:tc>
                <a:extLst>
                  <a:ext uri="{0D108BD9-81ED-4DB2-BD59-A6C34878D82A}">
                    <a16:rowId xmlns:a16="http://schemas.microsoft.com/office/drawing/2014/main" val="3651880857"/>
                  </a:ext>
                </a:extLst>
              </a:tr>
              <a:tr h="226495">
                <a:tc>
                  <a:txBody>
                    <a:bodyPr/>
                    <a:lstStyle/>
                    <a:p>
                      <a:pPr algn="l" fontAlgn="ctr"/>
                      <a:r>
                        <a:rPr lang="zh-CN" altLang="en-US" sz="1000" u="none" strike="noStrike">
                          <a:solidFill>
                            <a:schemeClr val="bg1"/>
                          </a:solidFill>
                          <a:effectLst/>
                        </a:rPr>
                        <a:t>脊髓性肌萎缩</a:t>
                      </a:r>
                      <a:r>
                        <a:rPr lang="en-US" altLang="zh-CN" sz="1000" u="none" strike="noStrike">
                          <a:solidFill>
                            <a:schemeClr val="bg1"/>
                          </a:solidFill>
                          <a:effectLst/>
                        </a:rPr>
                        <a:t>SMA</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extLst>
                  <a:ext uri="{0D108BD9-81ED-4DB2-BD59-A6C34878D82A}">
                    <a16:rowId xmlns:a16="http://schemas.microsoft.com/office/drawing/2014/main" val="703933552"/>
                  </a:ext>
                </a:extLst>
              </a:tr>
              <a:tr h="226495">
                <a:tc>
                  <a:txBody>
                    <a:bodyPr/>
                    <a:lstStyle/>
                    <a:p>
                      <a:pPr algn="l" fontAlgn="ctr"/>
                      <a:r>
                        <a:rPr lang="zh-CN" altLang="en-US" sz="1000" u="none" strike="noStrike">
                          <a:solidFill>
                            <a:schemeClr val="bg1"/>
                          </a:solidFill>
                          <a:effectLst/>
                        </a:rPr>
                        <a:t>阿尔兹海默症</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5</a:t>
                      </a:r>
                    </a:p>
                  </a:txBody>
                  <a:tcPr marL="2814" marR="2814" marT="2814" marB="0" anchor="b">
                    <a:solidFill>
                      <a:schemeClr val="bg2">
                        <a:lumMod val="40000"/>
                        <a:lumOff val="60000"/>
                      </a:schemeClr>
                    </a:solidFill>
                  </a:tcPr>
                </a:tc>
                <a:extLst>
                  <a:ext uri="{0D108BD9-81ED-4DB2-BD59-A6C34878D82A}">
                    <a16:rowId xmlns:a16="http://schemas.microsoft.com/office/drawing/2014/main" val="571476944"/>
                  </a:ext>
                </a:extLst>
              </a:tr>
              <a:tr h="226495">
                <a:tc>
                  <a:txBody>
                    <a:bodyPr/>
                    <a:lstStyle/>
                    <a:p>
                      <a:pPr algn="l" fontAlgn="ctr"/>
                      <a:r>
                        <a:rPr lang="zh-CN" altLang="en-US" sz="1000" u="none" strike="noStrike" dirty="0">
                          <a:solidFill>
                            <a:schemeClr val="bg1"/>
                          </a:solidFill>
                          <a:effectLst/>
                        </a:rPr>
                        <a:t>多发性硬化症</a:t>
                      </a:r>
                      <a:r>
                        <a:rPr lang="en-US" altLang="zh-CN" sz="1000" u="none" strike="noStrike" dirty="0">
                          <a:solidFill>
                            <a:schemeClr val="bg1"/>
                          </a:solidFill>
                          <a:effectLst/>
                        </a:rPr>
                        <a:t>MS</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solidFill>
                      <a:schemeClr val="tx2">
                        <a:lumMod val="20000"/>
                        <a:lumOff val="8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extLst>
                  <a:ext uri="{0D108BD9-81ED-4DB2-BD59-A6C34878D82A}">
                    <a16:rowId xmlns:a16="http://schemas.microsoft.com/office/drawing/2014/main" val="977033353"/>
                  </a:ext>
                </a:extLst>
              </a:tr>
              <a:tr h="226495">
                <a:tc>
                  <a:txBody>
                    <a:bodyPr/>
                    <a:lstStyle/>
                    <a:p>
                      <a:pPr algn="l" fontAlgn="ctr"/>
                      <a:r>
                        <a:rPr lang="zh-CN" altLang="en-US" sz="1000" u="none" strike="noStrike">
                          <a:solidFill>
                            <a:schemeClr val="bg1"/>
                          </a:solidFill>
                          <a:effectLst/>
                        </a:rPr>
                        <a:t>癫痫类疾病</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26</a:t>
                      </a:r>
                    </a:p>
                  </a:txBody>
                  <a:tcPr marL="2814" marR="2814" marT="2814" marB="0" anchor="b">
                    <a:solidFill>
                      <a:schemeClr val="bg2">
                        <a:lumMod val="40000"/>
                        <a:lumOff val="60000"/>
                      </a:schemeClr>
                    </a:solidFill>
                  </a:tcPr>
                </a:tc>
                <a:extLst>
                  <a:ext uri="{0D108BD9-81ED-4DB2-BD59-A6C34878D82A}">
                    <a16:rowId xmlns:a16="http://schemas.microsoft.com/office/drawing/2014/main" val="511404360"/>
                  </a:ext>
                </a:extLst>
              </a:tr>
              <a:tr h="226495">
                <a:tc>
                  <a:txBody>
                    <a:bodyPr/>
                    <a:lstStyle/>
                    <a:p>
                      <a:pPr algn="l" fontAlgn="ctr"/>
                      <a:r>
                        <a:rPr lang="zh-CN" altLang="en-US" sz="1000" u="none" strike="noStrike">
                          <a:solidFill>
                            <a:schemeClr val="bg1"/>
                          </a:solidFill>
                          <a:effectLst/>
                        </a:rPr>
                        <a:t>神经肌肉类疾病，痉挛，肌无力等</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extLst>
                  <a:ext uri="{0D108BD9-81ED-4DB2-BD59-A6C34878D82A}">
                    <a16:rowId xmlns:a16="http://schemas.microsoft.com/office/drawing/2014/main" val="2099913314"/>
                  </a:ext>
                </a:extLst>
              </a:tr>
              <a:tr h="226495">
                <a:tc>
                  <a:txBody>
                    <a:bodyPr/>
                    <a:lstStyle/>
                    <a:p>
                      <a:pPr algn="l" fontAlgn="ctr"/>
                      <a:r>
                        <a:rPr lang="zh-CN" altLang="en-US" sz="1000" u="none" strike="noStrike" dirty="0">
                          <a:solidFill>
                            <a:schemeClr val="bg1"/>
                          </a:solidFill>
                          <a:effectLst/>
                        </a:rPr>
                        <a:t>神经痛，癌痛及手术痛等</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15</a:t>
                      </a:r>
                    </a:p>
                  </a:txBody>
                  <a:tcPr marL="2814" marR="2814" marT="2814" marB="0" anchor="b">
                    <a:solidFill>
                      <a:schemeClr val="bg2">
                        <a:lumMod val="40000"/>
                        <a:lumOff val="60000"/>
                      </a:schemeClr>
                    </a:solidFill>
                  </a:tcPr>
                </a:tc>
                <a:extLst>
                  <a:ext uri="{0D108BD9-81ED-4DB2-BD59-A6C34878D82A}">
                    <a16:rowId xmlns:a16="http://schemas.microsoft.com/office/drawing/2014/main" val="1898136312"/>
                  </a:ext>
                </a:extLst>
              </a:tr>
              <a:tr h="226495">
                <a:tc>
                  <a:txBody>
                    <a:bodyPr/>
                    <a:lstStyle/>
                    <a:p>
                      <a:pPr algn="l" fontAlgn="ctr"/>
                      <a:r>
                        <a:rPr lang="zh-CN" altLang="en-US" sz="1000" u="none" strike="noStrike">
                          <a:solidFill>
                            <a:schemeClr val="bg1"/>
                          </a:solidFill>
                          <a:effectLst/>
                        </a:rPr>
                        <a:t>镇静剂</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solidFill>
                      <a:schemeClr val="bg2">
                        <a:lumMod val="40000"/>
                        <a:lumOff val="60000"/>
                      </a:schemeClr>
                    </a:solidFill>
                  </a:tcPr>
                </a:tc>
                <a:extLst>
                  <a:ext uri="{0D108BD9-81ED-4DB2-BD59-A6C34878D82A}">
                    <a16:rowId xmlns:a16="http://schemas.microsoft.com/office/drawing/2014/main" val="1740473107"/>
                  </a:ext>
                </a:extLst>
              </a:tr>
              <a:tr h="430761">
                <a:tc>
                  <a:txBody>
                    <a:bodyPr/>
                    <a:lstStyle/>
                    <a:p>
                      <a:pPr algn="l" fontAlgn="ctr"/>
                      <a:r>
                        <a:rPr lang="zh-CN" altLang="en-US" sz="1000" u="none" strike="noStrike">
                          <a:solidFill>
                            <a:schemeClr val="bg1"/>
                          </a:solidFill>
                          <a:effectLst/>
                        </a:rPr>
                        <a:t>成人急性</a:t>
                      </a:r>
                      <a:r>
                        <a:rPr lang="en-US" altLang="zh-CN" sz="1000" u="none" strike="noStrike">
                          <a:solidFill>
                            <a:schemeClr val="bg1"/>
                          </a:solidFill>
                          <a:effectLst/>
                        </a:rPr>
                        <a:t>/</a:t>
                      </a:r>
                      <a:r>
                        <a:rPr lang="zh-CN" altLang="en-US" sz="1000" u="none" strike="noStrike">
                          <a:solidFill>
                            <a:schemeClr val="bg1"/>
                          </a:solidFill>
                          <a:effectLst/>
                        </a:rPr>
                        <a:t>慢性偏头痛和</a:t>
                      </a:r>
                      <a:r>
                        <a:rPr lang="en-US" altLang="zh-CN" sz="1000" u="none" strike="noStrike">
                          <a:solidFill>
                            <a:schemeClr val="bg1"/>
                          </a:solidFill>
                          <a:effectLst/>
                        </a:rPr>
                        <a:t>/</a:t>
                      </a:r>
                      <a:r>
                        <a:rPr lang="zh-CN" altLang="en-US" sz="1000" u="none" strike="noStrike">
                          <a:solidFill>
                            <a:schemeClr val="bg1"/>
                          </a:solidFill>
                          <a:effectLst/>
                        </a:rPr>
                        <a:t>或发作性丛集性头痛的（预防）治疗</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22</a:t>
                      </a:r>
                    </a:p>
                  </a:txBody>
                  <a:tcPr marL="2814" marR="2814" marT="2814" marB="0" anchor="b">
                    <a:solidFill>
                      <a:schemeClr val="bg2">
                        <a:lumMod val="40000"/>
                        <a:lumOff val="60000"/>
                      </a:schemeClr>
                    </a:solidFill>
                  </a:tcPr>
                </a:tc>
                <a:extLst>
                  <a:ext uri="{0D108BD9-81ED-4DB2-BD59-A6C34878D82A}">
                    <a16:rowId xmlns:a16="http://schemas.microsoft.com/office/drawing/2014/main" val="2264163354"/>
                  </a:ext>
                </a:extLst>
              </a:tr>
              <a:tr h="226495">
                <a:tc>
                  <a:txBody>
                    <a:bodyPr/>
                    <a:lstStyle/>
                    <a:p>
                      <a:pPr algn="l" fontAlgn="ctr"/>
                      <a:r>
                        <a:rPr lang="zh-CN" altLang="en-US" sz="1000" u="none" strike="noStrike">
                          <a:solidFill>
                            <a:schemeClr val="bg1"/>
                          </a:solidFill>
                          <a:effectLst/>
                        </a:rPr>
                        <a:t>舞蹈病相关的亨廷顿氏舞蹈病和迟发性运动障碍</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solidFill>
                      <a:schemeClr val="bg2">
                        <a:lumMod val="40000"/>
                        <a:lumOff val="60000"/>
                      </a:schemeClr>
                    </a:solidFill>
                  </a:tcPr>
                </a:tc>
                <a:extLst>
                  <a:ext uri="{0D108BD9-81ED-4DB2-BD59-A6C34878D82A}">
                    <a16:rowId xmlns:a16="http://schemas.microsoft.com/office/drawing/2014/main" val="998270734"/>
                  </a:ext>
                </a:extLst>
              </a:tr>
              <a:tr h="226495">
                <a:tc>
                  <a:txBody>
                    <a:bodyPr/>
                    <a:lstStyle/>
                    <a:p>
                      <a:pPr algn="l" fontAlgn="ctr"/>
                      <a:r>
                        <a:rPr lang="zh-CN" altLang="en-US" sz="1000" u="none" strike="noStrike">
                          <a:solidFill>
                            <a:schemeClr val="bg1"/>
                          </a:solidFill>
                          <a:effectLst/>
                        </a:rPr>
                        <a:t>疼痛</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4</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22</a:t>
                      </a:r>
                    </a:p>
                  </a:txBody>
                  <a:tcPr marL="2814" marR="2814" marT="2814" marB="0" anchor="b">
                    <a:solidFill>
                      <a:schemeClr val="bg2">
                        <a:lumMod val="40000"/>
                        <a:lumOff val="60000"/>
                      </a:schemeClr>
                    </a:solidFill>
                  </a:tcPr>
                </a:tc>
                <a:extLst>
                  <a:ext uri="{0D108BD9-81ED-4DB2-BD59-A6C34878D82A}">
                    <a16:rowId xmlns:a16="http://schemas.microsoft.com/office/drawing/2014/main" val="459236664"/>
                  </a:ext>
                </a:extLst>
              </a:tr>
              <a:tr h="430761">
                <a:tc>
                  <a:txBody>
                    <a:bodyPr/>
                    <a:lstStyle/>
                    <a:p>
                      <a:pPr algn="l" fontAlgn="ctr"/>
                      <a:r>
                        <a:rPr lang="zh-CN" altLang="en-US" sz="1000" u="none" strike="noStrike">
                          <a:solidFill>
                            <a:schemeClr val="bg1"/>
                          </a:solidFill>
                          <a:effectLst/>
                        </a:rPr>
                        <a:t>精神类疾病：抑郁症，精神分裂，失眠，嗜睡，多动症等</a:t>
                      </a:r>
                      <a:endParaRPr lang="zh-CN" altLang="en-US" sz="1000" b="0" i="0" u="none" strike="noStrike">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32</a:t>
                      </a:r>
                    </a:p>
                  </a:txBody>
                  <a:tcPr marL="2814" marR="2814" marT="2814" marB="0" anchor="b">
                    <a:solidFill>
                      <a:schemeClr val="bg2">
                        <a:lumMod val="40000"/>
                        <a:lumOff val="60000"/>
                      </a:schemeClr>
                    </a:solidFill>
                  </a:tcPr>
                </a:tc>
                <a:extLst>
                  <a:ext uri="{0D108BD9-81ED-4DB2-BD59-A6C34878D82A}">
                    <a16:rowId xmlns:a16="http://schemas.microsoft.com/office/drawing/2014/main" val="335957626"/>
                  </a:ext>
                </a:extLst>
              </a:tr>
              <a:tr h="226495">
                <a:tc>
                  <a:txBody>
                    <a:bodyPr/>
                    <a:lstStyle/>
                    <a:p>
                      <a:pPr algn="l" fontAlgn="ctr"/>
                      <a:r>
                        <a:rPr lang="zh-CN" altLang="en-US" sz="1000" u="none" strike="noStrike" dirty="0">
                          <a:solidFill>
                            <a:schemeClr val="bg1"/>
                          </a:solidFill>
                          <a:effectLst/>
                        </a:rPr>
                        <a:t>其他</a:t>
                      </a:r>
                      <a:endParaRPr lang="zh-CN" altLang="en-US" sz="1000" b="0" i="0" u="none" strike="noStrike" dirty="0">
                        <a:solidFill>
                          <a:schemeClr val="bg1"/>
                        </a:solidFill>
                        <a:effectLst/>
                        <a:latin typeface="DengXian" panose="02010600030101010101" pitchFamily="2" charset="-122"/>
                        <a:ea typeface="DengXian" panose="02010600030101010101" pitchFamily="2" charset="-122"/>
                      </a:endParaRPr>
                    </a:p>
                  </a:txBody>
                  <a:tcPr marL="2814" marR="2814" marT="2814" marB="0" anchor="ctr">
                    <a:solidFill>
                      <a:srgbClr val="AA8535"/>
                    </a:solidFill>
                  </a:tcPr>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5</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3</a:t>
                      </a:r>
                    </a:p>
                  </a:txBody>
                  <a:tcPr marL="2814" marR="2814" marT="2814" marB="0" anchor="b"/>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1</a:t>
                      </a:r>
                    </a:p>
                  </a:txBody>
                  <a:tcPr marL="2814" marR="2814" marT="2814" marB="0" anchor="b"/>
                </a:tc>
                <a:tc>
                  <a:txBody>
                    <a:bodyPr/>
                    <a:lstStyle/>
                    <a:p>
                      <a:pPr marL="0" algn="r" defTabSz="990570" rtl="0" eaLnBrk="1" fontAlgn="b" latinLnBrk="0" hangingPunct="1"/>
                      <a:endParaRPr lang="en-US" sz="1400" u="none" strike="noStrike" kern="1200" dirty="0">
                        <a:solidFill>
                          <a:schemeClr val="dk1"/>
                        </a:solidFill>
                        <a:effectLst/>
                        <a:latin typeface="+mn-lt"/>
                        <a:ea typeface="+mn-ea"/>
                        <a:cs typeface="+mn-cs"/>
                      </a:endParaRPr>
                    </a:p>
                  </a:txBody>
                  <a:tcPr marL="2814" marR="2814" marT="2814" marB="0" anchor="b"/>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25</a:t>
                      </a:r>
                    </a:p>
                  </a:txBody>
                  <a:tcPr marL="2814" marR="2814" marT="2814" marB="0" anchor="b">
                    <a:solidFill>
                      <a:schemeClr val="bg2">
                        <a:lumMod val="40000"/>
                        <a:lumOff val="60000"/>
                      </a:schemeClr>
                    </a:solidFill>
                  </a:tcPr>
                </a:tc>
                <a:extLst>
                  <a:ext uri="{0D108BD9-81ED-4DB2-BD59-A6C34878D82A}">
                    <a16:rowId xmlns:a16="http://schemas.microsoft.com/office/drawing/2014/main" val="334931000"/>
                  </a:ext>
                </a:extLst>
              </a:tr>
              <a:tr h="226495">
                <a:tc>
                  <a:txBody>
                    <a:bodyPr/>
                    <a:lstStyle/>
                    <a:p>
                      <a:pPr algn="l" fontAlgn="ctr"/>
                      <a:r>
                        <a:rPr lang="en-US" sz="1000" u="none" strike="noStrike" dirty="0">
                          <a:effectLst/>
                        </a:rPr>
                        <a:t>Total</a:t>
                      </a:r>
                      <a:endParaRPr lang="en-US" sz="1000" b="0" i="0" u="none" strike="noStrike" dirty="0">
                        <a:solidFill>
                          <a:srgbClr val="000000"/>
                        </a:solidFill>
                        <a:effectLst/>
                        <a:latin typeface="DengXian" panose="02010600030101010101" pitchFamily="2" charset="-122"/>
                        <a:ea typeface="DengXian" panose="02010600030101010101" pitchFamily="2" charset="-122"/>
                      </a:endParaRPr>
                    </a:p>
                  </a:txBody>
                  <a:tcPr marL="2814" marR="2814" marT="2814" marB="0" anchor="ctr">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10</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13</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6</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5</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7</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9</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18</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11</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2</a:t>
                      </a:r>
                    </a:p>
                  </a:txBody>
                  <a:tcPr marL="2814" marR="2814" marT="2814" marB="0" anchor="b">
                    <a:solidFill>
                      <a:schemeClr val="bg2">
                        <a:lumMod val="40000"/>
                        <a:lumOff val="60000"/>
                      </a:schemeClr>
                    </a:solidFill>
                  </a:tcPr>
                </a:tc>
                <a:tc>
                  <a:txBody>
                    <a:bodyPr/>
                    <a:lstStyle/>
                    <a:p>
                      <a:pPr marL="0" algn="r" defTabSz="990570" rtl="0" eaLnBrk="1" fontAlgn="b" latinLnBrk="0" hangingPunct="1"/>
                      <a:r>
                        <a:rPr lang="en-US" sz="1400" u="none" strike="noStrike" kern="1200" dirty="0">
                          <a:solidFill>
                            <a:schemeClr val="dk1"/>
                          </a:solidFill>
                          <a:effectLst/>
                          <a:latin typeface="+mn-lt"/>
                          <a:ea typeface="+mn-ea"/>
                          <a:cs typeface="+mn-cs"/>
                        </a:rPr>
                        <a:t>191</a:t>
                      </a:r>
                    </a:p>
                  </a:txBody>
                  <a:tcPr marL="2814" marR="2814" marT="2814" marB="0" anchor="b">
                    <a:solidFill>
                      <a:schemeClr val="bg2">
                        <a:lumMod val="40000"/>
                        <a:lumOff val="60000"/>
                      </a:schemeClr>
                    </a:solidFill>
                  </a:tcPr>
                </a:tc>
                <a:extLst>
                  <a:ext uri="{0D108BD9-81ED-4DB2-BD59-A6C34878D82A}">
                    <a16:rowId xmlns:a16="http://schemas.microsoft.com/office/drawing/2014/main" val="826420164"/>
                  </a:ext>
                </a:extLst>
              </a:tr>
            </a:tbl>
          </a:graphicData>
        </a:graphic>
      </p:graphicFrame>
      <p:sp>
        <p:nvSpPr>
          <p:cNvPr id="8" name="Text Placeholder 3">
            <a:extLst>
              <a:ext uri="{FF2B5EF4-FFF2-40B4-BE49-F238E27FC236}">
                <a16:creationId xmlns:a16="http://schemas.microsoft.com/office/drawing/2014/main" id="{EECEAB32-1142-4217-8C66-B84B5836C98A}"/>
              </a:ext>
            </a:extLst>
          </p:cNvPr>
          <p:cNvSpPr>
            <a:spLocks noGrp="1"/>
          </p:cNvSpPr>
          <p:nvPr>
            <p:ph type="body" sz="quarter" idx="10"/>
          </p:nvPr>
        </p:nvSpPr>
        <p:spPr>
          <a:xfrm>
            <a:off x="221710" y="5293957"/>
            <a:ext cx="9517193" cy="999396"/>
          </a:xfrm>
        </p:spPr>
        <p:txBody>
          <a:bodyPr/>
          <a:lstStyle/>
          <a:p>
            <a:r>
              <a:rPr lang="en-US" dirty="0"/>
              <a:t>Biogen</a:t>
            </a:r>
            <a:r>
              <a:rPr lang="zh-CN" altLang="en-US" dirty="0"/>
              <a:t>的疾病布局内，</a:t>
            </a:r>
            <a:r>
              <a:rPr lang="en-US" altLang="zh-CN" dirty="0"/>
              <a:t>1995</a:t>
            </a:r>
            <a:r>
              <a:rPr lang="zh-CN" altLang="en-US" dirty="0"/>
              <a:t>年后过</a:t>
            </a:r>
            <a:r>
              <a:rPr lang="en-US" altLang="zh-CN" dirty="0"/>
              <a:t>FDA</a:t>
            </a:r>
            <a:r>
              <a:rPr lang="zh-CN" altLang="en-US" dirty="0"/>
              <a:t>审批的药物占所有神经疾病药物的</a:t>
            </a:r>
            <a:r>
              <a:rPr lang="en-US" altLang="zh-CN" dirty="0"/>
              <a:t>18%</a:t>
            </a:r>
            <a:endParaRPr lang="en-US" dirty="0"/>
          </a:p>
        </p:txBody>
      </p:sp>
    </p:spTree>
    <p:extLst>
      <p:ext uri="{BB962C8B-B14F-4D97-AF65-F5344CB8AC3E}">
        <p14:creationId xmlns:p14="http://schemas.microsoft.com/office/powerpoint/2010/main" val="348289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D867A-9FBE-4DB9-B312-21ED8CE3EB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70FB017-0914-45A1-9E87-23A9CFC3505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C92C0F-843D-4FEF-83B3-79941579B1C1}"/>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F18CA6A4-537D-4BC7-93FA-D99AA9AAED28}"/>
              </a:ext>
            </a:extLst>
          </p:cNvPr>
          <p:cNvSpPr>
            <a:spLocks noGrp="1"/>
          </p:cNvSpPr>
          <p:nvPr>
            <p:ph type="title"/>
          </p:nvPr>
        </p:nvSpPr>
        <p:spPr/>
        <p:txBody>
          <a:bodyPr/>
          <a:lstStyle/>
          <a:p>
            <a:r>
              <a:rPr lang="zh-CN" altLang="en-US" dirty="0"/>
              <a:t>神经疾病领域主要制药公司及其神经系统领域产品收入（根据</a:t>
            </a:r>
            <a:r>
              <a:rPr lang="en-US" altLang="zh-CN" dirty="0"/>
              <a:t>FDA</a:t>
            </a:r>
            <a:r>
              <a:rPr lang="zh-CN" altLang="en-US" dirty="0"/>
              <a:t>审批药量）</a:t>
            </a:r>
            <a:endParaRPr lang="en-US" dirty="0"/>
          </a:p>
        </p:txBody>
      </p:sp>
      <p:graphicFrame>
        <p:nvGraphicFramePr>
          <p:cNvPr id="7" name="Table 6">
            <a:extLst>
              <a:ext uri="{FF2B5EF4-FFF2-40B4-BE49-F238E27FC236}">
                <a16:creationId xmlns:a16="http://schemas.microsoft.com/office/drawing/2014/main" id="{D5ED9442-A16F-4FEA-A3AF-17D78B6349CC}"/>
              </a:ext>
            </a:extLst>
          </p:cNvPr>
          <p:cNvGraphicFramePr>
            <a:graphicFrameLocks noGrp="1"/>
          </p:cNvGraphicFramePr>
          <p:nvPr>
            <p:extLst>
              <p:ext uri="{D42A27DB-BD31-4B8C-83A1-F6EECF244321}">
                <p14:modId xmlns:p14="http://schemas.microsoft.com/office/powerpoint/2010/main" val="1608044931"/>
              </p:ext>
            </p:extLst>
          </p:nvPr>
        </p:nvGraphicFramePr>
        <p:xfrm>
          <a:off x="1640632" y="980728"/>
          <a:ext cx="8265366" cy="4825813"/>
        </p:xfrm>
        <a:graphic>
          <a:graphicData uri="http://schemas.openxmlformats.org/drawingml/2006/table">
            <a:tbl>
              <a:tblPr firstRow="1" firstCol="1" bandRow="1"/>
              <a:tblGrid>
                <a:gridCol w="744586">
                  <a:extLst>
                    <a:ext uri="{9D8B030D-6E8A-4147-A177-3AD203B41FA5}">
                      <a16:colId xmlns:a16="http://schemas.microsoft.com/office/drawing/2014/main" val="2183539047"/>
                    </a:ext>
                  </a:extLst>
                </a:gridCol>
                <a:gridCol w="3390571">
                  <a:extLst>
                    <a:ext uri="{9D8B030D-6E8A-4147-A177-3AD203B41FA5}">
                      <a16:colId xmlns:a16="http://schemas.microsoft.com/office/drawing/2014/main" val="492488304"/>
                    </a:ext>
                  </a:extLst>
                </a:gridCol>
                <a:gridCol w="2273555">
                  <a:extLst>
                    <a:ext uri="{9D8B030D-6E8A-4147-A177-3AD203B41FA5}">
                      <a16:colId xmlns:a16="http://schemas.microsoft.com/office/drawing/2014/main" val="2879552901"/>
                    </a:ext>
                  </a:extLst>
                </a:gridCol>
                <a:gridCol w="648072">
                  <a:extLst>
                    <a:ext uri="{9D8B030D-6E8A-4147-A177-3AD203B41FA5}">
                      <a16:colId xmlns:a16="http://schemas.microsoft.com/office/drawing/2014/main" val="2045759491"/>
                    </a:ext>
                  </a:extLst>
                </a:gridCol>
                <a:gridCol w="648072">
                  <a:extLst>
                    <a:ext uri="{9D8B030D-6E8A-4147-A177-3AD203B41FA5}">
                      <a16:colId xmlns:a16="http://schemas.microsoft.com/office/drawing/2014/main" val="2589286319"/>
                    </a:ext>
                  </a:extLst>
                </a:gridCol>
                <a:gridCol w="560510">
                  <a:extLst>
                    <a:ext uri="{9D8B030D-6E8A-4147-A177-3AD203B41FA5}">
                      <a16:colId xmlns:a16="http://schemas.microsoft.com/office/drawing/2014/main" val="1584422226"/>
                    </a:ext>
                  </a:extLst>
                </a:gridCol>
              </a:tblGrid>
              <a:tr h="358843">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在售</a:t>
                      </a:r>
                      <a:r>
                        <a:rPr lang="zh-CN" sz="1200" dirty="0">
                          <a:effectLst/>
                          <a:latin typeface="Calibri" panose="020F0502020204030204" pitchFamily="34" charset="0"/>
                          <a:ea typeface="DengXian" panose="02010600030101010101" pitchFamily="2" charset="-122"/>
                          <a:cs typeface="Times New Roman" panose="02020603050405020304" pitchFamily="18" charset="0"/>
                        </a:rPr>
                        <a:t>药品情况</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公司情况</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及在研</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增长率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06609816"/>
                  </a:ext>
                </a:extLst>
              </a:tr>
              <a:tr h="237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B</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专利到现在还没有过期</a:t>
                      </a:r>
                      <a:endPar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收入重点在</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药物，未来的研发方向完全专注于</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10319</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9861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674847"/>
                  </a:ext>
                </a:extLst>
              </a:tr>
              <a:tr h="237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Pfizer</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Lyrica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，治疗癫痫及焦虑症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，占该公司</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药物销售额的</a:t>
                      </a:r>
                      <a:r>
                        <a:rPr lang="en-US" sz="1200" dirty="0">
                          <a:effectLst/>
                          <a:latin typeface="Calibri" panose="020F0502020204030204" pitchFamily="34" charset="0"/>
                          <a:ea typeface="DengXian" panose="02010600030101010101" pitchFamily="2" charset="-122"/>
                          <a:cs typeface="Times New Roman" panose="02020603050405020304" pitchFamily="18" charset="0"/>
                        </a:rPr>
                        <a:t>78%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，还有几种治疗神经痛的药物。</a:t>
                      </a:r>
                      <a:r>
                        <a:rPr lang="en-US" alt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年前专利全部到期。</a:t>
                      </a:r>
                      <a:endPar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将终止</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领域研究并出售业务</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4013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4210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191716"/>
                  </a:ext>
                </a:extLst>
              </a:tr>
              <a:tr h="485407">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COPAXONE </a:t>
                      </a:r>
                      <a:r>
                        <a:rPr 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多发性硬化症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目前市场上硬化症疗效最好的药品之一。</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但</a:t>
                      </a:r>
                      <a:r>
                        <a:rPr 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年专利到期</a:t>
                      </a:r>
                      <a:r>
                        <a:rPr lang="zh-CN" sz="1200" dirty="0">
                          <a:effectLst/>
                          <a:latin typeface="Calibri" panose="020F0502020204030204" pitchFamily="34" charset="0"/>
                          <a:ea typeface="DengXian" panose="02010600030101010101" pitchFamily="2" charset="-122"/>
                          <a:cs typeface="Times New Roman" panose="02020603050405020304" pitchFamily="18" charset="0"/>
                        </a:rPr>
                        <a:t>，市场上已出现仿制药</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销量大减。</a:t>
                      </a:r>
                      <a:endParaRPr lang="en-US" altLang="zh-CN"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还有专利即将到期的帕金森病、失眠症药物，以及</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年刚获批的亨廷顿舞蹈病药物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2</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款新药，多发性硬化症以及亨廷顿舞蹈病。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收入在</a:t>
                      </a: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effectLst/>
                          <a:latin typeface="Calibri" panose="020F0502020204030204" pitchFamily="34" charset="0"/>
                          <a:ea typeface="DengXian" panose="02010600030101010101" pitchFamily="2" charset="-122"/>
                          <a:cs typeface="Times New Roman" panose="02020603050405020304" pitchFamily="18" charset="0"/>
                        </a:rPr>
                        <a:t>贡献最大，</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将更多研发资金投入到</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和呼吸道系统两部门</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1963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3140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-37%</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612838"/>
                  </a:ext>
                </a:extLst>
              </a:tr>
              <a:tr h="60151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Novartis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年专利到期，</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年批准用于</a:t>
                      </a:r>
                      <a:r>
                        <a:rPr lang="en-US" sz="1200" dirty="0">
                          <a:effectLst/>
                          <a:latin typeface="Calibri" panose="020F0502020204030204" pitchFamily="34" charset="0"/>
                          <a:ea typeface="DengXian" panose="02010600030101010101" pitchFamily="2" charset="-122"/>
                          <a:cs typeface="Times New Roman" panose="02020603050405020304" pitchFamily="18" charset="0"/>
                        </a:rPr>
                        <a:t>10-18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岁患者。</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Extavia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kern="12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Mayzent</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），均为</a:t>
                      </a:r>
                      <a:r>
                        <a:rPr lang="zh-CN" altLang="en-US" sz="1200" kern="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多发性硬化症药物</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Exelon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，胆碱酯酶抑制剂，</a:t>
                      </a:r>
                      <a:r>
                        <a:rPr lang="zh-CN" altLang="en-US" sz="12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阿尔兹海默症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过度依赖</a:t>
                      </a:r>
                      <a:r>
                        <a:rPr lang="en-US" sz="1200" dirty="0" err="1">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这一款药物。</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后期有新药跟进</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9</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新药，有多发性硬化症，阿尔兹海默症，帕金森等。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诺华最强的是肿瘤药部门</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3429</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3287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4.3</a:t>
                      </a: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607610"/>
                  </a:ext>
                </a:extLst>
              </a:tr>
              <a:tr h="240080">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J&amp;J</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抗精神失常药、自闭症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注意力缺陷多动症、嗜睡症。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3</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新药，抑郁症以及</a:t>
                      </a:r>
                      <a:r>
                        <a:rPr lang="en-US" sz="1200" dirty="0">
                          <a:effectLst/>
                          <a:latin typeface="Calibri" panose="020F0502020204030204" pitchFamily="34" charset="0"/>
                          <a:ea typeface="DengXian" panose="02010600030101010101" pitchFamily="2" charset="-122"/>
                          <a:cs typeface="Times New Roman" panose="02020603050405020304" pitchFamily="18" charset="0"/>
                        </a:rPr>
                        <a:t>RRMS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6077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5986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1.5%</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922662"/>
                  </a:ext>
                </a:extLst>
              </a:tr>
              <a:tr h="411752">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Eli Lilly  &amp; Co</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抑郁症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注意力缺陷多动障碍</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年基本全部到期。还有</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Galcanezumab</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，丛集性头痛新药。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在研阿尔兹海默症的多种新药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1821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2171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-16%</a:t>
                      </a:r>
                      <a:endParaRPr 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188473"/>
                  </a:ext>
                </a:extLst>
              </a:tr>
              <a:tr h="30770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GSK</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偏头痛药物专利过期。还有带状疱疹后遗神经痛药物</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基本撤掉</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领域的研究管线</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1136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1112</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2.2</a:t>
                      </a:r>
                      <a:r>
                        <a:rPr lang="en-US" altLang="zh-CN"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854921"/>
                  </a:ext>
                </a:extLst>
              </a:tr>
            </a:tbl>
          </a:graphicData>
        </a:graphic>
      </p:graphicFrame>
      <p:pic>
        <p:nvPicPr>
          <p:cNvPr id="8" name="Picture 7">
            <a:extLst>
              <a:ext uri="{FF2B5EF4-FFF2-40B4-BE49-F238E27FC236}">
                <a16:creationId xmlns:a16="http://schemas.microsoft.com/office/drawing/2014/main" id="{C35AD7BE-466F-44AC-B78E-F5C9E471C1B0}"/>
              </a:ext>
            </a:extLst>
          </p:cNvPr>
          <p:cNvPicPr>
            <a:picLocks noChangeAspect="1"/>
          </p:cNvPicPr>
          <p:nvPr/>
        </p:nvPicPr>
        <p:blipFill>
          <a:blip r:embed="rId3"/>
          <a:stretch>
            <a:fillRect/>
          </a:stretch>
        </p:blipFill>
        <p:spPr>
          <a:xfrm>
            <a:off x="-21735" y="1177200"/>
            <a:ext cx="1662367" cy="671430"/>
          </a:xfrm>
          <a:prstGeom prst="rect">
            <a:avLst/>
          </a:prstGeom>
        </p:spPr>
      </p:pic>
      <p:pic>
        <p:nvPicPr>
          <p:cNvPr id="9" name="Picture 8">
            <a:extLst>
              <a:ext uri="{FF2B5EF4-FFF2-40B4-BE49-F238E27FC236}">
                <a16:creationId xmlns:a16="http://schemas.microsoft.com/office/drawing/2014/main" id="{442CC7E0-9C43-4C02-9833-000C178336A1}"/>
              </a:ext>
            </a:extLst>
          </p:cNvPr>
          <p:cNvPicPr>
            <a:picLocks noChangeAspect="1"/>
          </p:cNvPicPr>
          <p:nvPr/>
        </p:nvPicPr>
        <p:blipFill rotWithShape="1">
          <a:blip r:embed="rId4"/>
          <a:srcRect l="8797" t="13746" r="8753" b="7491"/>
          <a:stretch/>
        </p:blipFill>
        <p:spPr>
          <a:xfrm>
            <a:off x="372849" y="4802434"/>
            <a:ext cx="1097471" cy="661379"/>
          </a:xfrm>
          <a:prstGeom prst="rect">
            <a:avLst/>
          </a:prstGeom>
        </p:spPr>
      </p:pic>
      <p:pic>
        <p:nvPicPr>
          <p:cNvPr id="10" name="Picture 9">
            <a:extLst>
              <a:ext uri="{FF2B5EF4-FFF2-40B4-BE49-F238E27FC236}">
                <a16:creationId xmlns:a16="http://schemas.microsoft.com/office/drawing/2014/main" id="{79C6802B-8B41-43CB-BD29-CC59587B541F}"/>
              </a:ext>
            </a:extLst>
          </p:cNvPr>
          <p:cNvPicPr>
            <a:picLocks noChangeAspect="1"/>
          </p:cNvPicPr>
          <p:nvPr/>
        </p:nvPicPr>
        <p:blipFill>
          <a:blip r:embed="rId5"/>
          <a:stretch>
            <a:fillRect/>
          </a:stretch>
        </p:blipFill>
        <p:spPr>
          <a:xfrm>
            <a:off x="369728" y="1944530"/>
            <a:ext cx="1100592" cy="637552"/>
          </a:xfrm>
          <a:prstGeom prst="rect">
            <a:avLst/>
          </a:prstGeom>
        </p:spPr>
      </p:pic>
      <p:pic>
        <p:nvPicPr>
          <p:cNvPr id="11" name="Picture 10">
            <a:extLst>
              <a:ext uri="{FF2B5EF4-FFF2-40B4-BE49-F238E27FC236}">
                <a16:creationId xmlns:a16="http://schemas.microsoft.com/office/drawing/2014/main" id="{E48ABEFA-7F57-4EFE-8565-CE68BF56E8D2}"/>
              </a:ext>
            </a:extLst>
          </p:cNvPr>
          <p:cNvPicPr>
            <a:picLocks noChangeAspect="1"/>
          </p:cNvPicPr>
          <p:nvPr/>
        </p:nvPicPr>
        <p:blipFill rotWithShape="1">
          <a:blip r:embed="rId6"/>
          <a:srcRect l="11081" t="22397" r="10832" b="20651"/>
          <a:stretch/>
        </p:blipFill>
        <p:spPr>
          <a:xfrm>
            <a:off x="369728" y="5485227"/>
            <a:ext cx="887464" cy="643264"/>
          </a:xfrm>
          <a:prstGeom prst="rect">
            <a:avLst/>
          </a:prstGeom>
        </p:spPr>
      </p:pic>
      <p:pic>
        <p:nvPicPr>
          <p:cNvPr id="12" name="Picture 11">
            <a:extLst>
              <a:ext uri="{FF2B5EF4-FFF2-40B4-BE49-F238E27FC236}">
                <a16:creationId xmlns:a16="http://schemas.microsoft.com/office/drawing/2014/main" id="{73A20FE0-91F2-4979-B933-C0E3D6EF809B}"/>
              </a:ext>
            </a:extLst>
          </p:cNvPr>
          <p:cNvPicPr>
            <a:picLocks noChangeAspect="1"/>
          </p:cNvPicPr>
          <p:nvPr/>
        </p:nvPicPr>
        <p:blipFill rotWithShape="1">
          <a:blip r:embed="rId7"/>
          <a:srcRect l="9704" t="37400" r="3950" b="35778"/>
          <a:stretch/>
        </p:blipFill>
        <p:spPr>
          <a:xfrm>
            <a:off x="161567" y="3838056"/>
            <a:ext cx="1308753" cy="309560"/>
          </a:xfrm>
          <a:prstGeom prst="rect">
            <a:avLst/>
          </a:prstGeom>
        </p:spPr>
      </p:pic>
      <p:pic>
        <p:nvPicPr>
          <p:cNvPr id="13" name="Picture 12">
            <a:extLst>
              <a:ext uri="{FF2B5EF4-FFF2-40B4-BE49-F238E27FC236}">
                <a16:creationId xmlns:a16="http://schemas.microsoft.com/office/drawing/2014/main" id="{9E1685AE-A67C-429C-83F0-8BF0D7F15741}"/>
              </a:ext>
            </a:extLst>
          </p:cNvPr>
          <p:cNvPicPr>
            <a:picLocks noChangeAspect="1"/>
          </p:cNvPicPr>
          <p:nvPr/>
        </p:nvPicPr>
        <p:blipFill rotWithShape="1">
          <a:blip r:embed="rId8"/>
          <a:srcRect l="11293" t="19887" r="12617" b="22548"/>
          <a:stretch/>
        </p:blipFill>
        <p:spPr>
          <a:xfrm>
            <a:off x="120725" y="4403633"/>
            <a:ext cx="1447899" cy="326404"/>
          </a:xfrm>
          <a:prstGeom prst="rect">
            <a:avLst/>
          </a:prstGeom>
        </p:spPr>
      </p:pic>
      <p:pic>
        <p:nvPicPr>
          <p:cNvPr id="14" name="Picture 13">
            <a:extLst>
              <a:ext uri="{FF2B5EF4-FFF2-40B4-BE49-F238E27FC236}">
                <a16:creationId xmlns:a16="http://schemas.microsoft.com/office/drawing/2014/main" id="{71CE2268-C97D-41A6-9488-C378A3A4FAC5}"/>
              </a:ext>
            </a:extLst>
          </p:cNvPr>
          <p:cNvPicPr>
            <a:picLocks noChangeAspect="1"/>
          </p:cNvPicPr>
          <p:nvPr/>
        </p:nvPicPr>
        <p:blipFill rotWithShape="1">
          <a:blip r:embed="rId9"/>
          <a:srcRect l="10832" t="21322" r="9887" b="23927"/>
          <a:stretch/>
        </p:blipFill>
        <p:spPr>
          <a:xfrm>
            <a:off x="194335" y="2736863"/>
            <a:ext cx="1266409" cy="487098"/>
          </a:xfrm>
          <a:prstGeom prst="rect">
            <a:avLst/>
          </a:prstGeom>
        </p:spPr>
      </p:pic>
      <p:sp>
        <p:nvSpPr>
          <p:cNvPr id="4" name="Rectangle 3">
            <a:extLst>
              <a:ext uri="{FF2B5EF4-FFF2-40B4-BE49-F238E27FC236}">
                <a16:creationId xmlns:a16="http://schemas.microsoft.com/office/drawing/2014/main" id="{A896337F-EF7A-453A-98D3-DB986D07349E}"/>
              </a:ext>
            </a:extLst>
          </p:cNvPr>
          <p:cNvSpPr/>
          <p:nvPr/>
        </p:nvSpPr>
        <p:spPr>
          <a:xfrm>
            <a:off x="264490" y="986406"/>
            <a:ext cx="1281120" cy="307777"/>
          </a:xfrm>
          <a:prstGeom prst="rect">
            <a:avLst/>
          </a:prstGeom>
        </p:spPr>
        <p:txBody>
          <a:bodyPr wrap="none">
            <a:spAutoFit/>
          </a:bodyPr>
          <a:lstStyle/>
          <a:p>
            <a:r>
              <a:rPr lang="en-US" sz="1400" dirty="0"/>
              <a:t>Biogen</a:t>
            </a:r>
            <a:r>
              <a:rPr lang="zh-CN" altLang="en-US" sz="1400" dirty="0"/>
              <a:t>是龙头</a:t>
            </a:r>
            <a:endParaRPr lang="en-US" sz="1400" dirty="0"/>
          </a:p>
        </p:txBody>
      </p:sp>
    </p:spTree>
    <p:extLst>
      <p:ext uri="{BB962C8B-B14F-4D97-AF65-F5344CB8AC3E}">
        <p14:creationId xmlns:p14="http://schemas.microsoft.com/office/powerpoint/2010/main" val="205062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324CE-F454-4A4C-8755-051835F4031D}"/>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64472B2-5CE9-4A32-8F3F-D67B4D73500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C5859BB-EF0B-45DF-A56F-D47C8E222A50}"/>
              </a:ext>
            </a:extLst>
          </p:cNvPr>
          <p:cNvSpPr>
            <a:spLocks noGrp="1"/>
          </p:cNvSpPr>
          <p:nvPr>
            <p:ph type="body" sz="quarter" idx="10"/>
          </p:nvPr>
        </p:nvSpPr>
        <p:spPr>
          <a:xfrm>
            <a:off x="188781" y="836712"/>
            <a:ext cx="9517193" cy="4824189"/>
          </a:xfrm>
        </p:spPr>
        <p:txBody>
          <a:bodyPr/>
          <a:lstStyle/>
          <a:p>
            <a:r>
              <a:rPr lang="en-US" altLang="zh-CN" sz="2000" b="1" u="sng" dirty="0">
                <a:highlight>
                  <a:srgbClr val="C0C0C0"/>
                </a:highlight>
              </a:rPr>
              <a:t>Build:</a:t>
            </a:r>
          </a:p>
          <a:p>
            <a:pPr marL="27515" indent="0">
              <a:buNone/>
            </a:pPr>
            <a:endParaRPr lang="en-US" altLang="zh-CN" sz="2000" dirty="0"/>
          </a:p>
          <a:p>
            <a:pPr marL="27515" indent="0">
              <a:buNone/>
            </a:pPr>
            <a:endParaRPr lang="en-US" altLang="zh-CN" sz="2000" dirty="0"/>
          </a:p>
          <a:p>
            <a:r>
              <a:rPr lang="en-US" altLang="zh-CN" sz="2000" b="1" u="sng" dirty="0">
                <a:highlight>
                  <a:srgbClr val="C0C0C0"/>
                </a:highlight>
              </a:rPr>
              <a:t>Maintain:</a:t>
            </a:r>
          </a:p>
          <a:p>
            <a:pPr marL="27515" indent="0">
              <a:buNone/>
            </a:pPr>
            <a:endParaRPr lang="en-US" altLang="zh-CN" sz="2000" dirty="0"/>
          </a:p>
          <a:p>
            <a:endParaRPr lang="en-US" altLang="zh-CN" sz="2000" b="1" u="sng" dirty="0"/>
          </a:p>
          <a:p>
            <a:r>
              <a:rPr lang="en-US" altLang="zh-CN" sz="2000" b="1" u="sng" dirty="0">
                <a:highlight>
                  <a:srgbClr val="C0C0C0"/>
                </a:highlight>
              </a:rPr>
              <a:t>Reduce / Exit:</a:t>
            </a:r>
          </a:p>
          <a:p>
            <a:endParaRPr lang="en-US" altLang="zh-CN" sz="2000" dirty="0"/>
          </a:p>
          <a:p>
            <a:endParaRPr lang="en-US" altLang="zh-CN" sz="2000" dirty="0"/>
          </a:p>
          <a:p>
            <a:endParaRPr lang="en-US" altLang="zh-CN" sz="2000" dirty="0"/>
          </a:p>
          <a:p>
            <a:endParaRPr lang="en-US" altLang="zh-CN" sz="2000" dirty="0"/>
          </a:p>
          <a:p>
            <a:r>
              <a:rPr lang="en-US" altLang="zh-CN" sz="2000" b="1" u="sng" dirty="0">
                <a:highlight>
                  <a:srgbClr val="C0C0C0"/>
                </a:highlight>
              </a:rPr>
              <a:t>New enter:</a:t>
            </a:r>
            <a:endParaRPr lang="en-US" altLang="zh-CN" sz="2000" dirty="0">
              <a:highlight>
                <a:srgbClr val="C0C0C0"/>
              </a:highlight>
            </a:endParaRPr>
          </a:p>
          <a:p>
            <a:pPr marL="27515" indent="0">
              <a:buNone/>
            </a:pPr>
            <a:r>
              <a:rPr lang="en-US" altLang="zh-CN" sz="2000" dirty="0"/>
              <a:t> </a:t>
            </a:r>
          </a:p>
          <a:p>
            <a:endParaRPr lang="en-US" altLang="zh-CN" sz="2000" dirty="0"/>
          </a:p>
          <a:p>
            <a:endParaRPr lang="en-US" altLang="zh-CN" sz="2000" dirty="0"/>
          </a:p>
          <a:p>
            <a:endParaRPr lang="en-US" altLang="zh-CN" sz="2000" dirty="0"/>
          </a:p>
          <a:p>
            <a:endParaRPr lang="en-US" altLang="zh-CN" sz="2000" dirty="0"/>
          </a:p>
          <a:p>
            <a:pPr marL="27515" indent="0">
              <a:buNone/>
            </a:pPr>
            <a:r>
              <a:rPr lang="en-US" altLang="zh-CN" dirty="0"/>
              <a:t> </a:t>
            </a:r>
          </a:p>
          <a:p>
            <a:endParaRPr lang="en-US" dirty="0"/>
          </a:p>
        </p:txBody>
      </p:sp>
      <p:sp>
        <p:nvSpPr>
          <p:cNvPr id="5" name="Text Placeholder 4">
            <a:extLst>
              <a:ext uri="{FF2B5EF4-FFF2-40B4-BE49-F238E27FC236}">
                <a16:creationId xmlns:a16="http://schemas.microsoft.com/office/drawing/2014/main" id="{0CB80FB9-F18B-412C-88AC-8616BD54E0EF}"/>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51A3E08A-120E-41D5-9560-FBD5ABDF1055}"/>
              </a:ext>
            </a:extLst>
          </p:cNvPr>
          <p:cNvSpPr>
            <a:spLocks noGrp="1"/>
          </p:cNvSpPr>
          <p:nvPr>
            <p:ph type="title"/>
          </p:nvPr>
        </p:nvSpPr>
        <p:spPr/>
        <p:txBody>
          <a:bodyPr/>
          <a:lstStyle/>
          <a:p>
            <a:r>
              <a:rPr lang="zh-CN" altLang="en-US" dirty="0"/>
              <a:t>神经疾病领域公司变动：部分大公司退出，新鲜血液的注入</a:t>
            </a:r>
            <a:endParaRPr lang="en-US" dirty="0"/>
          </a:p>
        </p:txBody>
      </p:sp>
      <p:pic>
        <p:nvPicPr>
          <p:cNvPr id="7" name="Picture 6">
            <a:extLst>
              <a:ext uri="{FF2B5EF4-FFF2-40B4-BE49-F238E27FC236}">
                <a16:creationId xmlns:a16="http://schemas.microsoft.com/office/drawing/2014/main" id="{013472C7-01DC-421C-9B12-70B1BB23CA70}"/>
              </a:ext>
            </a:extLst>
          </p:cNvPr>
          <p:cNvPicPr>
            <a:picLocks noChangeAspect="1"/>
          </p:cNvPicPr>
          <p:nvPr/>
        </p:nvPicPr>
        <p:blipFill>
          <a:blip r:embed="rId3"/>
          <a:stretch>
            <a:fillRect/>
          </a:stretch>
        </p:blipFill>
        <p:spPr>
          <a:xfrm>
            <a:off x="89853" y="1205684"/>
            <a:ext cx="1251468" cy="505468"/>
          </a:xfrm>
          <a:prstGeom prst="rect">
            <a:avLst/>
          </a:prstGeom>
        </p:spPr>
      </p:pic>
      <p:pic>
        <p:nvPicPr>
          <p:cNvPr id="8" name="Picture 7">
            <a:extLst>
              <a:ext uri="{FF2B5EF4-FFF2-40B4-BE49-F238E27FC236}">
                <a16:creationId xmlns:a16="http://schemas.microsoft.com/office/drawing/2014/main" id="{AADB8502-AC5B-4055-86DA-D0D20F0DFA4B}"/>
              </a:ext>
            </a:extLst>
          </p:cNvPr>
          <p:cNvPicPr>
            <a:picLocks noChangeAspect="1"/>
          </p:cNvPicPr>
          <p:nvPr/>
        </p:nvPicPr>
        <p:blipFill>
          <a:blip r:embed="rId4"/>
          <a:stretch>
            <a:fillRect/>
          </a:stretch>
        </p:blipFill>
        <p:spPr>
          <a:xfrm>
            <a:off x="1739646" y="3630973"/>
            <a:ext cx="878579" cy="508944"/>
          </a:xfrm>
          <a:prstGeom prst="rect">
            <a:avLst/>
          </a:prstGeom>
        </p:spPr>
      </p:pic>
      <p:pic>
        <p:nvPicPr>
          <p:cNvPr id="9" name="Picture 8">
            <a:extLst>
              <a:ext uri="{FF2B5EF4-FFF2-40B4-BE49-F238E27FC236}">
                <a16:creationId xmlns:a16="http://schemas.microsoft.com/office/drawing/2014/main" id="{DDCAAFE5-BB35-4F94-8BAC-7A225AB6D981}"/>
              </a:ext>
            </a:extLst>
          </p:cNvPr>
          <p:cNvPicPr>
            <a:picLocks noChangeAspect="1"/>
          </p:cNvPicPr>
          <p:nvPr/>
        </p:nvPicPr>
        <p:blipFill rotWithShape="1">
          <a:blip r:embed="rId5"/>
          <a:srcRect l="8797" t="13746" r="8753" b="7491"/>
          <a:stretch/>
        </p:blipFill>
        <p:spPr>
          <a:xfrm>
            <a:off x="514221" y="3562393"/>
            <a:ext cx="958325" cy="577524"/>
          </a:xfrm>
          <a:prstGeom prst="rect">
            <a:avLst/>
          </a:prstGeom>
        </p:spPr>
      </p:pic>
      <p:pic>
        <p:nvPicPr>
          <p:cNvPr id="10" name="Picture 9">
            <a:extLst>
              <a:ext uri="{FF2B5EF4-FFF2-40B4-BE49-F238E27FC236}">
                <a16:creationId xmlns:a16="http://schemas.microsoft.com/office/drawing/2014/main" id="{D91E71A2-57DB-41B1-BEF1-3A74D202FC3B}"/>
              </a:ext>
            </a:extLst>
          </p:cNvPr>
          <p:cNvPicPr>
            <a:picLocks noChangeAspect="1"/>
          </p:cNvPicPr>
          <p:nvPr/>
        </p:nvPicPr>
        <p:blipFill>
          <a:blip r:embed="rId6"/>
          <a:stretch>
            <a:fillRect/>
          </a:stretch>
        </p:blipFill>
        <p:spPr>
          <a:xfrm>
            <a:off x="4899640" y="878448"/>
            <a:ext cx="974552" cy="505468"/>
          </a:xfrm>
          <a:prstGeom prst="rect">
            <a:avLst/>
          </a:prstGeom>
        </p:spPr>
      </p:pic>
      <p:pic>
        <p:nvPicPr>
          <p:cNvPr id="11" name="Picture 10">
            <a:extLst>
              <a:ext uri="{FF2B5EF4-FFF2-40B4-BE49-F238E27FC236}">
                <a16:creationId xmlns:a16="http://schemas.microsoft.com/office/drawing/2014/main" id="{A85087BE-AA32-4B37-A848-6EFE7BF4963C}"/>
              </a:ext>
            </a:extLst>
          </p:cNvPr>
          <p:cNvPicPr>
            <a:picLocks noChangeAspect="1"/>
          </p:cNvPicPr>
          <p:nvPr/>
        </p:nvPicPr>
        <p:blipFill rotWithShape="1">
          <a:blip r:embed="rId7"/>
          <a:srcRect t="31458" b="29275"/>
          <a:stretch/>
        </p:blipFill>
        <p:spPr>
          <a:xfrm>
            <a:off x="2777679" y="1408033"/>
            <a:ext cx="1426852" cy="373391"/>
          </a:xfrm>
          <a:prstGeom prst="rect">
            <a:avLst/>
          </a:prstGeom>
        </p:spPr>
      </p:pic>
      <p:pic>
        <p:nvPicPr>
          <p:cNvPr id="12" name="Picture 11">
            <a:extLst>
              <a:ext uri="{FF2B5EF4-FFF2-40B4-BE49-F238E27FC236}">
                <a16:creationId xmlns:a16="http://schemas.microsoft.com/office/drawing/2014/main" id="{7B1ABC02-8FCB-47F7-AD41-700AF1183986}"/>
              </a:ext>
            </a:extLst>
          </p:cNvPr>
          <p:cNvPicPr>
            <a:picLocks noChangeAspect="1"/>
          </p:cNvPicPr>
          <p:nvPr/>
        </p:nvPicPr>
        <p:blipFill rotWithShape="1">
          <a:blip r:embed="rId8"/>
          <a:srcRect l="13431" t="33070" r="13485" b="30756"/>
          <a:stretch/>
        </p:blipFill>
        <p:spPr>
          <a:xfrm>
            <a:off x="4415839" y="1423998"/>
            <a:ext cx="1225050" cy="381094"/>
          </a:xfrm>
          <a:prstGeom prst="rect">
            <a:avLst/>
          </a:prstGeom>
        </p:spPr>
      </p:pic>
      <p:pic>
        <p:nvPicPr>
          <p:cNvPr id="14" name="Picture 13">
            <a:extLst>
              <a:ext uri="{FF2B5EF4-FFF2-40B4-BE49-F238E27FC236}">
                <a16:creationId xmlns:a16="http://schemas.microsoft.com/office/drawing/2014/main" id="{A842DD9B-F35A-4378-9872-A9117297741C}"/>
              </a:ext>
            </a:extLst>
          </p:cNvPr>
          <p:cNvPicPr>
            <a:picLocks noChangeAspect="1"/>
          </p:cNvPicPr>
          <p:nvPr/>
        </p:nvPicPr>
        <p:blipFill rotWithShape="1">
          <a:blip r:embed="rId9"/>
          <a:srcRect l="9704" t="37400" r="3950" b="35778"/>
          <a:stretch/>
        </p:blipFill>
        <p:spPr>
          <a:xfrm>
            <a:off x="2688046" y="895707"/>
            <a:ext cx="1991074" cy="470950"/>
          </a:xfrm>
          <a:prstGeom prst="rect">
            <a:avLst/>
          </a:prstGeom>
        </p:spPr>
      </p:pic>
      <p:pic>
        <p:nvPicPr>
          <p:cNvPr id="15" name="Picture 14">
            <a:extLst>
              <a:ext uri="{FF2B5EF4-FFF2-40B4-BE49-F238E27FC236}">
                <a16:creationId xmlns:a16="http://schemas.microsoft.com/office/drawing/2014/main" id="{87E1B67C-FC3B-4789-94DB-0309010FA95E}"/>
              </a:ext>
            </a:extLst>
          </p:cNvPr>
          <p:cNvPicPr>
            <a:picLocks noChangeAspect="1"/>
          </p:cNvPicPr>
          <p:nvPr/>
        </p:nvPicPr>
        <p:blipFill>
          <a:blip r:embed="rId10"/>
          <a:stretch>
            <a:fillRect/>
          </a:stretch>
        </p:blipFill>
        <p:spPr>
          <a:xfrm>
            <a:off x="1341321" y="904736"/>
            <a:ext cx="1266409" cy="788166"/>
          </a:xfrm>
          <a:prstGeom prst="rect">
            <a:avLst/>
          </a:prstGeom>
        </p:spPr>
      </p:pic>
      <p:pic>
        <p:nvPicPr>
          <p:cNvPr id="17" name="Picture 16">
            <a:extLst>
              <a:ext uri="{FF2B5EF4-FFF2-40B4-BE49-F238E27FC236}">
                <a16:creationId xmlns:a16="http://schemas.microsoft.com/office/drawing/2014/main" id="{95EF55CF-E60E-45CC-8E8C-F43FF8B3C998}"/>
              </a:ext>
            </a:extLst>
          </p:cNvPr>
          <p:cNvPicPr>
            <a:picLocks noChangeAspect="1"/>
          </p:cNvPicPr>
          <p:nvPr/>
        </p:nvPicPr>
        <p:blipFill rotWithShape="1">
          <a:blip r:embed="rId11"/>
          <a:srcRect l="11293" t="19887" r="12617" b="22548"/>
          <a:stretch/>
        </p:blipFill>
        <p:spPr>
          <a:xfrm>
            <a:off x="316014" y="2330977"/>
            <a:ext cx="2375296" cy="535470"/>
          </a:xfrm>
          <a:prstGeom prst="rect">
            <a:avLst/>
          </a:prstGeom>
        </p:spPr>
      </p:pic>
      <p:pic>
        <p:nvPicPr>
          <p:cNvPr id="18" name="Picture 17">
            <a:extLst>
              <a:ext uri="{FF2B5EF4-FFF2-40B4-BE49-F238E27FC236}">
                <a16:creationId xmlns:a16="http://schemas.microsoft.com/office/drawing/2014/main" id="{8362DC26-E62E-4F9B-A2F5-4838689C5C3E}"/>
              </a:ext>
            </a:extLst>
          </p:cNvPr>
          <p:cNvPicPr>
            <a:picLocks noChangeAspect="1"/>
          </p:cNvPicPr>
          <p:nvPr/>
        </p:nvPicPr>
        <p:blipFill>
          <a:blip r:embed="rId12"/>
          <a:stretch>
            <a:fillRect/>
          </a:stretch>
        </p:blipFill>
        <p:spPr>
          <a:xfrm>
            <a:off x="2807789" y="2037932"/>
            <a:ext cx="2016224" cy="871995"/>
          </a:xfrm>
          <a:prstGeom prst="rect">
            <a:avLst/>
          </a:prstGeom>
        </p:spPr>
      </p:pic>
      <p:pic>
        <p:nvPicPr>
          <p:cNvPr id="19" name="Picture 18">
            <a:extLst>
              <a:ext uri="{FF2B5EF4-FFF2-40B4-BE49-F238E27FC236}">
                <a16:creationId xmlns:a16="http://schemas.microsoft.com/office/drawing/2014/main" id="{638B9959-408E-4E65-BBBA-AB64E64B3ACF}"/>
              </a:ext>
            </a:extLst>
          </p:cNvPr>
          <p:cNvPicPr>
            <a:picLocks noChangeAspect="1"/>
          </p:cNvPicPr>
          <p:nvPr/>
        </p:nvPicPr>
        <p:blipFill>
          <a:blip r:embed="rId13"/>
          <a:stretch>
            <a:fillRect/>
          </a:stretch>
        </p:blipFill>
        <p:spPr>
          <a:xfrm>
            <a:off x="2742824" y="3451207"/>
            <a:ext cx="2309600" cy="582252"/>
          </a:xfrm>
          <a:prstGeom prst="rect">
            <a:avLst/>
          </a:prstGeom>
        </p:spPr>
      </p:pic>
      <p:pic>
        <p:nvPicPr>
          <p:cNvPr id="21" name="Picture 20">
            <a:extLst>
              <a:ext uri="{FF2B5EF4-FFF2-40B4-BE49-F238E27FC236}">
                <a16:creationId xmlns:a16="http://schemas.microsoft.com/office/drawing/2014/main" id="{CCB82164-62D1-4E6F-A161-78AB991BDF9C}"/>
              </a:ext>
            </a:extLst>
          </p:cNvPr>
          <p:cNvPicPr>
            <a:picLocks noChangeAspect="1"/>
          </p:cNvPicPr>
          <p:nvPr/>
        </p:nvPicPr>
        <p:blipFill rotWithShape="1">
          <a:blip r:embed="rId14"/>
          <a:srcRect l="28431" t="23188" r="28814" b="24101"/>
          <a:stretch/>
        </p:blipFill>
        <p:spPr>
          <a:xfrm>
            <a:off x="5558561" y="3287282"/>
            <a:ext cx="1205492" cy="1146142"/>
          </a:xfrm>
          <a:prstGeom prst="rect">
            <a:avLst/>
          </a:prstGeom>
        </p:spPr>
      </p:pic>
      <p:pic>
        <p:nvPicPr>
          <p:cNvPr id="23" name="Picture 22">
            <a:extLst>
              <a:ext uri="{FF2B5EF4-FFF2-40B4-BE49-F238E27FC236}">
                <a16:creationId xmlns:a16="http://schemas.microsoft.com/office/drawing/2014/main" id="{A5DE5ED8-D1DF-42A6-B118-B4C39B854F37}"/>
              </a:ext>
            </a:extLst>
          </p:cNvPr>
          <p:cNvPicPr>
            <a:picLocks noChangeAspect="1"/>
          </p:cNvPicPr>
          <p:nvPr/>
        </p:nvPicPr>
        <p:blipFill rotWithShape="1">
          <a:blip r:embed="rId15"/>
          <a:srcRect l="1" t="42502" r="-843" b="40698"/>
          <a:stretch/>
        </p:blipFill>
        <p:spPr>
          <a:xfrm>
            <a:off x="470341" y="4306464"/>
            <a:ext cx="3036943" cy="494104"/>
          </a:xfrm>
          <a:prstGeom prst="rect">
            <a:avLst/>
          </a:prstGeom>
        </p:spPr>
      </p:pic>
      <p:pic>
        <p:nvPicPr>
          <p:cNvPr id="24" name="Picture 23">
            <a:extLst>
              <a:ext uri="{FF2B5EF4-FFF2-40B4-BE49-F238E27FC236}">
                <a16:creationId xmlns:a16="http://schemas.microsoft.com/office/drawing/2014/main" id="{85BF1FBA-88EF-4EA2-B42D-EDEFFB87BDF6}"/>
              </a:ext>
            </a:extLst>
          </p:cNvPr>
          <p:cNvPicPr>
            <a:picLocks noChangeAspect="1"/>
          </p:cNvPicPr>
          <p:nvPr/>
        </p:nvPicPr>
        <p:blipFill rotWithShape="1">
          <a:blip r:embed="rId16"/>
          <a:srcRect l="11081" t="22397" r="10832" b="20651"/>
          <a:stretch/>
        </p:blipFill>
        <p:spPr>
          <a:xfrm>
            <a:off x="8249325" y="3650963"/>
            <a:ext cx="1581248" cy="1146142"/>
          </a:xfrm>
          <a:prstGeom prst="rect">
            <a:avLst/>
          </a:prstGeom>
        </p:spPr>
      </p:pic>
      <p:pic>
        <p:nvPicPr>
          <p:cNvPr id="25" name="Picture 24">
            <a:extLst>
              <a:ext uri="{FF2B5EF4-FFF2-40B4-BE49-F238E27FC236}">
                <a16:creationId xmlns:a16="http://schemas.microsoft.com/office/drawing/2014/main" id="{F4A9FD4A-1565-4DBB-AC54-9E5849788317}"/>
              </a:ext>
            </a:extLst>
          </p:cNvPr>
          <p:cNvPicPr>
            <a:picLocks noChangeAspect="1"/>
          </p:cNvPicPr>
          <p:nvPr/>
        </p:nvPicPr>
        <p:blipFill rotWithShape="1">
          <a:blip r:embed="rId17"/>
          <a:srcRect t="35590" r="1990" b="34880"/>
          <a:stretch/>
        </p:blipFill>
        <p:spPr>
          <a:xfrm>
            <a:off x="3766425" y="4312557"/>
            <a:ext cx="2045116" cy="608081"/>
          </a:xfrm>
          <a:prstGeom prst="rect">
            <a:avLst/>
          </a:prstGeom>
        </p:spPr>
      </p:pic>
      <p:pic>
        <p:nvPicPr>
          <p:cNvPr id="27" name="Picture 26">
            <a:extLst>
              <a:ext uri="{FF2B5EF4-FFF2-40B4-BE49-F238E27FC236}">
                <a16:creationId xmlns:a16="http://schemas.microsoft.com/office/drawing/2014/main" id="{9966B946-E9EE-4DFE-80C1-94AB6506BE15}"/>
              </a:ext>
            </a:extLst>
          </p:cNvPr>
          <p:cNvPicPr>
            <a:picLocks noChangeAspect="1"/>
          </p:cNvPicPr>
          <p:nvPr/>
        </p:nvPicPr>
        <p:blipFill>
          <a:blip r:embed="rId18"/>
          <a:stretch>
            <a:fillRect/>
          </a:stretch>
        </p:blipFill>
        <p:spPr>
          <a:xfrm>
            <a:off x="6721346" y="3760301"/>
            <a:ext cx="1433896" cy="1043658"/>
          </a:xfrm>
          <a:prstGeom prst="rect">
            <a:avLst/>
          </a:prstGeom>
        </p:spPr>
      </p:pic>
      <p:cxnSp>
        <p:nvCxnSpPr>
          <p:cNvPr id="29" name="Straight Connector 28">
            <a:extLst>
              <a:ext uri="{FF2B5EF4-FFF2-40B4-BE49-F238E27FC236}">
                <a16:creationId xmlns:a16="http://schemas.microsoft.com/office/drawing/2014/main" id="{77848204-993B-4979-A325-85FB951F055B}"/>
              </a:ext>
            </a:extLst>
          </p:cNvPr>
          <p:cNvCxnSpPr/>
          <p:nvPr/>
        </p:nvCxnSpPr>
        <p:spPr>
          <a:xfrm>
            <a:off x="184982" y="1841898"/>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021F17-9409-468F-8111-2B24E6C705FC}"/>
              </a:ext>
            </a:extLst>
          </p:cNvPr>
          <p:cNvCxnSpPr/>
          <p:nvPr/>
        </p:nvCxnSpPr>
        <p:spPr>
          <a:xfrm>
            <a:off x="184982" y="3068960"/>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9BB95BA-B0B0-4099-9FF0-B0B5A8352B97}"/>
              </a:ext>
            </a:extLst>
          </p:cNvPr>
          <p:cNvPicPr>
            <a:picLocks noChangeAspect="1"/>
          </p:cNvPicPr>
          <p:nvPr/>
        </p:nvPicPr>
        <p:blipFill>
          <a:blip r:embed="rId19"/>
          <a:stretch>
            <a:fillRect/>
          </a:stretch>
        </p:blipFill>
        <p:spPr>
          <a:xfrm>
            <a:off x="8553584" y="5267767"/>
            <a:ext cx="1214690" cy="1001991"/>
          </a:xfrm>
          <a:prstGeom prst="rect">
            <a:avLst/>
          </a:prstGeom>
        </p:spPr>
      </p:pic>
      <p:pic>
        <p:nvPicPr>
          <p:cNvPr id="33" name="Picture 32">
            <a:extLst>
              <a:ext uri="{FF2B5EF4-FFF2-40B4-BE49-F238E27FC236}">
                <a16:creationId xmlns:a16="http://schemas.microsoft.com/office/drawing/2014/main" id="{4668385D-8B0E-4B3C-8E81-537A4340694F}"/>
              </a:ext>
            </a:extLst>
          </p:cNvPr>
          <p:cNvPicPr>
            <a:picLocks noChangeAspect="1"/>
          </p:cNvPicPr>
          <p:nvPr/>
        </p:nvPicPr>
        <p:blipFill>
          <a:blip r:embed="rId20"/>
          <a:stretch>
            <a:fillRect/>
          </a:stretch>
        </p:blipFill>
        <p:spPr>
          <a:xfrm>
            <a:off x="6933504" y="5579289"/>
            <a:ext cx="1506951" cy="796305"/>
          </a:xfrm>
          <a:prstGeom prst="rect">
            <a:avLst/>
          </a:prstGeom>
        </p:spPr>
      </p:pic>
      <p:pic>
        <p:nvPicPr>
          <p:cNvPr id="34" name="Picture 33">
            <a:extLst>
              <a:ext uri="{FF2B5EF4-FFF2-40B4-BE49-F238E27FC236}">
                <a16:creationId xmlns:a16="http://schemas.microsoft.com/office/drawing/2014/main" id="{2FF0E228-161F-411E-A600-DF39177F5B10}"/>
              </a:ext>
            </a:extLst>
          </p:cNvPr>
          <p:cNvPicPr>
            <a:picLocks noChangeAspect="1"/>
          </p:cNvPicPr>
          <p:nvPr/>
        </p:nvPicPr>
        <p:blipFill rotWithShape="1">
          <a:blip r:embed="rId21"/>
          <a:srcRect l="464" t="35876" r="403" b="36212"/>
          <a:stretch/>
        </p:blipFill>
        <p:spPr>
          <a:xfrm>
            <a:off x="335079" y="5779937"/>
            <a:ext cx="2334024" cy="509447"/>
          </a:xfrm>
          <a:prstGeom prst="rect">
            <a:avLst/>
          </a:prstGeom>
        </p:spPr>
      </p:pic>
      <p:pic>
        <p:nvPicPr>
          <p:cNvPr id="35" name="Picture 34">
            <a:extLst>
              <a:ext uri="{FF2B5EF4-FFF2-40B4-BE49-F238E27FC236}">
                <a16:creationId xmlns:a16="http://schemas.microsoft.com/office/drawing/2014/main" id="{5391F200-33D0-46CF-875A-85664BF7E907}"/>
              </a:ext>
            </a:extLst>
          </p:cNvPr>
          <p:cNvPicPr>
            <a:picLocks noChangeAspect="1"/>
          </p:cNvPicPr>
          <p:nvPr/>
        </p:nvPicPr>
        <p:blipFill rotWithShape="1">
          <a:blip r:embed="rId22"/>
          <a:srcRect t="39016" r="2712" b="39367"/>
          <a:stretch/>
        </p:blipFill>
        <p:spPr>
          <a:xfrm>
            <a:off x="1663766" y="5253390"/>
            <a:ext cx="2540765" cy="425761"/>
          </a:xfrm>
          <a:prstGeom prst="rect">
            <a:avLst/>
          </a:prstGeom>
        </p:spPr>
      </p:pic>
      <p:pic>
        <p:nvPicPr>
          <p:cNvPr id="36" name="Picture 35">
            <a:extLst>
              <a:ext uri="{FF2B5EF4-FFF2-40B4-BE49-F238E27FC236}">
                <a16:creationId xmlns:a16="http://schemas.microsoft.com/office/drawing/2014/main" id="{A458632E-7311-4DB9-B4AC-0ADA1D4AFA72}"/>
              </a:ext>
            </a:extLst>
          </p:cNvPr>
          <p:cNvPicPr>
            <a:picLocks noChangeAspect="1"/>
          </p:cNvPicPr>
          <p:nvPr/>
        </p:nvPicPr>
        <p:blipFill>
          <a:blip r:embed="rId23"/>
          <a:stretch>
            <a:fillRect/>
          </a:stretch>
        </p:blipFill>
        <p:spPr>
          <a:xfrm>
            <a:off x="2974839" y="5858666"/>
            <a:ext cx="1900597" cy="479142"/>
          </a:xfrm>
          <a:prstGeom prst="rect">
            <a:avLst/>
          </a:prstGeom>
        </p:spPr>
      </p:pic>
      <p:pic>
        <p:nvPicPr>
          <p:cNvPr id="37" name="Picture 36">
            <a:extLst>
              <a:ext uri="{FF2B5EF4-FFF2-40B4-BE49-F238E27FC236}">
                <a16:creationId xmlns:a16="http://schemas.microsoft.com/office/drawing/2014/main" id="{7F1D8CE0-20FA-4B19-B3AD-0F0C93DDD19F}"/>
              </a:ext>
            </a:extLst>
          </p:cNvPr>
          <p:cNvPicPr>
            <a:picLocks noChangeAspect="1"/>
          </p:cNvPicPr>
          <p:nvPr/>
        </p:nvPicPr>
        <p:blipFill>
          <a:blip r:embed="rId24"/>
          <a:stretch>
            <a:fillRect/>
          </a:stretch>
        </p:blipFill>
        <p:spPr>
          <a:xfrm>
            <a:off x="4210572" y="5242149"/>
            <a:ext cx="1900597" cy="526536"/>
          </a:xfrm>
          <a:prstGeom prst="rect">
            <a:avLst/>
          </a:prstGeom>
        </p:spPr>
      </p:pic>
      <p:pic>
        <p:nvPicPr>
          <p:cNvPr id="38" name="Picture 37">
            <a:extLst>
              <a:ext uri="{FF2B5EF4-FFF2-40B4-BE49-F238E27FC236}">
                <a16:creationId xmlns:a16="http://schemas.microsoft.com/office/drawing/2014/main" id="{4C514823-FF81-4708-924E-9FFACBDA0A8B}"/>
              </a:ext>
            </a:extLst>
          </p:cNvPr>
          <p:cNvPicPr>
            <a:picLocks noChangeAspect="1"/>
          </p:cNvPicPr>
          <p:nvPr/>
        </p:nvPicPr>
        <p:blipFill rotWithShape="1">
          <a:blip r:embed="rId25"/>
          <a:srcRect t="13441" r="885"/>
          <a:stretch/>
        </p:blipFill>
        <p:spPr>
          <a:xfrm>
            <a:off x="4937510" y="5818535"/>
            <a:ext cx="1775509" cy="603989"/>
          </a:xfrm>
          <a:prstGeom prst="rect">
            <a:avLst/>
          </a:prstGeom>
        </p:spPr>
      </p:pic>
      <p:pic>
        <p:nvPicPr>
          <p:cNvPr id="39" name="Picture 38">
            <a:extLst>
              <a:ext uri="{FF2B5EF4-FFF2-40B4-BE49-F238E27FC236}">
                <a16:creationId xmlns:a16="http://schemas.microsoft.com/office/drawing/2014/main" id="{FC572DE7-D5AD-4E45-8B1B-25661249D2DC}"/>
              </a:ext>
            </a:extLst>
          </p:cNvPr>
          <p:cNvPicPr>
            <a:picLocks noChangeAspect="1"/>
          </p:cNvPicPr>
          <p:nvPr/>
        </p:nvPicPr>
        <p:blipFill rotWithShape="1">
          <a:blip r:embed="rId26"/>
          <a:srcRect l="13221" t="34525" r="14450" b="35996"/>
          <a:stretch/>
        </p:blipFill>
        <p:spPr>
          <a:xfrm>
            <a:off x="6537176" y="5132809"/>
            <a:ext cx="1618066" cy="438261"/>
          </a:xfrm>
          <a:prstGeom prst="rect">
            <a:avLst/>
          </a:prstGeom>
        </p:spPr>
      </p:pic>
      <p:cxnSp>
        <p:nvCxnSpPr>
          <p:cNvPr id="40" name="Straight Connector 39">
            <a:extLst>
              <a:ext uri="{FF2B5EF4-FFF2-40B4-BE49-F238E27FC236}">
                <a16:creationId xmlns:a16="http://schemas.microsoft.com/office/drawing/2014/main" id="{9A3597CE-D55B-4368-AD66-585427D1695A}"/>
              </a:ext>
            </a:extLst>
          </p:cNvPr>
          <p:cNvCxnSpPr/>
          <p:nvPr/>
        </p:nvCxnSpPr>
        <p:spPr>
          <a:xfrm>
            <a:off x="222929" y="5013176"/>
            <a:ext cx="9505056" cy="0"/>
          </a:xfrm>
          <a:prstGeom prst="line">
            <a:avLst/>
          </a:prstGeom>
          <a:ln w="12700">
            <a:solidFill>
              <a:schemeClr val="bg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2C1DAF4-D5C9-44EF-8098-FCAF3A138204}"/>
              </a:ext>
            </a:extLst>
          </p:cNvPr>
          <p:cNvPicPr>
            <a:picLocks noChangeAspect="1"/>
          </p:cNvPicPr>
          <p:nvPr/>
        </p:nvPicPr>
        <p:blipFill rotWithShape="1">
          <a:blip r:embed="rId27"/>
          <a:srcRect l="10832" t="21322" r="9887" b="23927"/>
          <a:stretch/>
        </p:blipFill>
        <p:spPr>
          <a:xfrm>
            <a:off x="5890818" y="1205684"/>
            <a:ext cx="1266409" cy="487098"/>
          </a:xfrm>
          <a:prstGeom prst="rect">
            <a:avLst/>
          </a:prstGeom>
        </p:spPr>
      </p:pic>
    </p:spTree>
    <p:extLst>
      <p:ext uri="{BB962C8B-B14F-4D97-AF65-F5344CB8AC3E}">
        <p14:creationId xmlns:p14="http://schemas.microsoft.com/office/powerpoint/2010/main" val="421458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36D31A-147E-486B-ACC9-70DD95A977D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DFC762C-6A63-451F-AC5C-5E5E02D47F6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990BA0B7-20CD-47F9-B80A-8F5B7B206003}"/>
              </a:ext>
            </a:extLst>
          </p:cNvPr>
          <p:cNvSpPr>
            <a:spLocks noGrp="1"/>
          </p:cNvSpPr>
          <p:nvPr>
            <p:ph type="body" sz="quarter" idx="11"/>
          </p:nvPr>
        </p:nvSpPr>
        <p:spPr/>
        <p:txBody>
          <a:bodyPr/>
          <a:lstStyle/>
          <a:p>
            <a:r>
              <a:rPr lang="en-US" altLang="zh-CN" dirty="0"/>
              <a:t>Statista: </a:t>
            </a:r>
            <a:r>
              <a:rPr lang="en-US" dirty="0"/>
              <a:t>https://www.statista.com/ </a:t>
            </a:r>
          </a:p>
          <a:p>
            <a:endParaRPr lang="en-US" dirty="0"/>
          </a:p>
        </p:txBody>
      </p:sp>
      <p:sp>
        <p:nvSpPr>
          <p:cNvPr id="6" name="Title 5">
            <a:extLst>
              <a:ext uri="{FF2B5EF4-FFF2-40B4-BE49-F238E27FC236}">
                <a16:creationId xmlns:a16="http://schemas.microsoft.com/office/drawing/2014/main" id="{E1DE67CA-9D90-451D-B081-6F982A5304EE}"/>
              </a:ext>
            </a:extLst>
          </p:cNvPr>
          <p:cNvSpPr>
            <a:spLocks noGrp="1"/>
          </p:cNvSpPr>
          <p:nvPr>
            <p:ph type="title"/>
          </p:nvPr>
        </p:nvSpPr>
        <p:spPr/>
        <p:txBody>
          <a:bodyPr/>
          <a:lstStyle/>
          <a:p>
            <a:r>
              <a:rPr lang="zh-CN" altLang="en-US" dirty="0"/>
              <a:t>美国神经科学类公司融资情况：</a:t>
            </a:r>
            <a:r>
              <a:rPr lang="en-US" altLang="zh-CN" dirty="0"/>
              <a:t>2015</a:t>
            </a:r>
            <a:r>
              <a:rPr lang="zh-CN" altLang="en-US" dirty="0"/>
              <a:t>年达到巅峰，总体稳中有升</a:t>
            </a:r>
            <a:endParaRPr lang="en-US" dirty="0"/>
          </a:p>
        </p:txBody>
      </p:sp>
      <p:pic>
        <p:nvPicPr>
          <p:cNvPr id="7" name="Picture 6">
            <a:extLst>
              <a:ext uri="{FF2B5EF4-FFF2-40B4-BE49-F238E27FC236}">
                <a16:creationId xmlns:a16="http://schemas.microsoft.com/office/drawing/2014/main" id="{F34090F9-2A24-485A-A4B5-8FC3CC1BF327}"/>
              </a:ext>
            </a:extLst>
          </p:cNvPr>
          <p:cNvPicPr>
            <a:picLocks noChangeAspect="1"/>
          </p:cNvPicPr>
          <p:nvPr/>
        </p:nvPicPr>
        <p:blipFill>
          <a:blip r:embed="rId3"/>
          <a:stretch>
            <a:fillRect/>
          </a:stretch>
        </p:blipFill>
        <p:spPr>
          <a:xfrm>
            <a:off x="158388" y="1382040"/>
            <a:ext cx="4680000" cy="3031160"/>
          </a:xfrm>
          <a:prstGeom prst="rect">
            <a:avLst/>
          </a:prstGeom>
        </p:spPr>
      </p:pic>
      <p:pic>
        <p:nvPicPr>
          <p:cNvPr id="8" name="Picture 7">
            <a:extLst>
              <a:ext uri="{FF2B5EF4-FFF2-40B4-BE49-F238E27FC236}">
                <a16:creationId xmlns:a16="http://schemas.microsoft.com/office/drawing/2014/main" id="{28E9C438-00E8-4FAD-94BB-A7100FA8E8C5}"/>
              </a:ext>
            </a:extLst>
          </p:cNvPr>
          <p:cNvPicPr>
            <a:picLocks noChangeAspect="1"/>
          </p:cNvPicPr>
          <p:nvPr/>
        </p:nvPicPr>
        <p:blipFill>
          <a:blip r:embed="rId4"/>
          <a:stretch>
            <a:fillRect/>
          </a:stretch>
        </p:blipFill>
        <p:spPr>
          <a:xfrm>
            <a:off x="5045408" y="1412776"/>
            <a:ext cx="4690119" cy="3000424"/>
          </a:xfrm>
          <a:prstGeom prst="rect">
            <a:avLst/>
          </a:prstGeom>
        </p:spPr>
      </p:pic>
      <p:sp>
        <p:nvSpPr>
          <p:cNvPr id="9" name="Text Placeholder 4">
            <a:extLst>
              <a:ext uri="{FF2B5EF4-FFF2-40B4-BE49-F238E27FC236}">
                <a16:creationId xmlns:a16="http://schemas.microsoft.com/office/drawing/2014/main" id="{BB96833D-0CEA-4F68-82D7-64A8C0FADEC3}"/>
              </a:ext>
            </a:extLst>
          </p:cNvPr>
          <p:cNvSpPr txBox="1">
            <a:spLocks/>
          </p:cNvSpPr>
          <p:nvPr/>
        </p:nvSpPr>
        <p:spPr>
          <a:xfrm>
            <a:off x="200025" y="981076"/>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美国</a:t>
            </a:r>
            <a:r>
              <a:rPr lang="en-US" altLang="zh-CN" dirty="0"/>
              <a:t>2006-2017</a:t>
            </a:r>
            <a:r>
              <a:rPr lang="zh-CN" altLang="en-US" dirty="0"/>
              <a:t>年神经学类公司风投筹集资金</a:t>
            </a:r>
          </a:p>
        </p:txBody>
      </p:sp>
      <p:sp>
        <p:nvSpPr>
          <p:cNvPr id="10" name="Text Placeholder 5">
            <a:extLst>
              <a:ext uri="{FF2B5EF4-FFF2-40B4-BE49-F238E27FC236}">
                <a16:creationId xmlns:a16="http://schemas.microsoft.com/office/drawing/2014/main" id="{1C578EC1-97F2-465E-91E5-73B14B481F44}"/>
              </a:ext>
            </a:extLst>
          </p:cNvPr>
          <p:cNvSpPr txBox="1">
            <a:spLocks/>
          </p:cNvSpPr>
          <p:nvPr/>
        </p:nvSpPr>
        <p:spPr>
          <a:xfrm>
            <a:off x="5030256" y="981076"/>
            <a:ext cx="4681273"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美国</a:t>
            </a:r>
            <a:r>
              <a:rPr lang="en-US" altLang="zh-CN" dirty="0"/>
              <a:t>2006-2017</a:t>
            </a:r>
            <a:r>
              <a:rPr lang="zh-CN" altLang="en-US" dirty="0"/>
              <a:t>年神经学类公司</a:t>
            </a:r>
            <a:r>
              <a:rPr lang="en-US" altLang="zh-CN" dirty="0"/>
              <a:t>IPO</a:t>
            </a:r>
            <a:r>
              <a:rPr lang="zh-CN" altLang="en-US" dirty="0"/>
              <a:t>筹集资金</a:t>
            </a:r>
          </a:p>
        </p:txBody>
      </p:sp>
      <p:sp>
        <p:nvSpPr>
          <p:cNvPr id="11" name="Text Placeholder 1">
            <a:extLst>
              <a:ext uri="{FF2B5EF4-FFF2-40B4-BE49-F238E27FC236}">
                <a16:creationId xmlns:a16="http://schemas.microsoft.com/office/drawing/2014/main" id="{5B26B47D-CB79-46C8-BD77-45C40C7B0931}"/>
              </a:ext>
            </a:extLst>
          </p:cNvPr>
          <p:cNvSpPr>
            <a:spLocks noGrp="1"/>
          </p:cNvSpPr>
          <p:nvPr>
            <p:ph type="body" sz="quarter" idx="10"/>
          </p:nvPr>
        </p:nvSpPr>
        <p:spPr>
          <a:xfrm>
            <a:off x="194335" y="4502219"/>
            <a:ext cx="4681273" cy="1234894"/>
          </a:xfrm>
        </p:spPr>
        <p:txBody>
          <a:bodyPr/>
          <a:lstStyle/>
          <a:p>
            <a:r>
              <a:rPr lang="en-US" dirty="0"/>
              <a:t>2011</a:t>
            </a:r>
            <a:r>
              <a:rPr lang="zh-CN" altLang="en-US" dirty="0"/>
              <a:t>年陷入低谷，</a:t>
            </a:r>
            <a:r>
              <a:rPr lang="en-US" dirty="0"/>
              <a:t>2015</a:t>
            </a:r>
            <a:r>
              <a:rPr lang="zh-CN" altLang="en-US" dirty="0"/>
              <a:t>年达到巅峰，后来保持平稳</a:t>
            </a:r>
            <a:endParaRPr lang="en-US" altLang="zh-CN" dirty="0"/>
          </a:p>
          <a:p>
            <a:endParaRPr lang="en-US" dirty="0"/>
          </a:p>
          <a:p>
            <a:endParaRPr lang="en-US" dirty="0"/>
          </a:p>
          <a:p>
            <a:r>
              <a:rPr lang="zh-CN" altLang="en-US" dirty="0"/>
              <a:t>相比癌症研究公司，神经疾病类公司的</a:t>
            </a:r>
            <a:r>
              <a:rPr lang="en-US" altLang="zh-CN" dirty="0"/>
              <a:t>IPO</a:t>
            </a:r>
            <a:r>
              <a:rPr lang="zh-CN" altLang="en-US" dirty="0"/>
              <a:t>筹集资金较少，风投数额接近。</a:t>
            </a:r>
            <a:endParaRPr lang="en-US" dirty="0"/>
          </a:p>
        </p:txBody>
      </p:sp>
      <p:sp>
        <p:nvSpPr>
          <p:cNvPr id="12" name="Text Placeholder 3">
            <a:extLst>
              <a:ext uri="{FF2B5EF4-FFF2-40B4-BE49-F238E27FC236}">
                <a16:creationId xmlns:a16="http://schemas.microsoft.com/office/drawing/2014/main" id="{EE0D5A67-C08B-440D-8BA7-CF41F150D1B8}"/>
              </a:ext>
            </a:extLst>
          </p:cNvPr>
          <p:cNvSpPr txBox="1">
            <a:spLocks/>
          </p:cNvSpPr>
          <p:nvPr/>
        </p:nvSpPr>
        <p:spPr>
          <a:xfrm>
            <a:off x="5030256" y="4581128"/>
            <a:ext cx="4681273" cy="1234894"/>
          </a:xfrm>
          <a:prstGeom prst="rect">
            <a:avLst/>
          </a:prstGeom>
        </p:spPr>
        <p:txBody>
          <a:bodyPr/>
          <a:lst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endParaRPr lang="zh-CN" altLang="en-US" dirty="0"/>
          </a:p>
        </p:txBody>
      </p:sp>
      <p:sp>
        <p:nvSpPr>
          <p:cNvPr id="13" name="Text Placeholder 1">
            <a:extLst>
              <a:ext uri="{FF2B5EF4-FFF2-40B4-BE49-F238E27FC236}">
                <a16:creationId xmlns:a16="http://schemas.microsoft.com/office/drawing/2014/main" id="{5310E3E9-6438-4CD4-B4F5-2D06C1AC90B0}"/>
              </a:ext>
            </a:extLst>
          </p:cNvPr>
          <p:cNvSpPr txBox="1">
            <a:spLocks/>
          </p:cNvSpPr>
          <p:nvPr/>
        </p:nvSpPr>
        <p:spPr bwMode="gray">
          <a:xfrm>
            <a:off x="5030255" y="4504420"/>
            <a:ext cx="4681273" cy="123489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2014</a:t>
            </a:r>
            <a:r>
              <a:rPr lang="zh-CN" altLang="en-US" dirty="0"/>
              <a:t>年前资金值较为稳定，</a:t>
            </a:r>
            <a:r>
              <a:rPr lang="en-US" altLang="zh-CN" dirty="0"/>
              <a:t>2015</a:t>
            </a:r>
            <a:r>
              <a:rPr lang="zh-CN" altLang="en-US" dirty="0"/>
              <a:t>年达到巅峰，后来下降。</a:t>
            </a:r>
          </a:p>
        </p:txBody>
      </p:sp>
      <p:pic>
        <p:nvPicPr>
          <p:cNvPr id="14" name="Picture 13">
            <a:extLst>
              <a:ext uri="{FF2B5EF4-FFF2-40B4-BE49-F238E27FC236}">
                <a16:creationId xmlns:a16="http://schemas.microsoft.com/office/drawing/2014/main" id="{8306345C-B26F-4294-A4C0-C864B3D4030D}"/>
              </a:ext>
            </a:extLst>
          </p:cNvPr>
          <p:cNvPicPr>
            <a:picLocks noChangeAspect="1"/>
          </p:cNvPicPr>
          <p:nvPr/>
        </p:nvPicPr>
        <p:blipFill rotWithShape="1">
          <a:blip r:embed="rId5"/>
          <a:srcRect t="2671" b="3407"/>
          <a:stretch/>
        </p:blipFill>
        <p:spPr>
          <a:xfrm>
            <a:off x="5300487" y="4739898"/>
            <a:ext cx="4140807" cy="2075540"/>
          </a:xfrm>
          <a:prstGeom prst="rect">
            <a:avLst/>
          </a:prstGeom>
        </p:spPr>
      </p:pic>
    </p:spTree>
    <p:extLst>
      <p:ext uri="{BB962C8B-B14F-4D97-AF65-F5344CB8AC3E}">
        <p14:creationId xmlns:p14="http://schemas.microsoft.com/office/powerpoint/2010/main" val="249224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5C107E-113E-4419-BB38-0A758487ED46}"/>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D90B62C-7CFC-4738-AA67-BAD2D70E0916}"/>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D6C71CE-BD91-44C0-AC95-31DA036164E8}"/>
              </a:ext>
            </a:extLst>
          </p:cNvPr>
          <p:cNvSpPr>
            <a:spLocks noGrp="1"/>
          </p:cNvSpPr>
          <p:nvPr>
            <p:ph type="body" sz="quarter" idx="10"/>
          </p:nvPr>
        </p:nvSpPr>
        <p:spPr>
          <a:xfrm>
            <a:off x="195582" y="859225"/>
            <a:ext cx="4037337" cy="4824189"/>
          </a:xfrm>
        </p:spPr>
        <p:txBody>
          <a:bodyPr/>
          <a:lstStyle/>
          <a:p>
            <a:r>
              <a:rPr lang="zh-CN" altLang="en-US" dirty="0"/>
              <a:t>创新药：</a:t>
            </a:r>
            <a:endParaRPr lang="en-US" altLang="zh-CN" dirty="0"/>
          </a:p>
          <a:p>
            <a:r>
              <a:rPr lang="zh-CN" altLang="en-US" dirty="0"/>
              <a:t>创新药的定价受到了美国政府（特朗普政府）的打击，涨价幅度降低，可能会使得公司利润降低。很难看出这种压力什么时候可以过去。在竞争激烈的地方，可能会导致药价格上涨停滞不前，这种情况对药企来说很不理想</a:t>
            </a:r>
            <a:endParaRPr lang="en-US" altLang="zh-CN" dirty="0"/>
          </a:p>
          <a:p>
            <a:endParaRPr lang="en-US" altLang="zh-CN" dirty="0"/>
          </a:p>
          <a:p>
            <a:r>
              <a:rPr lang="en-US" altLang="zh-CN" dirty="0"/>
              <a:t>National Institutes of Health (NIH) </a:t>
            </a:r>
            <a:r>
              <a:rPr lang="zh-CN" altLang="en-US" dirty="0"/>
              <a:t>给神经系统疾病药物研究的资助不断上升，超过了癌症。</a:t>
            </a:r>
            <a:endParaRPr lang="en-US" altLang="zh-CN" dirty="0"/>
          </a:p>
          <a:p>
            <a:r>
              <a:rPr lang="zh-CN" altLang="en-US" dirty="0"/>
              <a:t>给阿尔兹海默症的资助上升的尤其快</a:t>
            </a:r>
          </a:p>
          <a:p>
            <a:pPr marL="27515" indent="0">
              <a:buNone/>
            </a:pPr>
            <a:endParaRPr lang="en-US" altLang="zh-CN" dirty="0"/>
          </a:p>
          <a:p>
            <a:endParaRPr lang="zh-CN" altLang="en-US" dirty="0"/>
          </a:p>
          <a:p>
            <a:pPr marL="27515" indent="0">
              <a:buNone/>
            </a:pPr>
            <a:endParaRPr lang="en-US" dirty="0"/>
          </a:p>
          <a:p>
            <a:pPr marL="27515" indent="0">
              <a:buNone/>
            </a:pPr>
            <a:r>
              <a:rPr lang="en-US" dirty="0"/>
              <a:t>NIH founding based on disease category (USD million).</a:t>
            </a:r>
          </a:p>
        </p:txBody>
      </p:sp>
      <p:sp>
        <p:nvSpPr>
          <p:cNvPr id="5" name="Text Placeholder 4">
            <a:extLst>
              <a:ext uri="{FF2B5EF4-FFF2-40B4-BE49-F238E27FC236}">
                <a16:creationId xmlns:a16="http://schemas.microsoft.com/office/drawing/2014/main" id="{AD0B6803-2888-432A-995E-226BA9B44888}"/>
              </a:ext>
            </a:extLst>
          </p:cNvPr>
          <p:cNvSpPr>
            <a:spLocks noGrp="1"/>
          </p:cNvSpPr>
          <p:nvPr>
            <p:ph type="body" sz="quarter" idx="11"/>
          </p:nvPr>
        </p:nvSpPr>
        <p:spPr/>
        <p:txBody>
          <a:bodyPr/>
          <a:lstStyle/>
          <a:p>
            <a:r>
              <a:rPr lang="zh-CN" altLang="en-US" dirty="0"/>
              <a:t>第三方报告，年报</a:t>
            </a:r>
            <a:endParaRPr lang="en-US" dirty="0"/>
          </a:p>
        </p:txBody>
      </p:sp>
      <p:sp>
        <p:nvSpPr>
          <p:cNvPr id="6" name="Title 5">
            <a:extLst>
              <a:ext uri="{FF2B5EF4-FFF2-40B4-BE49-F238E27FC236}">
                <a16:creationId xmlns:a16="http://schemas.microsoft.com/office/drawing/2014/main" id="{CDC4A80F-E949-4FAF-9C69-C05E6296E8BE}"/>
              </a:ext>
            </a:extLst>
          </p:cNvPr>
          <p:cNvSpPr>
            <a:spLocks noGrp="1"/>
          </p:cNvSpPr>
          <p:nvPr>
            <p:ph type="title"/>
          </p:nvPr>
        </p:nvSpPr>
        <p:spPr/>
        <p:txBody>
          <a:bodyPr/>
          <a:lstStyle/>
          <a:p>
            <a:r>
              <a:rPr lang="zh-CN" altLang="en-US" dirty="0"/>
              <a:t>政策分析：资助研究，打击药品定价</a:t>
            </a:r>
            <a:endParaRPr lang="en-US" dirty="0"/>
          </a:p>
        </p:txBody>
      </p:sp>
      <p:pic>
        <p:nvPicPr>
          <p:cNvPr id="7" name="Picture 6">
            <a:extLst>
              <a:ext uri="{FF2B5EF4-FFF2-40B4-BE49-F238E27FC236}">
                <a16:creationId xmlns:a16="http://schemas.microsoft.com/office/drawing/2014/main" id="{628DBC9E-C19C-4099-9440-109452922505}"/>
              </a:ext>
            </a:extLst>
          </p:cNvPr>
          <p:cNvPicPr>
            <a:picLocks noChangeAspect="1"/>
          </p:cNvPicPr>
          <p:nvPr/>
        </p:nvPicPr>
        <p:blipFill rotWithShape="1">
          <a:blip r:embed="rId3"/>
          <a:srcRect l="1900" t="1874" r="2470" b="5305"/>
          <a:stretch/>
        </p:blipFill>
        <p:spPr>
          <a:xfrm>
            <a:off x="4520952" y="765779"/>
            <a:ext cx="5240690" cy="2788479"/>
          </a:xfrm>
          <a:prstGeom prst="rect">
            <a:avLst/>
          </a:prstGeom>
        </p:spPr>
      </p:pic>
      <p:pic>
        <p:nvPicPr>
          <p:cNvPr id="8" name="Picture 7">
            <a:extLst>
              <a:ext uri="{FF2B5EF4-FFF2-40B4-BE49-F238E27FC236}">
                <a16:creationId xmlns:a16="http://schemas.microsoft.com/office/drawing/2014/main" id="{A31FB08E-39FE-443C-98BF-5265F1804C2A}"/>
              </a:ext>
            </a:extLst>
          </p:cNvPr>
          <p:cNvPicPr>
            <a:picLocks noChangeAspect="1"/>
          </p:cNvPicPr>
          <p:nvPr/>
        </p:nvPicPr>
        <p:blipFill rotWithShape="1">
          <a:blip r:embed="rId4"/>
          <a:srcRect l="48701" t="13124" b="5850"/>
          <a:stretch/>
        </p:blipFill>
        <p:spPr>
          <a:xfrm>
            <a:off x="5457056" y="3554258"/>
            <a:ext cx="4304586" cy="2888341"/>
          </a:xfrm>
          <a:prstGeom prst="rect">
            <a:avLst/>
          </a:prstGeom>
        </p:spPr>
      </p:pic>
      <p:graphicFrame>
        <p:nvGraphicFramePr>
          <p:cNvPr id="9" name="Table 8">
            <a:extLst>
              <a:ext uri="{FF2B5EF4-FFF2-40B4-BE49-F238E27FC236}">
                <a16:creationId xmlns:a16="http://schemas.microsoft.com/office/drawing/2014/main" id="{F7BEFA23-4FED-4847-8743-21D3E31B151D}"/>
              </a:ext>
            </a:extLst>
          </p:cNvPr>
          <p:cNvGraphicFramePr>
            <a:graphicFrameLocks noGrp="1"/>
          </p:cNvGraphicFramePr>
          <p:nvPr>
            <p:extLst>
              <p:ext uri="{D42A27DB-BD31-4B8C-83A1-F6EECF244321}">
                <p14:modId xmlns:p14="http://schemas.microsoft.com/office/powerpoint/2010/main" val="3117008228"/>
              </p:ext>
            </p:extLst>
          </p:nvPr>
        </p:nvGraphicFramePr>
        <p:xfrm>
          <a:off x="194335" y="4701209"/>
          <a:ext cx="4974688" cy="1112520"/>
        </p:xfrm>
        <a:graphic>
          <a:graphicData uri="http://schemas.openxmlformats.org/drawingml/2006/table">
            <a:tbl>
              <a:tblPr firstRow="1" bandRow="1">
                <a:tableStyleId>{72833802-FEF1-4C79-8D5D-14CF1EAF98D9}</a:tableStyleId>
              </a:tblPr>
              <a:tblGrid>
                <a:gridCol w="1446297">
                  <a:extLst>
                    <a:ext uri="{9D8B030D-6E8A-4147-A177-3AD203B41FA5}">
                      <a16:colId xmlns:a16="http://schemas.microsoft.com/office/drawing/2014/main" val="1817789750"/>
                    </a:ext>
                  </a:extLst>
                </a:gridCol>
                <a:gridCol w="1041047">
                  <a:extLst>
                    <a:ext uri="{9D8B030D-6E8A-4147-A177-3AD203B41FA5}">
                      <a16:colId xmlns:a16="http://schemas.microsoft.com/office/drawing/2014/main" val="1000772307"/>
                    </a:ext>
                  </a:extLst>
                </a:gridCol>
                <a:gridCol w="1243672">
                  <a:extLst>
                    <a:ext uri="{9D8B030D-6E8A-4147-A177-3AD203B41FA5}">
                      <a16:colId xmlns:a16="http://schemas.microsoft.com/office/drawing/2014/main" val="20362216"/>
                    </a:ext>
                  </a:extLst>
                </a:gridCol>
                <a:gridCol w="1243672">
                  <a:extLst>
                    <a:ext uri="{9D8B030D-6E8A-4147-A177-3AD203B41FA5}">
                      <a16:colId xmlns:a16="http://schemas.microsoft.com/office/drawing/2014/main" val="1568537300"/>
                    </a:ext>
                  </a:extLst>
                </a:gridCol>
              </a:tblGrid>
              <a:tr h="370840">
                <a:tc>
                  <a:txBody>
                    <a:bodyPr/>
                    <a:lstStyle/>
                    <a:p>
                      <a:endParaRPr lang="en-US" sz="1400" dirty="0"/>
                    </a:p>
                  </a:txBody>
                  <a:tcPr>
                    <a:solidFill>
                      <a:srgbClr val="AA8535"/>
                    </a:solidFill>
                  </a:tcPr>
                </a:tc>
                <a:tc>
                  <a:txBody>
                    <a:bodyPr/>
                    <a:lstStyle/>
                    <a:p>
                      <a:r>
                        <a:rPr lang="en-US" sz="1400" dirty="0"/>
                        <a:t>2013</a:t>
                      </a:r>
                    </a:p>
                  </a:txBody>
                  <a:tcPr>
                    <a:solidFill>
                      <a:srgbClr val="AA8535"/>
                    </a:solidFill>
                  </a:tcPr>
                </a:tc>
                <a:tc>
                  <a:txBody>
                    <a:bodyPr/>
                    <a:lstStyle/>
                    <a:p>
                      <a:r>
                        <a:rPr lang="en-US" sz="1400" dirty="0"/>
                        <a:t>2017</a:t>
                      </a:r>
                    </a:p>
                  </a:txBody>
                  <a:tcPr>
                    <a:solidFill>
                      <a:srgbClr val="AA8535"/>
                    </a:solidFill>
                  </a:tcPr>
                </a:tc>
                <a:tc>
                  <a:txBody>
                    <a:bodyPr/>
                    <a:lstStyle/>
                    <a:p>
                      <a:r>
                        <a:rPr lang="zh-CN" altLang="en-US" sz="1400" dirty="0"/>
                        <a:t>增长率</a:t>
                      </a:r>
                      <a:endParaRPr lang="en-US" sz="1400" dirty="0"/>
                    </a:p>
                  </a:txBody>
                  <a:tcPr>
                    <a:solidFill>
                      <a:srgbClr val="AA8535"/>
                    </a:solidFill>
                  </a:tcPr>
                </a:tc>
                <a:extLst>
                  <a:ext uri="{0D108BD9-81ED-4DB2-BD59-A6C34878D82A}">
                    <a16:rowId xmlns:a16="http://schemas.microsoft.com/office/drawing/2014/main" val="1840300826"/>
                  </a:ext>
                </a:extLst>
              </a:tr>
              <a:tr h="370840">
                <a:tc>
                  <a:txBody>
                    <a:bodyPr/>
                    <a:lstStyle/>
                    <a:p>
                      <a:r>
                        <a:rPr lang="en-US" altLang="zh-CN" sz="1400" dirty="0"/>
                        <a:t>Cancer</a:t>
                      </a:r>
                      <a:endParaRPr lang="en-US" sz="1400" dirty="0"/>
                    </a:p>
                  </a:txBody>
                  <a:tcPr/>
                </a:tc>
                <a:tc>
                  <a:txBody>
                    <a:bodyPr/>
                    <a:lstStyle/>
                    <a:p>
                      <a:r>
                        <a:rPr lang="en-US" sz="1400" dirty="0"/>
                        <a:t>5274</a:t>
                      </a:r>
                    </a:p>
                  </a:txBody>
                  <a:tcPr/>
                </a:tc>
                <a:tc>
                  <a:txBody>
                    <a:bodyPr/>
                    <a:lstStyle/>
                    <a:p>
                      <a:r>
                        <a:rPr lang="en-US" sz="1400" dirty="0"/>
                        <a:t>6031</a:t>
                      </a:r>
                    </a:p>
                  </a:txBody>
                  <a:tcPr/>
                </a:tc>
                <a:tc>
                  <a:txBody>
                    <a:bodyPr/>
                    <a:lstStyle/>
                    <a:p>
                      <a:r>
                        <a:rPr lang="en-US" sz="1400" dirty="0"/>
                        <a:t>14</a:t>
                      </a:r>
                      <a:r>
                        <a:rPr lang="en-US" altLang="zh-CN" sz="1400" dirty="0"/>
                        <a:t>%</a:t>
                      </a:r>
                      <a:endParaRPr lang="en-US" sz="1400" dirty="0"/>
                    </a:p>
                  </a:txBody>
                  <a:tcPr/>
                </a:tc>
                <a:extLst>
                  <a:ext uri="{0D108BD9-81ED-4DB2-BD59-A6C34878D82A}">
                    <a16:rowId xmlns:a16="http://schemas.microsoft.com/office/drawing/2014/main" val="1988737431"/>
                  </a:ext>
                </a:extLst>
              </a:tr>
              <a:tr h="370840">
                <a:tc>
                  <a:txBody>
                    <a:bodyPr/>
                    <a:lstStyle/>
                    <a:p>
                      <a:r>
                        <a:rPr lang="en-US" sz="1400" dirty="0"/>
                        <a:t>Neuroscience </a:t>
                      </a:r>
                    </a:p>
                  </a:txBody>
                  <a:tcPr/>
                </a:tc>
                <a:tc>
                  <a:txBody>
                    <a:bodyPr/>
                    <a:lstStyle/>
                    <a:p>
                      <a:r>
                        <a:rPr lang="en-US" sz="1400" dirty="0"/>
                        <a:t>5340</a:t>
                      </a:r>
                    </a:p>
                  </a:txBody>
                  <a:tcPr/>
                </a:tc>
                <a:tc>
                  <a:txBody>
                    <a:bodyPr/>
                    <a:lstStyle/>
                    <a:p>
                      <a:r>
                        <a:rPr lang="en-US" sz="1400" dirty="0"/>
                        <a:t>6743</a:t>
                      </a:r>
                    </a:p>
                  </a:txBody>
                  <a:tcPr/>
                </a:tc>
                <a:tc>
                  <a:txBody>
                    <a:bodyPr/>
                    <a:lstStyle/>
                    <a:p>
                      <a:r>
                        <a:rPr lang="en-US" sz="1400" dirty="0"/>
                        <a:t>26</a:t>
                      </a:r>
                      <a:r>
                        <a:rPr lang="en-US" altLang="zh-CN" sz="1400" dirty="0"/>
                        <a:t>%</a:t>
                      </a:r>
                      <a:endParaRPr lang="en-US" sz="1400" dirty="0"/>
                    </a:p>
                  </a:txBody>
                  <a:tcPr/>
                </a:tc>
                <a:extLst>
                  <a:ext uri="{0D108BD9-81ED-4DB2-BD59-A6C34878D82A}">
                    <a16:rowId xmlns:a16="http://schemas.microsoft.com/office/drawing/2014/main" val="3649681575"/>
                  </a:ext>
                </a:extLst>
              </a:tr>
            </a:tbl>
          </a:graphicData>
        </a:graphic>
      </p:graphicFrame>
    </p:spTree>
    <p:extLst>
      <p:ext uri="{BB962C8B-B14F-4D97-AF65-F5344CB8AC3E}">
        <p14:creationId xmlns:p14="http://schemas.microsoft.com/office/powerpoint/2010/main" val="3804194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多发性硬化症</a:t>
            </a:r>
          </a:p>
        </p:txBody>
      </p:sp>
    </p:spTree>
    <p:extLst>
      <p:ext uri="{BB962C8B-B14F-4D97-AF65-F5344CB8AC3E}">
        <p14:creationId xmlns:p14="http://schemas.microsoft.com/office/powerpoint/2010/main" val="184294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18839-019E-4205-BCB1-77667FC4755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51AAD477-F72E-4320-8CFE-3F56017800B8}"/>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000D74EB-1CF8-4400-901F-2F13EA929646}"/>
              </a:ext>
            </a:extLst>
          </p:cNvPr>
          <p:cNvSpPr>
            <a:spLocks noGrp="1"/>
          </p:cNvSpPr>
          <p:nvPr>
            <p:ph type="body" sz="quarter" idx="10"/>
          </p:nvPr>
        </p:nvSpPr>
        <p:spPr>
          <a:xfrm>
            <a:off x="194335" y="1941858"/>
            <a:ext cx="3822559" cy="4824189"/>
          </a:xfrm>
        </p:spPr>
        <p:txBody>
          <a:bodyPr/>
          <a:lstStyle/>
          <a:p>
            <a:r>
              <a:rPr lang="en-US" dirty="0"/>
              <a:t>85</a:t>
            </a:r>
            <a:r>
              <a:rPr lang="en-US" altLang="zh-CN" dirty="0"/>
              <a:t>%-90%</a:t>
            </a:r>
            <a:r>
              <a:rPr lang="zh-CN" altLang="en-US" dirty="0"/>
              <a:t>的病人会复发</a:t>
            </a:r>
            <a:endParaRPr lang="en-US" altLang="zh-CN" dirty="0"/>
          </a:p>
          <a:p>
            <a:endParaRPr lang="en-US" altLang="zh-CN" dirty="0"/>
          </a:p>
          <a:p>
            <a:pPr marL="27515" indent="0">
              <a:buNone/>
            </a:pPr>
            <a:r>
              <a:rPr lang="zh-CN" altLang="en-US" sz="1800" b="1" dirty="0"/>
              <a:t>疾病种类：</a:t>
            </a:r>
            <a:endParaRPr lang="en-US" altLang="zh-CN" sz="1800" b="1" dirty="0"/>
          </a:p>
          <a:p>
            <a:r>
              <a:rPr lang="zh-CN" altLang="en-US" sz="1200" dirty="0"/>
              <a:t>复发缓解型</a:t>
            </a:r>
            <a:r>
              <a:rPr lang="en-US" altLang="zh-CN" sz="1200" dirty="0"/>
              <a:t>relapsing-remitting MS</a:t>
            </a:r>
            <a:r>
              <a:rPr lang="zh-CN" altLang="en-US" sz="1200" dirty="0"/>
              <a:t>（</a:t>
            </a:r>
            <a:r>
              <a:rPr lang="en-US" altLang="zh-CN" sz="1200" dirty="0"/>
              <a:t>RRMS/RFMS</a:t>
            </a:r>
            <a:r>
              <a:rPr lang="zh-CN" altLang="en-US" sz="1200" dirty="0"/>
              <a:t>）</a:t>
            </a:r>
          </a:p>
          <a:p>
            <a:pPr marL="27515" indent="0">
              <a:buNone/>
            </a:pPr>
            <a:r>
              <a:rPr lang="zh-CN" altLang="en-US" sz="1200" dirty="0"/>
              <a:t>约</a:t>
            </a:r>
            <a:r>
              <a:rPr lang="en-US" altLang="zh-CN" sz="1200" dirty="0"/>
              <a:t>80%MS</a:t>
            </a:r>
            <a:r>
              <a:rPr lang="zh-CN" altLang="en-US" sz="1200" dirty="0"/>
              <a:t>患者发病初期为本类型，表现为明显的复发和缓解过程，每次发作均基本恢复，不留或仅留下轻微后遗症。</a:t>
            </a:r>
          </a:p>
          <a:p>
            <a:r>
              <a:rPr lang="zh-CN" altLang="en-US" sz="1200" dirty="0"/>
              <a:t>继发进展型</a:t>
            </a:r>
            <a:r>
              <a:rPr lang="en-US" altLang="zh-CN" sz="1200" dirty="0"/>
              <a:t>Secondary progressive MS</a:t>
            </a:r>
            <a:r>
              <a:rPr lang="zh-CN" altLang="en-US" sz="1200" dirty="0"/>
              <a:t>（</a:t>
            </a:r>
            <a:r>
              <a:rPr lang="en-US" altLang="zh-CN" sz="1200" dirty="0"/>
              <a:t>SPMS</a:t>
            </a:r>
            <a:r>
              <a:rPr lang="zh-CN" altLang="en-US" sz="1200" dirty="0"/>
              <a:t>）</a:t>
            </a:r>
          </a:p>
          <a:p>
            <a:pPr marL="27515" indent="0">
              <a:buNone/>
            </a:pPr>
            <a:r>
              <a:rPr lang="en-US" altLang="zh-CN" sz="1200" dirty="0"/>
              <a:t>RRMS</a:t>
            </a:r>
            <a:r>
              <a:rPr lang="zh-CN" altLang="en-US" sz="1200" dirty="0"/>
              <a:t>后的一个病程类型，表现为在复发缓解阶段以后，疾病随着复发不能完全缓解并留下部分后遗症，疾病逐渐缓慢加重的过程。</a:t>
            </a:r>
            <a:r>
              <a:rPr lang="en-US" altLang="zh-CN" sz="1200" dirty="0"/>
              <a:t>RRMS</a:t>
            </a:r>
            <a:r>
              <a:rPr lang="zh-CN" altLang="en-US" sz="1200" dirty="0"/>
              <a:t>患者中约</a:t>
            </a:r>
            <a:r>
              <a:rPr lang="en-US" altLang="zh-CN" sz="1200" dirty="0"/>
              <a:t>50%</a:t>
            </a:r>
            <a:r>
              <a:rPr lang="zh-CN" altLang="en-US" sz="1200" dirty="0"/>
              <a:t>在</a:t>
            </a:r>
            <a:r>
              <a:rPr lang="en-US" altLang="zh-CN" sz="1200" dirty="0"/>
              <a:t>10</a:t>
            </a:r>
            <a:r>
              <a:rPr lang="zh-CN" altLang="en-US" sz="1200" dirty="0"/>
              <a:t>年内</a:t>
            </a:r>
            <a:r>
              <a:rPr lang="en-US" altLang="zh-CN" sz="1200" dirty="0"/>
              <a:t>/80%</a:t>
            </a:r>
            <a:r>
              <a:rPr lang="zh-CN" altLang="en-US" sz="1200" dirty="0"/>
              <a:t>在</a:t>
            </a:r>
            <a:r>
              <a:rPr lang="en-US" altLang="zh-CN" sz="1200" dirty="0"/>
              <a:t>20</a:t>
            </a:r>
            <a:r>
              <a:rPr lang="zh-CN" altLang="en-US" sz="1200" dirty="0"/>
              <a:t>年内转变为本型。</a:t>
            </a:r>
          </a:p>
          <a:p>
            <a:r>
              <a:rPr lang="zh-CN" altLang="en-US" sz="1200" dirty="0"/>
              <a:t>进展复发型</a:t>
            </a:r>
            <a:r>
              <a:rPr lang="en-US" altLang="zh-CN" sz="1200" dirty="0"/>
              <a:t>progressive-relapsing MS</a:t>
            </a:r>
            <a:r>
              <a:rPr lang="zh-CN" altLang="en-US" sz="1200" dirty="0"/>
              <a:t>（</a:t>
            </a:r>
            <a:r>
              <a:rPr lang="en-US" altLang="zh-CN" sz="1200" dirty="0"/>
              <a:t>PRMS</a:t>
            </a:r>
            <a:r>
              <a:rPr lang="zh-CN" altLang="en-US" sz="1200" dirty="0"/>
              <a:t>）</a:t>
            </a:r>
          </a:p>
          <a:p>
            <a:pPr marL="27515" indent="0">
              <a:buNone/>
            </a:pPr>
            <a:r>
              <a:rPr lang="zh-CN" altLang="en-US" sz="1200" dirty="0"/>
              <a:t>约</a:t>
            </a:r>
            <a:r>
              <a:rPr lang="en-US" altLang="zh-CN" sz="1200" dirty="0"/>
              <a:t>5%</a:t>
            </a:r>
            <a:r>
              <a:rPr lang="zh-CN" altLang="en-US" sz="1200" dirty="0"/>
              <a:t>～</a:t>
            </a:r>
            <a:r>
              <a:rPr lang="en-US" altLang="zh-CN" sz="1200" dirty="0"/>
              <a:t>10%MS</a:t>
            </a:r>
            <a:r>
              <a:rPr lang="zh-CN" altLang="en-US" sz="1200" dirty="0"/>
              <a:t>患者表现为本类型，疾病始终呈缓慢进行性加重。</a:t>
            </a:r>
          </a:p>
          <a:p>
            <a:r>
              <a:rPr lang="zh-CN" altLang="en-US" sz="1200" dirty="0"/>
              <a:t>原发进展型</a:t>
            </a:r>
            <a:r>
              <a:rPr lang="en-US" altLang="zh-CN" sz="1200" dirty="0"/>
              <a:t>primary progressive MS</a:t>
            </a:r>
            <a:r>
              <a:rPr lang="zh-CN" altLang="en-US" sz="1200" dirty="0"/>
              <a:t>（</a:t>
            </a:r>
            <a:r>
              <a:rPr lang="en-US" altLang="zh-CN" sz="1200" dirty="0"/>
              <a:t>PPMS</a:t>
            </a:r>
            <a:r>
              <a:rPr lang="zh-CN" altLang="en-US" sz="1200" dirty="0"/>
              <a:t>）</a:t>
            </a:r>
          </a:p>
          <a:p>
            <a:pPr marL="27515" indent="0">
              <a:buNone/>
            </a:pPr>
            <a:r>
              <a:rPr lang="zh-CN" altLang="en-US" sz="1200" dirty="0"/>
              <a:t>约</a:t>
            </a:r>
            <a:r>
              <a:rPr lang="en-US" altLang="zh-CN" sz="1200" dirty="0"/>
              <a:t>10%</a:t>
            </a:r>
            <a:r>
              <a:rPr lang="zh-CN" altLang="en-US" sz="1200" dirty="0"/>
              <a:t>～</a:t>
            </a:r>
            <a:r>
              <a:rPr lang="en-US" altLang="zh-CN" sz="1200" dirty="0"/>
              <a:t>15%MS</a:t>
            </a:r>
            <a:r>
              <a:rPr lang="zh-CN" altLang="en-US" sz="1200" dirty="0"/>
              <a:t>患者最初即表现为本类型，疾病呈缓慢进行性加重，临床只有一种药可以治疗。</a:t>
            </a:r>
          </a:p>
          <a:p>
            <a:pPr marL="27515" indent="0">
              <a:buNone/>
            </a:pPr>
            <a:endParaRPr lang="en-US" sz="1000" b="1" dirty="0"/>
          </a:p>
        </p:txBody>
      </p:sp>
      <p:sp>
        <p:nvSpPr>
          <p:cNvPr id="5" name="Text Placeholder 4">
            <a:extLst>
              <a:ext uri="{FF2B5EF4-FFF2-40B4-BE49-F238E27FC236}">
                <a16:creationId xmlns:a16="http://schemas.microsoft.com/office/drawing/2014/main" id="{D38D448F-281F-474F-9860-1F527B7D9F03}"/>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906F8F67-2C11-4A2B-A88B-5E7BC3BFDE41}"/>
              </a:ext>
            </a:extLst>
          </p:cNvPr>
          <p:cNvSpPr>
            <a:spLocks noGrp="1"/>
          </p:cNvSpPr>
          <p:nvPr>
            <p:ph type="title"/>
          </p:nvPr>
        </p:nvSpPr>
        <p:spPr/>
        <p:txBody>
          <a:bodyPr/>
          <a:lstStyle/>
          <a:p>
            <a:r>
              <a:rPr lang="zh-CN" altLang="en-US" dirty="0"/>
              <a:t>多发性硬化症</a:t>
            </a:r>
            <a:r>
              <a:rPr lang="en-US" altLang="zh-CN" dirty="0"/>
              <a:t>multiple sclerosis (MS) </a:t>
            </a:r>
            <a:r>
              <a:rPr lang="zh-CN" altLang="en-US" dirty="0"/>
              <a:t>病理分析</a:t>
            </a:r>
            <a:r>
              <a:rPr lang="en-US" altLang="zh-CN" dirty="0"/>
              <a:t> </a:t>
            </a:r>
            <a:endParaRPr lang="en-US" dirty="0"/>
          </a:p>
        </p:txBody>
      </p:sp>
      <p:pic>
        <p:nvPicPr>
          <p:cNvPr id="38" name="Picture 37">
            <a:extLst>
              <a:ext uri="{FF2B5EF4-FFF2-40B4-BE49-F238E27FC236}">
                <a16:creationId xmlns:a16="http://schemas.microsoft.com/office/drawing/2014/main" id="{B5D8F4C1-308F-4BE0-9979-E3F64DA8D8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30" y="1502550"/>
            <a:ext cx="5965137" cy="3916453"/>
          </a:xfrm>
          <a:prstGeom prst="rect">
            <a:avLst/>
          </a:prstGeom>
          <a:noFill/>
        </p:spPr>
      </p:pic>
      <p:sp>
        <p:nvSpPr>
          <p:cNvPr id="8" name="TextBox 7">
            <a:extLst>
              <a:ext uri="{FF2B5EF4-FFF2-40B4-BE49-F238E27FC236}">
                <a16:creationId xmlns:a16="http://schemas.microsoft.com/office/drawing/2014/main" id="{AF830142-7928-45B8-B62F-EE57569DB000}"/>
              </a:ext>
            </a:extLst>
          </p:cNvPr>
          <p:cNvSpPr txBox="1"/>
          <p:nvPr/>
        </p:nvSpPr>
        <p:spPr>
          <a:xfrm>
            <a:off x="4172619" y="1165234"/>
            <a:ext cx="1584176" cy="504056"/>
          </a:xfrm>
          <a:prstGeom prst="rect">
            <a:avLst/>
          </a:prstGeom>
          <a:noFill/>
        </p:spPr>
        <p:txBody>
          <a:bodyPr wrap="square" lIns="54000" tIns="54000" rIns="54000" bIns="54000" rtlCol="0">
            <a:noAutofit/>
          </a:bodyPr>
          <a:lstStyle/>
          <a:p>
            <a:r>
              <a:rPr lang="zh-CN" altLang="en-US" b="1" dirty="0">
                <a:latin typeface="Arial" pitchFamily="34" charset="0"/>
                <a:cs typeface="Arial" pitchFamily="34" charset="0"/>
              </a:rPr>
              <a:t>发病机理：</a:t>
            </a:r>
            <a:endParaRPr lang="en-US" b="1" dirty="0">
              <a:latin typeface="Arial" pitchFamily="34" charset="0"/>
              <a:cs typeface="Arial" pitchFamily="34" charset="0"/>
            </a:endParaRPr>
          </a:p>
        </p:txBody>
      </p:sp>
      <p:pic>
        <p:nvPicPr>
          <p:cNvPr id="9" name="Picture 8">
            <a:extLst>
              <a:ext uri="{FF2B5EF4-FFF2-40B4-BE49-F238E27FC236}">
                <a16:creationId xmlns:a16="http://schemas.microsoft.com/office/drawing/2014/main" id="{20192DEC-73D7-4EAE-819D-527A6BA4D363}"/>
              </a:ext>
            </a:extLst>
          </p:cNvPr>
          <p:cNvPicPr>
            <a:picLocks noChangeAspect="1"/>
          </p:cNvPicPr>
          <p:nvPr/>
        </p:nvPicPr>
        <p:blipFill>
          <a:blip r:embed="rId4"/>
          <a:stretch>
            <a:fillRect/>
          </a:stretch>
        </p:blipFill>
        <p:spPr>
          <a:xfrm>
            <a:off x="2288704" y="836712"/>
            <a:ext cx="1652159" cy="2054530"/>
          </a:xfrm>
          <a:prstGeom prst="rect">
            <a:avLst/>
          </a:prstGeom>
        </p:spPr>
      </p:pic>
      <p:sp>
        <p:nvSpPr>
          <p:cNvPr id="11" name="TextBox 10">
            <a:extLst>
              <a:ext uri="{FF2B5EF4-FFF2-40B4-BE49-F238E27FC236}">
                <a16:creationId xmlns:a16="http://schemas.microsoft.com/office/drawing/2014/main" id="{1B13C868-A0D2-4919-8774-14C62BE51D61}"/>
              </a:ext>
            </a:extLst>
          </p:cNvPr>
          <p:cNvSpPr txBox="1"/>
          <p:nvPr/>
        </p:nvSpPr>
        <p:spPr>
          <a:xfrm>
            <a:off x="776536" y="1103171"/>
            <a:ext cx="1728192" cy="504056"/>
          </a:xfrm>
          <a:prstGeom prst="rect">
            <a:avLst/>
          </a:prstGeom>
          <a:noFill/>
        </p:spPr>
        <p:txBody>
          <a:bodyPr wrap="square" lIns="54000" tIns="54000" rIns="54000" bIns="54000" rtlCol="0">
            <a:noAutofit/>
          </a:bodyPr>
          <a:lstStyle/>
          <a:p>
            <a:r>
              <a:rPr lang="en-US" sz="1400" dirty="0">
                <a:latin typeface="Arial" pitchFamily="34" charset="0"/>
                <a:cs typeface="Arial" pitchFamily="34" charset="0"/>
              </a:rPr>
              <a:t>MRI</a:t>
            </a:r>
            <a:r>
              <a:rPr lang="zh-CN" altLang="en-US" sz="1400" dirty="0">
                <a:latin typeface="Arial" pitchFamily="34" charset="0"/>
                <a:cs typeface="Arial" pitchFamily="34" charset="0"/>
              </a:rPr>
              <a:t>影像学诊断：</a:t>
            </a:r>
            <a:endParaRPr lang="en-US" sz="1400" dirty="0">
              <a:latin typeface="Arial" pitchFamily="34" charset="0"/>
              <a:cs typeface="Arial" pitchFamily="34" charset="0"/>
            </a:endParaRPr>
          </a:p>
        </p:txBody>
      </p:sp>
      <p:sp>
        <p:nvSpPr>
          <p:cNvPr id="12" name="Text Placeholder 3">
            <a:extLst>
              <a:ext uri="{FF2B5EF4-FFF2-40B4-BE49-F238E27FC236}">
                <a16:creationId xmlns:a16="http://schemas.microsoft.com/office/drawing/2014/main" id="{94A099BE-5A1E-4859-BB71-046AB4E3F4A9}"/>
              </a:ext>
            </a:extLst>
          </p:cNvPr>
          <p:cNvSpPr txBox="1">
            <a:spLocks/>
          </p:cNvSpPr>
          <p:nvPr/>
        </p:nvSpPr>
        <p:spPr bwMode="gray">
          <a:xfrm>
            <a:off x="4950154" y="5517850"/>
            <a:ext cx="3822559" cy="1223789"/>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Font typeface="Wingdings" panose="05000000000000000000" pitchFamily="2" charset="2"/>
              <a:buNone/>
            </a:pPr>
            <a:r>
              <a:rPr lang="zh-CN" altLang="en-US" dirty="0"/>
              <a:t>现有</a:t>
            </a:r>
            <a:r>
              <a:rPr lang="en-US" altLang="zh-CN" dirty="0"/>
              <a:t>MS</a:t>
            </a:r>
            <a:r>
              <a:rPr lang="zh-CN" altLang="en-US" dirty="0"/>
              <a:t>药物可以缓解疾病进程，无法治愈疾病</a:t>
            </a:r>
          </a:p>
        </p:txBody>
      </p:sp>
    </p:spTree>
    <p:extLst>
      <p:ext uri="{BB962C8B-B14F-4D97-AF65-F5344CB8AC3E}">
        <p14:creationId xmlns:p14="http://schemas.microsoft.com/office/powerpoint/2010/main" val="344727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310CE-2BF0-4491-ABA9-E8EEED8D9D5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4D70B88-E029-4CA0-8641-9EB9B6D48EC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FC992DF-049E-425C-B047-A5DA19819B8A}"/>
              </a:ext>
            </a:extLst>
          </p:cNvPr>
          <p:cNvSpPr>
            <a:spLocks noGrp="1"/>
          </p:cNvSpPr>
          <p:nvPr>
            <p:ph type="body" sz="quarter" idx="10"/>
          </p:nvPr>
        </p:nvSpPr>
        <p:spPr>
          <a:xfrm>
            <a:off x="396059" y="5604478"/>
            <a:ext cx="9517193" cy="576064"/>
          </a:xfrm>
        </p:spPr>
        <p:txBody>
          <a:bodyPr/>
          <a:lstStyle/>
          <a:p>
            <a:r>
              <a:rPr lang="en-US" sz="1000" dirty="0"/>
              <a:t>PC </a:t>
            </a:r>
            <a:r>
              <a:rPr lang="en-US" altLang="zh-CN" sz="1000" dirty="0"/>
              <a:t>= pregnancy category, B – X</a:t>
            </a:r>
            <a:r>
              <a:rPr lang="zh-CN" altLang="en-US" sz="1000" dirty="0"/>
              <a:t>危险性上升，</a:t>
            </a:r>
            <a:r>
              <a:rPr lang="en-US" altLang="zh-CN" sz="1000" dirty="0"/>
              <a:t>X</a:t>
            </a:r>
            <a:r>
              <a:rPr lang="zh-CN" altLang="en-US" sz="1000" dirty="0"/>
              <a:t>不建议孕妇用</a:t>
            </a:r>
            <a:endParaRPr lang="en-US" sz="1000" dirty="0"/>
          </a:p>
          <a:p>
            <a:r>
              <a:rPr lang="en-US" sz="1000" dirty="0"/>
              <a:t>Disease modifying therapies (DMT)</a:t>
            </a:r>
            <a:r>
              <a:rPr lang="zh-CN" altLang="en-US" sz="1000" dirty="0"/>
              <a:t>，</a:t>
            </a:r>
            <a:r>
              <a:rPr lang="en-US" sz="1000" dirty="0"/>
              <a:t>Progressive multi-focal leukoencephalopathy (PML) </a:t>
            </a:r>
            <a:r>
              <a:rPr lang="zh-CN" altLang="en-US" sz="1000" dirty="0"/>
              <a:t>进行性多灶性脑白质病，</a:t>
            </a:r>
            <a:r>
              <a:rPr lang="en-US" altLang="zh-CN" sz="1000" dirty="0"/>
              <a:t>CIS = Clinically Isolated Syndrome</a:t>
            </a:r>
            <a:r>
              <a:rPr lang="zh-CN" altLang="en-US" sz="1000" dirty="0"/>
              <a:t>，未来很可能发展成</a:t>
            </a:r>
            <a:r>
              <a:rPr lang="en-US" altLang="zh-CN" sz="1000" dirty="0"/>
              <a:t>MS</a:t>
            </a:r>
          </a:p>
          <a:p>
            <a:r>
              <a:rPr lang="zh-CN" altLang="en-US" dirty="0"/>
              <a:t>蓝色：疗效好于</a:t>
            </a:r>
            <a:r>
              <a:rPr lang="en-US" altLang="zh-CN" dirty="0"/>
              <a:t>interferon</a:t>
            </a:r>
            <a:r>
              <a:rPr lang="zh-CN" altLang="en-US" dirty="0"/>
              <a:t>系列</a:t>
            </a:r>
            <a:r>
              <a:rPr lang="en-US" altLang="zh-CN" dirty="0"/>
              <a:t>, </a:t>
            </a:r>
            <a:r>
              <a:rPr lang="en-US" altLang="zh-CN" dirty="0" err="1"/>
              <a:t>Plegridy</a:t>
            </a:r>
            <a:r>
              <a:rPr lang="en-US" altLang="zh-CN" dirty="0"/>
              <a:t> &gt; REBIF, AUBAGIO, and COPAXONE</a:t>
            </a:r>
            <a:endParaRPr lang="zh-CN" altLang="en-US" dirty="0"/>
          </a:p>
          <a:p>
            <a:endParaRPr lang="en-US" dirty="0"/>
          </a:p>
        </p:txBody>
      </p:sp>
      <p:sp>
        <p:nvSpPr>
          <p:cNvPr id="5" name="Text Placeholder 4">
            <a:extLst>
              <a:ext uri="{FF2B5EF4-FFF2-40B4-BE49-F238E27FC236}">
                <a16:creationId xmlns:a16="http://schemas.microsoft.com/office/drawing/2014/main" id="{A3DE8045-513E-4DAC-ACAE-544B44237C06}"/>
              </a:ext>
            </a:extLst>
          </p:cNvPr>
          <p:cNvSpPr>
            <a:spLocks noGrp="1"/>
          </p:cNvSpPr>
          <p:nvPr>
            <p:ph type="body" sz="quarter" idx="11"/>
          </p:nvPr>
        </p:nvSpPr>
        <p:spPr>
          <a:xfrm>
            <a:off x="632520" y="6458957"/>
            <a:ext cx="7020190" cy="144438"/>
          </a:xfrm>
        </p:spPr>
        <p:txBody>
          <a:bodyPr/>
          <a:lstStyle/>
          <a:p>
            <a:r>
              <a:rPr lang="en-US" dirty="0"/>
              <a:t>National multiple sclerosis society</a:t>
            </a:r>
          </a:p>
          <a:p>
            <a:r>
              <a:rPr lang="en-US" dirty="0"/>
              <a:t>American academy of neurology</a:t>
            </a:r>
          </a:p>
          <a:p>
            <a:r>
              <a:rPr lang="en-US" dirty="0"/>
              <a:t>Mayo clinic</a:t>
            </a:r>
          </a:p>
          <a:p>
            <a:endParaRPr lang="en-US" dirty="0"/>
          </a:p>
        </p:txBody>
      </p:sp>
      <p:sp>
        <p:nvSpPr>
          <p:cNvPr id="6" name="Title 5">
            <a:extLst>
              <a:ext uri="{FF2B5EF4-FFF2-40B4-BE49-F238E27FC236}">
                <a16:creationId xmlns:a16="http://schemas.microsoft.com/office/drawing/2014/main" id="{1D389F88-907C-480D-9407-6E99EA47257D}"/>
              </a:ext>
            </a:extLst>
          </p:cNvPr>
          <p:cNvSpPr>
            <a:spLocks noGrp="1"/>
          </p:cNvSpPr>
          <p:nvPr>
            <p:ph type="title"/>
          </p:nvPr>
        </p:nvSpPr>
        <p:spPr/>
        <p:txBody>
          <a:bodyPr/>
          <a:lstStyle/>
          <a:p>
            <a:r>
              <a:rPr lang="en-US" dirty="0"/>
              <a:t>MS</a:t>
            </a:r>
            <a:r>
              <a:rPr lang="zh-CN" altLang="en-US" dirty="0"/>
              <a:t>临床治疗使用根据：药物选择多，</a:t>
            </a:r>
            <a:r>
              <a:rPr lang="en-US" altLang="zh-CN" dirty="0"/>
              <a:t>Biogen</a:t>
            </a:r>
            <a:r>
              <a:rPr lang="zh-CN" altLang="en-US" dirty="0"/>
              <a:t>药物并不具有特殊优势，容易被取代</a:t>
            </a:r>
            <a:endParaRPr lang="en-US" dirty="0"/>
          </a:p>
        </p:txBody>
      </p:sp>
      <p:graphicFrame>
        <p:nvGraphicFramePr>
          <p:cNvPr id="7" name="Table 6">
            <a:extLst>
              <a:ext uri="{FF2B5EF4-FFF2-40B4-BE49-F238E27FC236}">
                <a16:creationId xmlns:a16="http://schemas.microsoft.com/office/drawing/2014/main" id="{5B451451-EAA0-4795-96A9-7576A2BE3A69}"/>
              </a:ext>
            </a:extLst>
          </p:cNvPr>
          <p:cNvGraphicFramePr>
            <a:graphicFrameLocks noGrp="1"/>
          </p:cNvGraphicFramePr>
          <p:nvPr>
            <p:extLst>
              <p:ext uri="{D42A27DB-BD31-4B8C-83A1-F6EECF244321}">
                <p14:modId xmlns:p14="http://schemas.microsoft.com/office/powerpoint/2010/main" val="1273771823"/>
              </p:ext>
            </p:extLst>
          </p:nvPr>
        </p:nvGraphicFramePr>
        <p:xfrm>
          <a:off x="272191" y="769955"/>
          <a:ext cx="9355925" cy="4833872"/>
        </p:xfrm>
        <a:graphic>
          <a:graphicData uri="http://schemas.openxmlformats.org/drawingml/2006/table">
            <a:tbl>
              <a:tblPr firstRow="1" firstCol="1" bandRow="1"/>
              <a:tblGrid>
                <a:gridCol w="1363873">
                  <a:extLst>
                    <a:ext uri="{9D8B030D-6E8A-4147-A177-3AD203B41FA5}">
                      <a16:colId xmlns:a16="http://schemas.microsoft.com/office/drawing/2014/main" val="4133868727"/>
                    </a:ext>
                  </a:extLst>
                </a:gridCol>
                <a:gridCol w="760691">
                  <a:extLst>
                    <a:ext uri="{9D8B030D-6E8A-4147-A177-3AD203B41FA5}">
                      <a16:colId xmlns:a16="http://schemas.microsoft.com/office/drawing/2014/main" val="2694464673"/>
                    </a:ext>
                  </a:extLst>
                </a:gridCol>
                <a:gridCol w="2210798">
                  <a:extLst>
                    <a:ext uri="{9D8B030D-6E8A-4147-A177-3AD203B41FA5}">
                      <a16:colId xmlns:a16="http://schemas.microsoft.com/office/drawing/2014/main" val="3494952189"/>
                    </a:ext>
                  </a:extLst>
                </a:gridCol>
                <a:gridCol w="2049074">
                  <a:extLst>
                    <a:ext uri="{9D8B030D-6E8A-4147-A177-3AD203B41FA5}">
                      <a16:colId xmlns:a16="http://schemas.microsoft.com/office/drawing/2014/main" val="1394011246"/>
                    </a:ext>
                  </a:extLst>
                </a:gridCol>
                <a:gridCol w="2971489">
                  <a:extLst>
                    <a:ext uri="{9D8B030D-6E8A-4147-A177-3AD203B41FA5}">
                      <a16:colId xmlns:a16="http://schemas.microsoft.com/office/drawing/2014/main" val="3602404448"/>
                    </a:ext>
                  </a:extLst>
                </a:gridCol>
              </a:tblGrid>
              <a:tr h="120554">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Type</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36959" marR="36959" marT="18480" marB="184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Brand name</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Pharmaceutical formulation</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Population </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tc>
                  <a:txBody>
                    <a:bodyPr/>
                    <a:lstStyle/>
                    <a:p>
                      <a:pPr marL="0" marR="0">
                        <a:lnSpc>
                          <a:spcPct val="106000"/>
                        </a:lnSpc>
                        <a:spcBef>
                          <a:spcPts val="0"/>
                        </a:spcBef>
                        <a:spcAft>
                          <a:spcPts val="0"/>
                        </a:spcAft>
                      </a:pPr>
                      <a:r>
                        <a:rPr lang="en-US" sz="1050" kern="12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Safety </a:t>
                      </a:r>
                      <a:endParaRPr lang="en-US"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329189176"/>
                  </a:ext>
                </a:extLst>
              </a:tr>
              <a:tr h="108082">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treatment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18531888"/>
                  </a:ext>
                </a:extLst>
              </a:tr>
              <a:tr h="187909">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Ocrelizumab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OCREVUS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Intravenously twice a year</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PPMS</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Some types of cancer, particularly breast cancer.</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381070"/>
                  </a:ext>
                </a:extLst>
              </a:tr>
              <a:tr h="201775">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fingolimod</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Gilenya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children age 10 and over</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r>
                        <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heartbeat may slow down</a:t>
                      </a:r>
                      <a:r>
                        <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 need heart rate monitored</a:t>
                      </a: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2716714"/>
                  </a:ext>
                </a:extLst>
              </a:tr>
              <a:tr h="126055">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SPMS, and second line treatm</a:t>
                      </a:r>
                      <a:r>
                        <a:rPr lang="en-US" altLang="zh-CN"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25185210"/>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Extavia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other day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3253516"/>
                  </a:ext>
                </a:extLst>
              </a:tr>
              <a:tr h="201775">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Mitoxantrone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Novantrone</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Intravenous infusion every 3 months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SPMS, PRMS, or worsening of RRMS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D. harmful to the heart, related to blood cancer.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Use is extremely limited</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2565936"/>
                  </a:ext>
                </a:extLst>
              </a:tr>
              <a:tr h="303936">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Cladribine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Mavenclad</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depend on weight</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 for patient that unable/inadequate response to previous drug.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9643526"/>
                  </a:ext>
                </a:extLst>
              </a:tr>
              <a:tr h="108082">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Siponimod </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Mayzent</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SPMS,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CIS</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8465815"/>
                  </a:ext>
                </a:extLst>
              </a:tr>
              <a:tr h="37839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Alemtuzumab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Lemtrada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Infusion intravenous 5 days, then one year later</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patient had inadequate response to 2 or more DMT,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Increases the risk of infections and autoimmune disorders. Must be registered in a special drug safety monitoring program.</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295455"/>
                  </a:ext>
                </a:extLst>
              </a:tr>
              <a:tr h="254209">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natalizumab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Tysabri</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Intravenously once a month</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Monotherapy,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several MS or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second line</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cause serious PML in people who are positive for antibodies to</a:t>
                      </a:r>
                      <a:r>
                        <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 </a:t>
                      </a: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the causative agent of PML</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353339"/>
                  </a:ext>
                </a:extLst>
              </a:tr>
              <a:tr h="108082">
                <a:tc gridSpan="5">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 treatment</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pPr marL="0" marR="0">
                        <a:lnSpc>
                          <a:spcPct val="106000"/>
                        </a:lnSpc>
                        <a:spcBef>
                          <a:spcPts val="0"/>
                        </a:spcBef>
                        <a:spcAft>
                          <a:spcPts val="0"/>
                        </a:spcAft>
                      </a:pP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11036" marR="11036"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82367421"/>
                  </a:ext>
                </a:extLst>
              </a:tr>
              <a:tr h="100981">
                <a:tc>
                  <a:txBody>
                    <a:bodyPr/>
                    <a:lstStyle/>
                    <a:p>
                      <a:pPr marL="0" marR="0">
                        <a:lnSpc>
                          <a:spcPct val="107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Betaseron</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other day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nSpc>
                          <a:spcPct val="107000"/>
                        </a:lnSpc>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 need blood test to monitor liver enzyme. May develop neutralizing antibodies that can reduce drug effectiveness.</a:t>
                      </a: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71173"/>
                  </a:ext>
                </a:extLst>
              </a:tr>
              <a:tr h="201775">
                <a:tc rowSpan="2">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interferon β1a</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Rebif</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a:t>
                      </a:r>
                      <a:r>
                        <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three times per week</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nSpc>
                          <a:spcPct val="107000"/>
                        </a:lnSpc>
                      </a:pPr>
                      <a:endParaRPr lang="en-US" sz="1050" dirty="0">
                        <a:effectLst/>
                        <a:latin typeface="Calibri" panose="020F050202020403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01556"/>
                  </a:ext>
                </a:extLst>
              </a:tr>
              <a:tr h="100981">
                <a:tc vMerge="1">
                  <a:txBody>
                    <a:bodyPr/>
                    <a:lstStyle/>
                    <a:p>
                      <a:endParaRPr lang="en-US"/>
                    </a:p>
                  </a:txBody>
                  <a:tcPr/>
                </a:tc>
                <a:tc>
                  <a:txBody>
                    <a:bodyPr/>
                    <a:lstStyle/>
                    <a:p>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Avonex</a:t>
                      </a:r>
                      <a:endParaRPr lang="en-US" sz="1050" kern="120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Intramuscularly weekly</a:t>
                      </a:r>
                      <a:endParaRPr lang="en-US" sz="1050" kern="120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525053"/>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Glatiramer acetate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Copaxone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daily or weekly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B</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051236"/>
                  </a:ext>
                </a:extLst>
              </a:tr>
              <a:tr h="100258">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Daclizumab</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Injection</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0507184"/>
                  </a:ext>
                </a:extLst>
              </a:tr>
              <a:tr h="99615">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teriflunomide</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Aubagio</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once daily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 relapsing forms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PC: X</a:t>
                      </a:r>
                      <a:endParaRPr lang="en-US" sz="1050" kern="12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7803249"/>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peg interferon β1a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plegridy</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subcutaneously every 14 days</a:t>
                      </a:r>
                      <a:endParaRPr lang="en-US" sz="1050" kern="120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011657"/>
                  </a:ext>
                </a:extLst>
              </a:tr>
              <a:tr h="108082">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Dimethyl Fumarate</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Tecfidera</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Tablet twice daily</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11036" marR="11036" marT="385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RRMS</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PC: C</a:t>
                      </a:r>
                      <a:endParaRPr lang="en-US" sz="105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3850" marR="3850" marT="38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933154"/>
                  </a:ext>
                </a:extLst>
              </a:tr>
            </a:tbl>
          </a:graphicData>
        </a:graphic>
      </p:graphicFrame>
    </p:spTree>
    <p:extLst>
      <p:ext uri="{BB962C8B-B14F-4D97-AF65-F5344CB8AC3E}">
        <p14:creationId xmlns:p14="http://schemas.microsoft.com/office/powerpoint/2010/main" val="172822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1026F-68E5-41FA-A2CA-222F75C7049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F1CB194-CA45-4754-9E11-CE83C0BC3210}"/>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A50F204F-1FC0-417F-AB50-E8DE4512F149}"/>
              </a:ext>
            </a:extLst>
          </p:cNvPr>
          <p:cNvSpPr>
            <a:spLocks noGrp="1"/>
          </p:cNvSpPr>
          <p:nvPr>
            <p:ph type="title"/>
          </p:nvPr>
        </p:nvSpPr>
        <p:spPr/>
        <p:txBody>
          <a:bodyPr/>
          <a:lstStyle/>
          <a:p>
            <a:r>
              <a:rPr lang="en-US" dirty="0"/>
              <a:t>MS</a:t>
            </a:r>
            <a:r>
              <a:rPr lang="zh-CN" altLang="en-US" dirty="0"/>
              <a:t>现有药物一览：靶向免疫细胞</a:t>
            </a:r>
            <a:endParaRPr lang="en-US" dirty="0"/>
          </a:p>
        </p:txBody>
      </p:sp>
      <p:graphicFrame>
        <p:nvGraphicFramePr>
          <p:cNvPr id="7" name="Table 6">
            <a:extLst>
              <a:ext uri="{FF2B5EF4-FFF2-40B4-BE49-F238E27FC236}">
                <a16:creationId xmlns:a16="http://schemas.microsoft.com/office/drawing/2014/main" id="{52D7896A-97E2-4637-9AE7-A23884419E8B}"/>
              </a:ext>
            </a:extLst>
          </p:cNvPr>
          <p:cNvGraphicFramePr>
            <a:graphicFrameLocks noGrp="1"/>
          </p:cNvGraphicFramePr>
          <p:nvPr>
            <p:extLst>
              <p:ext uri="{D42A27DB-BD31-4B8C-83A1-F6EECF244321}">
                <p14:modId xmlns:p14="http://schemas.microsoft.com/office/powerpoint/2010/main" val="1944036075"/>
              </p:ext>
            </p:extLst>
          </p:nvPr>
        </p:nvGraphicFramePr>
        <p:xfrm>
          <a:off x="58921" y="854029"/>
          <a:ext cx="9788157" cy="3417767"/>
        </p:xfrm>
        <a:graphic>
          <a:graphicData uri="http://schemas.openxmlformats.org/drawingml/2006/table">
            <a:tbl>
              <a:tblPr firstRow="1" firstCol="1" bandRow="1">
                <a:tableStyleId>{72833802-FEF1-4C79-8D5D-14CF1EAF98D9}</a:tableStyleId>
              </a:tblPr>
              <a:tblGrid>
                <a:gridCol w="1149663">
                  <a:extLst>
                    <a:ext uri="{9D8B030D-6E8A-4147-A177-3AD203B41FA5}">
                      <a16:colId xmlns:a16="http://schemas.microsoft.com/office/drawing/2014/main" val="3845925541"/>
                    </a:ext>
                  </a:extLst>
                </a:gridCol>
                <a:gridCol w="1584176">
                  <a:extLst>
                    <a:ext uri="{9D8B030D-6E8A-4147-A177-3AD203B41FA5}">
                      <a16:colId xmlns:a16="http://schemas.microsoft.com/office/drawing/2014/main" val="2937007694"/>
                    </a:ext>
                  </a:extLst>
                </a:gridCol>
                <a:gridCol w="1656184">
                  <a:extLst>
                    <a:ext uri="{9D8B030D-6E8A-4147-A177-3AD203B41FA5}">
                      <a16:colId xmlns:a16="http://schemas.microsoft.com/office/drawing/2014/main" val="3682715147"/>
                    </a:ext>
                  </a:extLst>
                </a:gridCol>
                <a:gridCol w="1296144">
                  <a:extLst>
                    <a:ext uri="{9D8B030D-6E8A-4147-A177-3AD203B41FA5}">
                      <a16:colId xmlns:a16="http://schemas.microsoft.com/office/drawing/2014/main" val="2742404125"/>
                    </a:ext>
                  </a:extLst>
                </a:gridCol>
                <a:gridCol w="1368152">
                  <a:extLst>
                    <a:ext uri="{9D8B030D-6E8A-4147-A177-3AD203B41FA5}">
                      <a16:colId xmlns:a16="http://schemas.microsoft.com/office/drawing/2014/main" val="2494066792"/>
                    </a:ext>
                  </a:extLst>
                </a:gridCol>
                <a:gridCol w="2733838">
                  <a:extLst>
                    <a:ext uri="{9D8B030D-6E8A-4147-A177-3AD203B41FA5}">
                      <a16:colId xmlns:a16="http://schemas.microsoft.com/office/drawing/2014/main" val="33560676"/>
                    </a:ext>
                  </a:extLst>
                </a:gridCol>
              </a:tblGrid>
              <a:tr h="153004">
                <a:tc gridSpan="2">
                  <a:txBody>
                    <a:bodyPr/>
                    <a:lstStyle/>
                    <a:p>
                      <a:pPr marL="0" marR="0">
                        <a:lnSpc>
                          <a:spcPct val="107000"/>
                        </a:lnSpc>
                        <a:spcBef>
                          <a:spcPts val="0"/>
                        </a:spcBef>
                        <a:spcAft>
                          <a:spcPts val="0"/>
                        </a:spcAft>
                      </a:pPr>
                      <a:r>
                        <a:rPr lang="en-US" sz="1100" dirty="0">
                          <a:effectLst/>
                        </a:rPr>
                        <a:t>type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hMerge="1">
                  <a:txBody>
                    <a:bodyPr/>
                    <a:lstStyle/>
                    <a:p>
                      <a:endParaRPr lang="en-US"/>
                    </a:p>
                  </a:txBody>
                  <a:tcPr/>
                </a:tc>
                <a:tc>
                  <a:txBody>
                    <a:bodyPr/>
                    <a:lstStyle/>
                    <a:p>
                      <a:pPr marL="0" marR="0">
                        <a:lnSpc>
                          <a:spcPct val="107000"/>
                        </a:lnSpc>
                        <a:spcBef>
                          <a:spcPts val="0"/>
                        </a:spcBef>
                        <a:spcAft>
                          <a:spcPts val="0"/>
                        </a:spcAft>
                      </a:pPr>
                      <a:r>
                        <a:rPr lang="en-US" sz="1100" dirty="0">
                          <a:effectLst/>
                        </a:rPr>
                        <a:t>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a:effectLst/>
                        </a:rPr>
                        <a:t>company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a:effectLst/>
                        </a:rPr>
                        <a:t>FDA approval</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tc>
                  <a:txBody>
                    <a:bodyPr/>
                    <a:lstStyle/>
                    <a:p>
                      <a:pPr marL="0" marR="0">
                        <a:lnSpc>
                          <a:spcPct val="107000"/>
                        </a:lnSpc>
                        <a:spcBef>
                          <a:spcPts val="0"/>
                        </a:spcBef>
                        <a:spcAft>
                          <a:spcPts val="0"/>
                        </a:spcAft>
                      </a:pPr>
                      <a:r>
                        <a:rPr lang="en-US" sz="1100" dirty="0">
                          <a:effectLst/>
                        </a:rPr>
                        <a:t>population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rgbClr val="AA8535"/>
                    </a:solidFill>
                  </a:tcPr>
                </a:tc>
                <a:extLst>
                  <a:ext uri="{0D108BD9-81ED-4DB2-BD59-A6C34878D82A}">
                    <a16:rowId xmlns:a16="http://schemas.microsoft.com/office/drawing/2014/main" val="133280466"/>
                  </a:ext>
                </a:extLst>
              </a:tr>
              <a:tr h="153004">
                <a:tc rowSpan="14">
                  <a:txBody>
                    <a:bodyPr/>
                    <a:lstStyle/>
                    <a:p>
                      <a:pPr marL="0" marR="0">
                        <a:lnSpc>
                          <a:spcPct val="107000"/>
                        </a:lnSpc>
                        <a:spcBef>
                          <a:spcPts val="0"/>
                        </a:spcBef>
                        <a:spcAft>
                          <a:spcPts val="0"/>
                        </a:spcAft>
                      </a:pPr>
                      <a:r>
                        <a:rPr lang="en-US" sz="1100" dirty="0" err="1">
                          <a:effectLst/>
                        </a:rPr>
                        <a:t>Immunomdulator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Extavia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Novartis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2009</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535577696"/>
                  </a:ext>
                </a:extLst>
              </a:tr>
              <a:tr h="15300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Betaseron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Bayer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7124824"/>
                  </a:ext>
                </a:extLst>
              </a:tr>
              <a:tr h="153004">
                <a:tc vMerge="1">
                  <a:txBody>
                    <a:bodyPr/>
                    <a:lstStyle/>
                    <a:p>
                      <a:endParaRPr lang="en-US"/>
                    </a:p>
                  </a:txBody>
                  <a:tcPr/>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Rebif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Merck KGaA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140103683"/>
                  </a:ext>
                </a:extLst>
              </a:tr>
              <a:tr h="15300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246664486"/>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Glatiramer acetate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Copaxone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Teva, Sanofi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995517935"/>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Mitoxantrone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Novantrone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2000</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SPMS, PRMS, or worsening of 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737672434"/>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natalizumab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3">
                  <a:txBody>
                    <a:bodyPr/>
                    <a:lstStyle/>
                    <a:p>
                      <a:pPr marL="0" marR="0">
                        <a:lnSpc>
                          <a:spcPct val="107000"/>
                        </a:lnSpc>
                        <a:spcBef>
                          <a:spcPts val="0"/>
                        </a:spcBef>
                        <a:spcAft>
                          <a:spcPts val="0"/>
                        </a:spcAft>
                      </a:pPr>
                      <a:r>
                        <a:rPr lang="en-US" sz="1100" dirty="0">
                          <a:effectLst/>
                        </a:rPr>
                        <a:t>Biogen</a:t>
                      </a:r>
                      <a:endParaRPr lang="en-US" sz="11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pPr marL="0" marR="0">
                        <a:lnSpc>
                          <a:spcPct val="107000"/>
                        </a:lnSpc>
                        <a:spcBef>
                          <a:spcPts val="0"/>
                        </a:spcBef>
                        <a:spcAft>
                          <a:spcPts val="0"/>
                        </a:spcAft>
                      </a:pPr>
                      <a:r>
                        <a:rPr lang="en-US" sz="1100">
                          <a:effectLst/>
                        </a:rPr>
                        <a:t>2004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second line</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294183298"/>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dirty="0">
                          <a:effectLst/>
                        </a:rPr>
                        <a:t>peg 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341571784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Dimethyl Fumarate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Tecfidera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182177076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Daclizumab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584061399"/>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teriflunomide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Aubagio</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Sanofi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MS relapsing forms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4273765493"/>
                  </a:ext>
                </a:extLst>
              </a:tr>
              <a:tr h="153004">
                <a:tc vMerge="1">
                  <a:txBody>
                    <a:bodyPr/>
                    <a:lstStyle/>
                    <a:p>
                      <a:endParaRPr lang="en-US"/>
                    </a:p>
                  </a:txBody>
                  <a:tcPr/>
                </a:tc>
                <a:tc>
                  <a:txBody>
                    <a:bodyPr/>
                    <a:lstStyle/>
                    <a:p>
                      <a:pPr marL="0" marR="0">
                        <a:lnSpc>
                          <a:spcPct val="107000"/>
                        </a:lnSpc>
                        <a:spcBef>
                          <a:spcPts val="0"/>
                        </a:spcBef>
                        <a:spcAft>
                          <a:spcPts val="0"/>
                        </a:spcAft>
                      </a:pPr>
                      <a:r>
                        <a:rPr lang="en-US" sz="1100">
                          <a:effectLst/>
                        </a:rPr>
                        <a:t>Alemtuzumab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Lemtrada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2001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0146626"/>
                  </a:ext>
                </a:extLst>
              </a:tr>
              <a:tr h="314106">
                <a:tc vMerge="1">
                  <a:txBody>
                    <a:bodyPr/>
                    <a:lstStyle/>
                    <a:p>
                      <a:endParaRPr lang="en-US"/>
                    </a:p>
                  </a:txBody>
                  <a:tcPr/>
                </a:tc>
                <a:tc>
                  <a:txBody>
                    <a:bodyPr/>
                    <a:lstStyle/>
                    <a:p>
                      <a:pPr marL="0" marR="0">
                        <a:lnSpc>
                          <a:spcPct val="107000"/>
                        </a:lnSpc>
                        <a:spcBef>
                          <a:spcPts val="0"/>
                        </a:spcBef>
                        <a:spcAft>
                          <a:spcPts val="0"/>
                        </a:spcAft>
                      </a:pPr>
                      <a:r>
                        <a:rPr lang="en-US" sz="1100" dirty="0">
                          <a:effectLst/>
                        </a:rPr>
                        <a:t>Ocrelizumab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OCREVUS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Rocher/</a:t>
                      </a:r>
                    </a:p>
                    <a:p>
                      <a:pPr marL="0" marR="0">
                        <a:lnSpc>
                          <a:spcPct val="107000"/>
                        </a:lnSpc>
                        <a:spcBef>
                          <a:spcPts val="0"/>
                        </a:spcBef>
                        <a:spcAft>
                          <a:spcPts val="0"/>
                        </a:spcAft>
                      </a:pPr>
                      <a:r>
                        <a:rPr lang="en-US" sz="1100" dirty="0">
                          <a:effectLst/>
                        </a:rPr>
                        <a:t>Genentech</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2017</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a:t>
                      </a:r>
                      <a:r>
                        <a:rPr lang="en-US" sz="1100" dirty="0">
                          <a:solidFill>
                            <a:srgbClr val="FF0000"/>
                          </a:solidFill>
                          <a:effectLst/>
                        </a:rPr>
                        <a:t>PPMS</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560858431"/>
                  </a:ext>
                </a:extLst>
              </a:tr>
              <a:tr h="150552">
                <a:tc v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Cladribine</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Mavenclad</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M</a:t>
                      </a:r>
                      <a:r>
                        <a:rPr lang="en-US" altLang="zh-CN" sz="1100" kern="1200" dirty="0">
                          <a:effectLst/>
                        </a:rPr>
                        <a:t>erck</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4070994672"/>
                  </a:ext>
                </a:extLst>
              </a:tr>
              <a:tr h="153004">
                <a:tc>
                  <a:txBody>
                    <a:bodyPr/>
                    <a:lstStyle/>
                    <a:p>
                      <a:pPr marL="0" marR="0">
                        <a:lnSpc>
                          <a:spcPct val="107000"/>
                        </a:lnSpc>
                        <a:spcBef>
                          <a:spcPts val="0"/>
                        </a:spcBef>
                        <a:spcAft>
                          <a:spcPts val="0"/>
                        </a:spcAft>
                      </a:pPr>
                      <a:r>
                        <a:rPr lang="en-US" sz="1100" dirty="0">
                          <a:effectLst/>
                        </a:rPr>
                        <a:t>S1PR modulator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fingolimod</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Gilenya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Novartis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13367262"/>
                  </a:ext>
                </a:extLst>
              </a:tr>
              <a:tr h="153973">
                <a:tc>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Siponimod</a:t>
                      </a:r>
                      <a:r>
                        <a:rPr lang="en-US" sz="1100" kern="1200" dirty="0">
                          <a:effectLst/>
                        </a:rPr>
                        <a:t> </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Mayzent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Novartis</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 SPMS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050951053"/>
                  </a:ext>
                </a:extLst>
              </a:tr>
              <a:tr h="153004">
                <a:tc rowSpan="2">
                  <a:txBody>
                    <a:bodyPr/>
                    <a:lstStyle/>
                    <a:p>
                      <a:pPr marL="0" marR="0">
                        <a:lnSpc>
                          <a:spcPct val="107000"/>
                        </a:lnSpc>
                        <a:spcBef>
                          <a:spcPts val="0"/>
                        </a:spcBef>
                        <a:spcAft>
                          <a:spcPts val="0"/>
                        </a:spcAft>
                      </a:pPr>
                      <a:r>
                        <a:rPr lang="en-US" sz="1100">
                          <a:effectLst/>
                        </a:rPr>
                        <a:t>Anti-Spasmodic</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a:effectLst/>
                        </a:rPr>
                        <a:t>dalfampridine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40000"/>
                        <a:lumOff val="60000"/>
                      </a:schemeClr>
                    </a:solidFill>
                  </a:tcPr>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solidFill>
                            <a:schemeClr val="tx1"/>
                          </a:solidFill>
                          <a:effectLst/>
                          <a:latin typeface="+mn-lt"/>
                          <a:ea typeface="+mn-ea"/>
                          <a:cs typeface="+mn-cs"/>
                        </a:rPr>
                        <a:t>Improve walking ability for MS patient</a:t>
                      </a:r>
                    </a:p>
                  </a:txBody>
                  <a:tcPr marL="27155" marR="27155" marT="0" marB="0"/>
                </a:tc>
                <a:extLst>
                  <a:ext uri="{0D108BD9-81ED-4DB2-BD59-A6C34878D82A}">
                    <a16:rowId xmlns:a16="http://schemas.microsoft.com/office/drawing/2014/main" val="4033123647"/>
                  </a:ext>
                </a:extLst>
              </a:tr>
              <a:tr h="173354">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Ampyra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Acorda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endParaRPr lang="en-US" sz="110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683472610"/>
                  </a:ext>
                </a:extLst>
              </a:tr>
            </a:tbl>
          </a:graphicData>
        </a:graphic>
      </p:graphicFrame>
      <p:sp>
        <p:nvSpPr>
          <p:cNvPr id="8" name="Text Placeholder 4">
            <a:extLst>
              <a:ext uri="{FF2B5EF4-FFF2-40B4-BE49-F238E27FC236}">
                <a16:creationId xmlns:a16="http://schemas.microsoft.com/office/drawing/2014/main" id="{2AD8DBDE-5469-405A-8DB1-E4BF9CEB06A4}"/>
              </a:ext>
            </a:extLst>
          </p:cNvPr>
          <p:cNvSpPr txBox="1">
            <a:spLocks/>
          </p:cNvSpPr>
          <p:nvPr/>
        </p:nvSpPr>
        <p:spPr>
          <a:xfrm>
            <a:off x="848544" y="6517323"/>
            <a:ext cx="7020190" cy="144438"/>
          </a:xfrm>
          <a:prstGeom prst="rect">
            <a:avLst/>
          </a:prstGeom>
        </p:spPr>
        <p:txBody>
          <a:bodyPr lIns="0" tIns="0" rIns="0" bIns="0" anchor="t"/>
          <a:lstStyle>
            <a:lvl1pPr marL="0" indent="0" algn="l" defTabSz="990570" rtl="0" eaLnBrk="1" latinLnBrk="0" hangingPunct="1">
              <a:lnSpc>
                <a:spcPct val="100000"/>
              </a:lnSpc>
              <a:spcBef>
                <a:spcPts val="0"/>
              </a:spcBef>
              <a:buFont typeface="Arial" pitchFamily="34" charset="0"/>
              <a:buNone/>
              <a:defRPr lang="en-US" sz="800" b="0" i="1"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dirty="0"/>
              <a:t>[1] Drugs approved for the treatment of multiple sclerosis: review of their safety profile.</a:t>
            </a:r>
          </a:p>
          <a:p>
            <a:r>
              <a:rPr lang="en-US" dirty="0"/>
              <a:t>[2] The multiple sclerosis market. </a:t>
            </a:r>
          </a:p>
        </p:txBody>
      </p:sp>
      <p:sp>
        <p:nvSpPr>
          <p:cNvPr id="9" name="TextBox 8">
            <a:extLst>
              <a:ext uri="{FF2B5EF4-FFF2-40B4-BE49-F238E27FC236}">
                <a16:creationId xmlns:a16="http://schemas.microsoft.com/office/drawing/2014/main" id="{302A30D5-626F-4595-B4BA-428FF80F1B73}"/>
              </a:ext>
            </a:extLst>
          </p:cNvPr>
          <p:cNvSpPr txBox="1"/>
          <p:nvPr/>
        </p:nvSpPr>
        <p:spPr>
          <a:xfrm>
            <a:off x="128464" y="4384964"/>
            <a:ext cx="1872208" cy="1708332"/>
          </a:xfrm>
          <a:prstGeom prst="rect">
            <a:avLst/>
          </a:prstGeom>
          <a:noFill/>
        </p:spPr>
        <p:txBody>
          <a:bodyPr wrap="square" lIns="54000" tIns="54000" rIns="54000" bIns="54000" rtlCol="0">
            <a:noAutofit/>
          </a:bodyPr>
          <a:lstStyle/>
          <a:p>
            <a:r>
              <a:rPr lang="zh-CN" altLang="en-US" sz="1200" i="1" dirty="0">
                <a:latin typeface="Arial" pitchFamily="34" charset="0"/>
                <a:cs typeface="Arial" pitchFamily="34" charset="0"/>
              </a:rPr>
              <a:t>（具体药理见附录</a:t>
            </a:r>
            <a:r>
              <a:rPr lang="en-US" altLang="zh-CN" sz="1200" i="1" dirty="0">
                <a:latin typeface="Arial" pitchFamily="34" charset="0"/>
                <a:cs typeface="Arial" pitchFamily="34" charset="0"/>
              </a:rPr>
              <a:t>1</a:t>
            </a:r>
            <a:r>
              <a:rPr lang="zh-CN" altLang="en-US" sz="1200" i="1" dirty="0">
                <a:latin typeface="Arial" pitchFamily="34" charset="0"/>
                <a:cs typeface="Arial" pitchFamily="34" charset="0"/>
              </a:rPr>
              <a:t>）</a:t>
            </a:r>
            <a:endParaRPr lang="en-US" sz="1200" i="1" dirty="0">
              <a:latin typeface="Arial" pitchFamily="34" charset="0"/>
              <a:cs typeface="Arial" pitchFamily="34" charset="0"/>
            </a:endParaRP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endParaRPr lang="en-US" sz="1200" dirty="0">
              <a:latin typeface="Arial" pitchFamily="34" charset="0"/>
              <a:cs typeface="Arial" pitchFamily="34" charset="0"/>
            </a:endParaRPr>
          </a:p>
          <a:p>
            <a:r>
              <a:rPr lang="en-US" sz="1400" dirty="0">
                <a:latin typeface="Arial" pitchFamily="34" charset="0"/>
                <a:cs typeface="Arial" pitchFamily="34" charset="0"/>
              </a:rPr>
              <a:t>FDA approve timeline:</a:t>
            </a:r>
          </a:p>
        </p:txBody>
      </p:sp>
      <p:pic>
        <p:nvPicPr>
          <p:cNvPr id="10" name="Picture 9">
            <a:extLst>
              <a:ext uri="{FF2B5EF4-FFF2-40B4-BE49-F238E27FC236}">
                <a16:creationId xmlns:a16="http://schemas.microsoft.com/office/drawing/2014/main" id="{D508F958-6F3B-456B-800E-35B9B7A6EC86}"/>
              </a:ext>
            </a:extLst>
          </p:cNvPr>
          <p:cNvPicPr>
            <a:picLocks noChangeAspect="1"/>
          </p:cNvPicPr>
          <p:nvPr/>
        </p:nvPicPr>
        <p:blipFill>
          <a:blip r:embed="rId2"/>
          <a:stretch>
            <a:fillRect/>
          </a:stretch>
        </p:blipFill>
        <p:spPr>
          <a:xfrm>
            <a:off x="2000673" y="4327667"/>
            <a:ext cx="7548442" cy="2133785"/>
          </a:xfrm>
          <a:prstGeom prst="rect">
            <a:avLst/>
          </a:prstGeom>
        </p:spPr>
      </p:pic>
    </p:spTree>
    <p:extLst>
      <p:ext uri="{BB962C8B-B14F-4D97-AF65-F5344CB8AC3E}">
        <p14:creationId xmlns:p14="http://schemas.microsoft.com/office/powerpoint/2010/main" val="187577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D10499-A60C-4153-AEDA-D7EFD7A774C5}"/>
              </a:ext>
            </a:extLst>
          </p:cNvPr>
          <p:cNvSpPr>
            <a:spLocks noGrp="1"/>
          </p:cNvSpPr>
          <p:nvPr>
            <p:ph type="body" sz="quarter" idx="11"/>
          </p:nvPr>
        </p:nvSpPr>
        <p:spPr/>
        <p:txBody>
          <a:bodyPr/>
          <a:lstStyle/>
          <a:p>
            <a:endParaRPr lang="zh-CN" altLang="en-US"/>
          </a:p>
        </p:txBody>
      </p:sp>
      <p:sp>
        <p:nvSpPr>
          <p:cNvPr id="4" name="Title 3">
            <a:extLst>
              <a:ext uri="{FF2B5EF4-FFF2-40B4-BE49-F238E27FC236}">
                <a16:creationId xmlns:a16="http://schemas.microsoft.com/office/drawing/2014/main" id="{D1846C22-1150-429E-8709-B14BE5CE9618}"/>
              </a:ext>
            </a:extLst>
          </p:cNvPr>
          <p:cNvSpPr>
            <a:spLocks noGrp="1"/>
          </p:cNvSpPr>
          <p:nvPr>
            <p:ph type="title"/>
          </p:nvPr>
        </p:nvSpPr>
        <p:spPr/>
        <p:txBody>
          <a:bodyPr/>
          <a:lstStyle/>
          <a:p>
            <a:r>
              <a:rPr lang="zh-CN" altLang="en-US" dirty="0"/>
              <a:t>目录</a:t>
            </a:r>
            <a:r>
              <a:rPr lang="en-CA" altLang="zh-CN" dirty="0"/>
              <a:t> Table of contents</a:t>
            </a:r>
            <a:endParaRPr lang="zh-CN" altLang="en-US" dirty="0"/>
          </a:p>
        </p:txBody>
      </p:sp>
      <p:graphicFrame>
        <p:nvGraphicFramePr>
          <p:cNvPr id="5" name="Table 4">
            <a:extLst>
              <a:ext uri="{FF2B5EF4-FFF2-40B4-BE49-F238E27FC236}">
                <a16:creationId xmlns:a16="http://schemas.microsoft.com/office/drawing/2014/main" id="{B66AA7EB-436A-4DCB-B6D6-A8219DD75300}"/>
              </a:ext>
            </a:extLst>
          </p:cNvPr>
          <p:cNvGraphicFramePr>
            <a:graphicFrameLocks noGrp="1"/>
          </p:cNvGraphicFramePr>
          <p:nvPr>
            <p:extLst>
              <p:ext uri="{D42A27DB-BD31-4B8C-83A1-F6EECF244321}">
                <p14:modId xmlns:p14="http://schemas.microsoft.com/office/powerpoint/2010/main" val="3814478641"/>
              </p:ext>
            </p:extLst>
          </p:nvPr>
        </p:nvGraphicFramePr>
        <p:xfrm>
          <a:off x="1061722" y="1895160"/>
          <a:ext cx="6734266" cy="3067680"/>
        </p:xfrm>
        <a:graphic>
          <a:graphicData uri="http://schemas.openxmlformats.org/drawingml/2006/table">
            <a:tbl>
              <a:tblPr firstRow="1" bandRow="1">
                <a:tableStyleId>{5C22544A-7EE6-4342-B048-85BDC9FD1C3A}</a:tableStyleId>
              </a:tblPr>
              <a:tblGrid>
                <a:gridCol w="486054">
                  <a:extLst>
                    <a:ext uri="{9D8B030D-6E8A-4147-A177-3AD203B41FA5}">
                      <a16:colId xmlns:a16="http://schemas.microsoft.com/office/drawing/2014/main" val="1392679490"/>
                    </a:ext>
                  </a:extLst>
                </a:gridCol>
                <a:gridCol w="6248212">
                  <a:extLst>
                    <a:ext uri="{9D8B030D-6E8A-4147-A177-3AD203B41FA5}">
                      <a16:colId xmlns:a16="http://schemas.microsoft.com/office/drawing/2014/main" val="20000"/>
                    </a:ext>
                  </a:extLst>
                </a:gridCol>
              </a:tblGrid>
              <a:tr h="438240">
                <a:tc>
                  <a:txBody>
                    <a:bodyPr/>
                    <a:lstStyle/>
                    <a:p>
                      <a:endParaRPr lang="en-GB" sz="160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60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投资概要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Executive Summary</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行业分析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Industry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公司分析</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Company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企业家及团队分析</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Entrepreneur and Management Team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财务分析 </a:t>
                      </a:r>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Financial Analysis</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5054716"/>
                  </a:ext>
                </a:extLst>
              </a:tr>
              <a:tr h="438240">
                <a:tc>
                  <a:txBody>
                    <a:bodyPr/>
                    <a:lstStyle/>
                    <a:p>
                      <a:r>
                        <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rPr>
                        <a:t>VI.</a:t>
                      </a: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风险</a:t>
                      </a:r>
                      <a:r>
                        <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rPr>
                        <a:t>Risk</a:t>
                      </a: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4578773"/>
                  </a:ext>
                </a:extLst>
              </a:tr>
            </a:tbl>
          </a:graphicData>
        </a:graphic>
      </p:graphicFrame>
    </p:spTree>
    <p:extLst>
      <p:ext uri="{BB962C8B-B14F-4D97-AF65-F5344CB8AC3E}">
        <p14:creationId xmlns:p14="http://schemas.microsoft.com/office/powerpoint/2010/main" val="3851122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DC5A5-D03E-4BCA-BC89-15D8B1E277E4}"/>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87C6A7D-5D19-4379-9529-3EFA18DA8B8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AF0A72CB-5C59-4B86-82C8-8E2D97775286}"/>
              </a:ext>
            </a:extLst>
          </p:cNvPr>
          <p:cNvSpPr>
            <a:spLocks noGrp="1"/>
          </p:cNvSpPr>
          <p:nvPr>
            <p:ph type="body" sz="quarter" idx="11"/>
          </p:nvPr>
        </p:nvSpPr>
        <p:spPr/>
        <p:txBody>
          <a:bodyPr/>
          <a:lstStyle/>
          <a:p>
            <a:r>
              <a:rPr lang="en-US" dirty="0"/>
              <a:t>[1] Drugs approved for the treatment of multiple sclerosis: review of their safety profile.</a:t>
            </a:r>
          </a:p>
          <a:p>
            <a:r>
              <a:rPr lang="en-US" dirty="0"/>
              <a:t>[2] The multiple sclerosis market. </a:t>
            </a:r>
          </a:p>
        </p:txBody>
      </p:sp>
      <p:sp>
        <p:nvSpPr>
          <p:cNvPr id="6" name="Title 5">
            <a:extLst>
              <a:ext uri="{FF2B5EF4-FFF2-40B4-BE49-F238E27FC236}">
                <a16:creationId xmlns:a16="http://schemas.microsoft.com/office/drawing/2014/main" id="{7AD15374-EC92-4A29-9B17-DA531BAAA23B}"/>
              </a:ext>
            </a:extLst>
          </p:cNvPr>
          <p:cNvSpPr>
            <a:spLocks noGrp="1"/>
          </p:cNvSpPr>
          <p:nvPr>
            <p:ph type="title"/>
          </p:nvPr>
        </p:nvSpPr>
        <p:spPr/>
        <p:txBody>
          <a:bodyPr/>
          <a:lstStyle/>
          <a:p>
            <a:r>
              <a:rPr lang="en-US" dirty="0"/>
              <a:t>MS</a:t>
            </a:r>
            <a:r>
              <a:rPr lang="zh-CN" altLang="en-US" dirty="0"/>
              <a:t>在售药物：市场成熟，竞争激烈</a:t>
            </a:r>
            <a:endParaRPr lang="en-US" dirty="0"/>
          </a:p>
        </p:txBody>
      </p:sp>
      <p:pic>
        <p:nvPicPr>
          <p:cNvPr id="7" name="Picture 6">
            <a:extLst>
              <a:ext uri="{FF2B5EF4-FFF2-40B4-BE49-F238E27FC236}">
                <a16:creationId xmlns:a16="http://schemas.microsoft.com/office/drawing/2014/main" id="{0DD514F1-CBFC-4EF0-8B7A-48508149642B}"/>
              </a:ext>
            </a:extLst>
          </p:cNvPr>
          <p:cNvPicPr>
            <a:picLocks noChangeAspect="1"/>
          </p:cNvPicPr>
          <p:nvPr/>
        </p:nvPicPr>
        <p:blipFill>
          <a:blip r:embed="rId3"/>
          <a:stretch>
            <a:fillRect/>
          </a:stretch>
        </p:blipFill>
        <p:spPr>
          <a:xfrm>
            <a:off x="3958705" y="3127047"/>
            <a:ext cx="5901658" cy="3317034"/>
          </a:xfrm>
          <a:prstGeom prst="rect">
            <a:avLst/>
          </a:prstGeom>
        </p:spPr>
      </p:pic>
      <p:sp>
        <p:nvSpPr>
          <p:cNvPr id="8" name="Text Placeholder 3">
            <a:extLst>
              <a:ext uri="{FF2B5EF4-FFF2-40B4-BE49-F238E27FC236}">
                <a16:creationId xmlns:a16="http://schemas.microsoft.com/office/drawing/2014/main" id="{45FD961F-FC14-4FD6-97B2-1FD891C916B8}"/>
              </a:ext>
            </a:extLst>
          </p:cNvPr>
          <p:cNvSpPr>
            <a:spLocks noGrp="1"/>
          </p:cNvSpPr>
          <p:nvPr>
            <p:ph type="body" sz="quarter" idx="10"/>
          </p:nvPr>
        </p:nvSpPr>
        <p:spPr>
          <a:xfrm>
            <a:off x="174182" y="991054"/>
            <a:ext cx="9517193" cy="1912023"/>
          </a:xfrm>
        </p:spPr>
        <p:txBody>
          <a:bodyPr/>
          <a:lstStyle/>
          <a:p>
            <a:r>
              <a:rPr lang="en-US" sz="1200" dirty="0"/>
              <a:t>Fingolimod (Novartis</a:t>
            </a:r>
            <a:r>
              <a:rPr lang="zh-CN" altLang="en-US" sz="1200" dirty="0"/>
              <a:t>的</a:t>
            </a:r>
            <a:r>
              <a:rPr lang="en-US" sz="1200" dirty="0"/>
              <a:t>MS</a:t>
            </a:r>
            <a:r>
              <a:rPr lang="zh-CN" altLang="en-US" sz="1200" dirty="0"/>
              <a:t>支柱药</a:t>
            </a:r>
            <a:r>
              <a:rPr lang="en-US" altLang="zh-CN" sz="1200" dirty="0"/>
              <a:t>) —</a:t>
            </a:r>
            <a:r>
              <a:rPr lang="en-US" sz="1200" dirty="0"/>
              <a:t>first in class as S1PR modulator，</a:t>
            </a:r>
            <a:r>
              <a:rPr lang="zh-CN" altLang="en-US" sz="1200" dirty="0"/>
              <a:t>第一个口服药。</a:t>
            </a:r>
            <a:r>
              <a:rPr lang="en-US" altLang="zh-CN" sz="1200" dirty="0"/>
              <a:t>2019</a:t>
            </a:r>
            <a:r>
              <a:rPr lang="zh-CN" altLang="en-US" sz="1200" dirty="0"/>
              <a:t>年专利到期，但是</a:t>
            </a:r>
            <a:r>
              <a:rPr lang="en-US" altLang="zh-CN" sz="1200" dirty="0"/>
              <a:t>2018</a:t>
            </a:r>
            <a:r>
              <a:rPr lang="zh-CN" altLang="en-US" sz="1200" dirty="0"/>
              <a:t>年</a:t>
            </a:r>
            <a:r>
              <a:rPr lang="en-US" sz="1200" dirty="0"/>
              <a:t>FDA</a:t>
            </a:r>
            <a:r>
              <a:rPr lang="zh-CN" altLang="en-US" sz="1200" dirty="0"/>
              <a:t>批准其用于青少年患者，适用群体扩大。接下来有大量同类药物上市，竞争更激烈。</a:t>
            </a:r>
          </a:p>
          <a:p>
            <a:r>
              <a:rPr lang="en-US" sz="1200" dirty="0" err="1"/>
              <a:t>Copaxone（Glatiramer</a:t>
            </a:r>
            <a:r>
              <a:rPr lang="en-US" sz="1200" dirty="0"/>
              <a:t> acetate）</a:t>
            </a:r>
            <a:r>
              <a:rPr lang="zh-CN" altLang="en-US" sz="1200" dirty="0"/>
              <a:t>专利（</a:t>
            </a:r>
            <a:r>
              <a:rPr lang="en-US" sz="1200" dirty="0"/>
              <a:t>Teva</a:t>
            </a:r>
            <a:r>
              <a:rPr lang="zh-CN" altLang="en-US" sz="1200" dirty="0"/>
              <a:t>的</a:t>
            </a:r>
            <a:r>
              <a:rPr lang="en-US" sz="1200" dirty="0"/>
              <a:t>MS</a:t>
            </a:r>
            <a:r>
              <a:rPr lang="zh-CN" altLang="en-US" sz="1200" dirty="0"/>
              <a:t>支柱药）</a:t>
            </a:r>
            <a:r>
              <a:rPr lang="en-US" altLang="zh-CN" sz="1200" dirty="0"/>
              <a:t>2014</a:t>
            </a:r>
            <a:r>
              <a:rPr lang="zh-CN" altLang="en-US" sz="1200" dirty="0"/>
              <a:t>年到期，</a:t>
            </a:r>
            <a:r>
              <a:rPr lang="en-US" altLang="zh-CN" sz="1200" dirty="0"/>
              <a:t>2017</a:t>
            </a:r>
            <a:r>
              <a:rPr lang="zh-CN" altLang="en-US" sz="1200" dirty="0"/>
              <a:t>年底市场上已出现仿制药，因此</a:t>
            </a:r>
            <a:r>
              <a:rPr lang="en-US" sz="1200" dirty="0"/>
              <a:t>Copaxone</a:t>
            </a:r>
            <a:r>
              <a:rPr lang="zh-CN" altLang="en-US" sz="1200" dirty="0"/>
              <a:t>的销量在</a:t>
            </a:r>
            <a:r>
              <a:rPr lang="en-US" altLang="zh-CN" sz="1200" dirty="0"/>
              <a:t>2017</a:t>
            </a:r>
            <a:r>
              <a:rPr lang="zh-CN" altLang="en-US" sz="1200" dirty="0"/>
              <a:t>年明显下滑。</a:t>
            </a:r>
          </a:p>
          <a:p>
            <a:r>
              <a:rPr lang="en-US" altLang="zh-CN" sz="1200" dirty="0"/>
              <a:t>Ocrelizumab</a:t>
            </a:r>
            <a:r>
              <a:rPr lang="zh-CN" altLang="en-US" sz="1200" dirty="0"/>
              <a:t>（</a:t>
            </a:r>
            <a:r>
              <a:rPr lang="en-US" altLang="zh-CN" sz="1200" dirty="0"/>
              <a:t>Roche/</a:t>
            </a:r>
            <a:r>
              <a:rPr lang="en-US" altLang="zh-CN" sz="1200" dirty="0" err="1"/>
              <a:t>Genetech</a:t>
            </a:r>
            <a:r>
              <a:rPr lang="zh-CN" altLang="en-US" sz="1200" dirty="0"/>
              <a:t>），</a:t>
            </a:r>
            <a:r>
              <a:rPr lang="en-US" altLang="zh-CN" sz="1200" dirty="0"/>
              <a:t>PPMS</a:t>
            </a:r>
            <a:r>
              <a:rPr lang="zh-CN" altLang="en-US" sz="1200" dirty="0"/>
              <a:t>唯一药物，用药时间间隔长，药效好，会抢占</a:t>
            </a:r>
            <a:r>
              <a:rPr lang="en-US" altLang="zh-CN" sz="1200" dirty="0"/>
              <a:t>Tysabri(Natalizumab)</a:t>
            </a:r>
            <a:r>
              <a:rPr lang="zh-CN" altLang="en-US" sz="1200" dirty="0"/>
              <a:t>（毒性高，但药效好，</a:t>
            </a:r>
            <a:r>
              <a:rPr lang="en-US" altLang="zh-CN" sz="1200" dirty="0"/>
              <a:t>reduce more than 90% ARR.</a:t>
            </a:r>
            <a:r>
              <a:rPr lang="zh-CN" altLang="en-US" sz="1200" dirty="0"/>
              <a:t>）</a:t>
            </a:r>
            <a:r>
              <a:rPr lang="en-US" altLang="zh-CN" sz="1200" dirty="0"/>
              <a:t>, Tecfidera(Dimethyl fumarate)</a:t>
            </a:r>
            <a:r>
              <a:rPr lang="zh-CN" altLang="en-US" sz="1200" dirty="0"/>
              <a:t>的市场，在</a:t>
            </a:r>
            <a:r>
              <a:rPr lang="en-US" altLang="zh-CN" sz="1200" dirty="0"/>
              <a:t>2022</a:t>
            </a:r>
            <a:r>
              <a:rPr lang="zh-CN" altLang="en-US" sz="1200" dirty="0"/>
              <a:t>年达到销售巅峰。</a:t>
            </a:r>
            <a:r>
              <a:rPr lang="en-US" altLang="zh-CN" sz="1200" dirty="0"/>
              <a:t>Biogen</a:t>
            </a:r>
            <a:r>
              <a:rPr lang="zh-CN" altLang="en-US" sz="1200" dirty="0"/>
              <a:t>有分成。市场很成熟，接近饱和，抢占困难。</a:t>
            </a:r>
            <a:endParaRPr lang="en-US" altLang="zh-CN" sz="1200" dirty="0"/>
          </a:p>
          <a:p>
            <a:r>
              <a:rPr lang="en-US" sz="1200" dirty="0"/>
              <a:t>Interferon</a:t>
            </a:r>
            <a:r>
              <a:rPr lang="zh-CN" altLang="en-US" sz="1200" dirty="0"/>
              <a:t>系列普遍下降，开始有药效更好，且病人依从性越高的药替代（</a:t>
            </a:r>
            <a:r>
              <a:rPr lang="en-US" sz="1200" dirty="0"/>
              <a:t>BIOGEN：</a:t>
            </a:r>
            <a:r>
              <a:rPr lang="zh-CN" altLang="en-US" sz="1200" dirty="0"/>
              <a:t>想用</a:t>
            </a:r>
            <a:r>
              <a:rPr lang="en-US" sz="1200" dirty="0"/>
              <a:t>peginterferon-</a:t>
            </a:r>
            <a:r>
              <a:rPr lang="el-GR" sz="1200" dirty="0"/>
              <a:t>β1</a:t>
            </a:r>
            <a:r>
              <a:rPr lang="en-US" sz="1200" dirty="0"/>
              <a:t>a</a:t>
            </a:r>
            <a:r>
              <a:rPr lang="zh-CN" altLang="en-US" sz="1200" dirty="0"/>
              <a:t>代替</a:t>
            </a:r>
            <a:r>
              <a:rPr lang="en-US" sz="1200" dirty="0"/>
              <a:t>interferon-</a:t>
            </a:r>
            <a:r>
              <a:rPr lang="el-GR" sz="1200" dirty="0"/>
              <a:t>β1</a:t>
            </a:r>
            <a:r>
              <a:rPr lang="en-US" sz="1200" dirty="0"/>
              <a:t>a）。</a:t>
            </a:r>
          </a:p>
          <a:p>
            <a:r>
              <a:rPr lang="en-US" sz="1200" dirty="0"/>
              <a:t>Biogen</a:t>
            </a:r>
            <a:r>
              <a:rPr lang="zh-CN" altLang="en-US" sz="1200" dirty="0"/>
              <a:t>公司销售额占比始终处于第一位。预测值降低，因为会受到新上市药物冲击</a:t>
            </a:r>
            <a:r>
              <a:rPr lang="zh-CN" altLang="en-US" dirty="0"/>
              <a:t>。</a:t>
            </a:r>
          </a:p>
          <a:p>
            <a:endParaRPr lang="en-US" dirty="0"/>
          </a:p>
          <a:p>
            <a:endParaRPr lang="en-US" sz="1800" dirty="0"/>
          </a:p>
        </p:txBody>
      </p:sp>
      <p:graphicFrame>
        <p:nvGraphicFramePr>
          <p:cNvPr id="10" name="Chart 9">
            <a:extLst>
              <a:ext uri="{FF2B5EF4-FFF2-40B4-BE49-F238E27FC236}">
                <a16:creationId xmlns:a16="http://schemas.microsoft.com/office/drawing/2014/main" id="{74EDBDDE-FD99-4027-BA1B-5C3A3B1156EB}"/>
              </a:ext>
            </a:extLst>
          </p:cNvPr>
          <p:cNvGraphicFramePr>
            <a:graphicFrameLocks/>
          </p:cNvGraphicFramePr>
          <p:nvPr>
            <p:extLst>
              <p:ext uri="{D42A27DB-BD31-4B8C-83A1-F6EECF244321}">
                <p14:modId xmlns:p14="http://schemas.microsoft.com/office/powerpoint/2010/main" val="792555681"/>
              </p:ext>
            </p:extLst>
          </p:nvPr>
        </p:nvGraphicFramePr>
        <p:xfrm>
          <a:off x="45637" y="3638702"/>
          <a:ext cx="3827243" cy="2615213"/>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占位符 8">
            <a:extLst>
              <a:ext uri="{FF2B5EF4-FFF2-40B4-BE49-F238E27FC236}">
                <a16:creationId xmlns:a16="http://schemas.microsoft.com/office/drawing/2014/main" id="{9C8A7EA7-15D0-4B34-8461-38D528A50DDF}"/>
              </a:ext>
            </a:extLst>
          </p:cNvPr>
          <p:cNvSpPr txBox="1">
            <a:spLocks/>
          </p:cNvSpPr>
          <p:nvPr/>
        </p:nvSpPr>
        <p:spPr>
          <a:xfrm>
            <a:off x="174182" y="3127047"/>
            <a:ext cx="375902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2007-2018</a:t>
            </a:r>
            <a:r>
              <a:rPr lang="zh-CN" altLang="en-US" dirty="0"/>
              <a:t>年各公司</a:t>
            </a:r>
            <a:r>
              <a:rPr lang="en-US" altLang="zh-CN" dirty="0"/>
              <a:t>MS</a:t>
            </a:r>
            <a:r>
              <a:rPr lang="zh-CN" altLang="en-US" dirty="0"/>
              <a:t>销售额</a:t>
            </a:r>
          </a:p>
        </p:txBody>
      </p:sp>
    </p:spTree>
    <p:extLst>
      <p:ext uri="{BB962C8B-B14F-4D97-AF65-F5344CB8AC3E}">
        <p14:creationId xmlns:p14="http://schemas.microsoft.com/office/powerpoint/2010/main" val="403390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3B72D6-C411-4C51-88D8-7F0F6CC90AE0}"/>
              </a:ext>
            </a:extLst>
          </p:cNvPr>
          <p:cNvSpPr>
            <a:spLocks noGrp="1"/>
          </p:cNvSpPr>
          <p:nvPr>
            <p:ph type="body" sz="quarter" idx="12"/>
          </p:nvPr>
        </p:nvSpPr>
        <p:spPr>
          <a:xfrm>
            <a:off x="226130" y="7054338"/>
            <a:ext cx="720000" cy="287685"/>
          </a:xfrm>
        </p:spPr>
        <p:txBody>
          <a:bodyPr/>
          <a:lstStyle/>
          <a:p>
            <a:endParaRPr lang="en-US"/>
          </a:p>
        </p:txBody>
      </p:sp>
      <p:sp>
        <p:nvSpPr>
          <p:cNvPr id="3" name="Text Placeholder 2">
            <a:extLst>
              <a:ext uri="{FF2B5EF4-FFF2-40B4-BE49-F238E27FC236}">
                <a16:creationId xmlns:a16="http://schemas.microsoft.com/office/drawing/2014/main" id="{D2E1D31F-74A4-4AC2-BAD7-9E00D23D7574}"/>
              </a:ext>
            </a:extLst>
          </p:cNvPr>
          <p:cNvSpPr>
            <a:spLocks noGrp="1"/>
          </p:cNvSpPr>
          <p:nvPr>
            <p:ph type="body" sz="quarter" idx="13"/>
          </p:nvPr>
        </p:nvSpPr>
        <p:spPr>
          <a:xfrm>
            <a:off x="226130" y="7054338"/>
            <a:ext cx="720000" cy="287685"/>
          </a:xfrm>
        </p:spPr>
        <p:txBody>
          <a:bodyPr/>
          <a:lstStyle/>
          <a:p>
            <a:endParaRPr lang="en-US"/>
          </a:p>
        </p:txBody>
      </p:sp>
      <p:sp>
        <p:nvSpPr>
          <p:cNvPr id="5" name="Text Placeholder 4">
            <a:extLst>
              <a:ext uri="{FF2B5EF4-FFF2-40B4-BE49-F238E27FC236}">
                <a16:creationId xmlns:a16="http://schemas.microsoft.com/office/drawing/2014/main" id="{62608223-9648-47DE-92FA-D75C2E8070AE}"/>
              </a:ext>
            </a:extLst>
          </p:cNvPr>
          <p:cNvSpPr>
            <a:spLocks noGrp="1"/>
          </p:cNvSpPr>
          <p:nvPr>
            <p:ph type="body" sz="quarter" idx="11"/>
          </p:nvPr>
        </p:nvSpPr>
        <p:spPr>
          <a:xfrm>
            <a:off x="688629" y="6685930"/>
            <a:ext cx="7020190" cy="144438"/>
          </a:xfrm>
        </p:spPr>
        <p:txBody>
          <a:bodyPr/>
          <a:lstStyle/>
          <a:p>
            <a:endParaRPr lang="en-US"/>
          </a:p>
        </p:txBody>
      </p:sp>
      <p:sp>
        <p:nvSpPr>
          <p:cNvPr id="6" name="Title 5">
            <a:extLst>
              <a:ext uri="{FF2B5EF4-FFF2-40B4-BE49-F238E27FC236}">
                <a16:creationId xmlns:a16="http://schemas.microsoft.com/office/drawing/2014/main" id="{7F7932E9-6596-4D4A-B466-D68C72BB3386}"/>
              </a:ext>
            </a:extLst>
          </p:cNvPr>
          <p:cNvSpPr>
            <a:spLocks noGrp="1"/>
          </p:cNvSpPr>
          <p:nvPr>
            <p:ph type="title"/>
          </p:nvPr>
        </p:nvSpPr>
        <p:spPr/>
        <p:txBody>
          <a:bodyPr/>
          <a:lstStyle/>
          <a:p>
            <a:r>
              <a:rPr lang="en-US" altLang="zh-CN" dirty="0"/>
              <a:t>MS</a:t>
            </a:r>
            <a:r>
              <a:rPr lang="zh-CN" altLang="en-US" dirty="0"/>
              <a:t>在研新药：药效更好，有靶向不同通路的药物出现</a:t>
            </a:r>
            <a:endParaRPr lang="en-US" dirty="0"/>
          </a:p>
        </p:txBody>
      </p:sp>
      <p:sp>
        <p:nvSpPr>
          <p:cNvPr id="7" name="文本占位符 9">
            <a:extLst>
              <a:ext uri="{FF2B5EF4-FFF2-40B4-BE49-F238E27FC236}">
                <a16:creationId xmlns:a16="http://schemas.microsoft.com/office/drawing/2014/main" id="{D0F3B895-F64A-46CA-AB13-4D606FAFAFC7}"/>
              </a:ext>
            </a:extLst>
          </p:cNvPr>
          <p:cNvSpPr txBox="1">
            <a:spLocks/>
          </p:cNvSpPr>
          <p:nvPr/>
        </p:nvSpPr>
        <p:spPr>
          <a:xfrm>
            <a:off x="193075" y="4765016"/>
            <a:ext cx="9511639" cy="287685"/>
          </a:xfrm>
          <a:prstGeom prst="rect">
            <a:avLst/>
          </a:prstGeom>
          <a:solidFill>
            <a:schemeClr val="accent1">
              <a:lumMod val="60000"/>
              <a:lumOff val="40000"/>
            </a:schemeClr>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Biogen</a:t>
            </a:r>
            <a:r>
              <a:rPr lang="zh-CN" altLang="en-US" dirty="0"/>
              <a:t>在研产品</a:t>
            </a:r>
          </a:p>
        </p:txBody>
      </p:sp>
      <p:graphicFrame>
        <p:nvGraphicFramePr>
          <p:cNvPr id="8" name="Table 7">
            <a:extLst>
              <a:ext uri="{FF2B5EF4-FFF2-40B4-BE49-F238E27FC236}">
                <a16:creationId xmlns:a16="http://schemas.microsoft.com/office/drawing/2014/main" id="{C91E74AF-76E6-49B6-BEDF-336B82C34219}"/>
              </a:ext>
            </a:extLst>
          </p:cNvPr>
          <p:cNvGraphicFramePr>
            <a:graphicFrameLocks noGrp="1"/>
          </p:cNvGraphicFramePr>
          <p:nvPr>
            <p:extLst>
              <p:ext uri="{D42A27DB-BD31-4B8C-83A1-F6EECF244321}">
                <p14:modId xmlns:p14="http://schemas.microsoft.com/office/powerpoint/2010/main" val="172850931"/>
              </p:ext>
            </p:extLst>
          </p:nvPr>
        </p:nvGraphicFramePr>
        <p:xfrm>
          <a:off x="209082" y="5175453"/>
          <a:ext cx="9495631" cy="1228662"/>
        </p:xfrm>
        <a:graphic>
          <a:graphicData uri="http://schemas.openxmlformats.org/drawingml/2006/table">
            <a:tbl>
              <a:tblPr firstRow="1" firstCol="1" bandRow="1">
                <a:tableStyleId>{0E3FDE45-AF77-4B5C-9715-49D594BDF05E}</a:tableStyleId>
              </a:tblPr>
              <a:tblGrid>
                <a:gridCol w="1144052">
                  <a:extLst>
                    <a:ext uri="{9D8B030D-6E8A-4147-A177-3AD203B41FA5}">
                      <a16:colId xmlns:a16="http://schemas.microsoft.com/office/drawing/2014/main" val="89783126"/>
                    </a:ext>
                  </a:extLst>
                </a:gridCol>
                <a:gridCol w="3675927">
                  <a:extLst>
                    <a:ext uri="{9D8B030D-6E8A-4147-A177-3AD203B41FA5}">
                      <a16:colId xmlns:a16="http://schemas.microsoft.com/office/drawing/2014/main" val="345770711"/>
                    </a:ext>
                  </a:extLst>
                </a:gridCol>
                <a:gridCol w="2339146">
                  <a:extLst>
                    <a:ext uri="{9D8B030D-6E8A-4147-A177-3AD203B41FA5}">
                      <a16:colId xmlns:a16="http://schemas.microsoft.com/office/drawing/2014/main" val="724360302"/>
                    </a:ext>
                  </a:extLst>
                </a:gridCol>
                <a:gridCol w="2336506">
                  <a:extLst>
                    <a:ext uri="{9D8B030D-6E8A-4147-A177-3AD203B41FA5}">
                      <a16:colId xmlns:a16="http://schemas.microsoft.com/office/drawing/2014/main" val="1898972722"/>
                    </a:ext>
                  </a:extLst>
                </a:gridCol>
              </a:tblGrid>
              <a:tr h="0">
                <a:tc>
                  <a:txBody>
                    <a:bodyPr/>
                    <a:lstStyle/>
                    <a:p>
                      <a:pPr marL="0" marR="0">
                        <a:lnSpc>
                          <a:spcPct val="107000"/>
                        </a:lnSpc>
                        <a:spcBef>
                          <a:spcPts val="0"/>
                        </a:spcBef>
                        <a:spcAft>
                          <a:spcPts val="0"/>
                        </a:spcAft>
                      </a:pPr>
                      <a:r>
                        <a:rPr lang="en-US" sz="1100">
                          <a:effectLst/>
                        </a:rPr>
                        <a:t>drug</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Mechanism of action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Efficacy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Safety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0928954"/>
                  </a:ext>
                </a:extLst>
              </a:tr>
              <a:tr h="0">
                <a:tc>
                  <a:txBody>
                    <a:bodyPr/>
                    <a:lstStyle/>
                    <a:p>
                      <a:pPr marL="0" marR="0">
                        <a:lnSpc>
                          <a:spcPct val="107000"/>
                        </a:lnSpc>
                        <a:spcBef>
                          <a:spcPts val="0"/>
                        </a:spcBef>
                        <a:spcAft>
                          <a:spcPts val="0"/>
                        </a:spcAft>
                      </a:pPr>
                      <a:r>
                        <a:rPr lang="en-US" sz="1100">
                          <a:effectLst/>
                        </a:rPr>
                        <a:t>Vumerity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r>
                        <a:rPr lang="en-US" sz="1100" dirty="0" err="1">
                          <a:effectLst/>
                        </a:rPr>
                        <a:t>Diroximel</a:t>
                      </a:r>
                      <a:r>
                        <a:rPr lang="en-US" sz="1100" dirty="0">
                          <a:effectLst/>
                        </a:rPr>
                        <a:t> Fumarate), New oral fumarate investigational 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Efficacy appears comparable to TECFIDREA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Potentially improve GI tolerability vs. TECFIDERA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2493814"/>
                  </a:ext>
                </a:extLst>
              </a:tr>
              <a:tr h="0">
                <a:tc>
                  <a:txBody>
                    <a:bodyPr/>
                    <a:lstStyle/>
                    <a:p>
                      <a:pPr marL="0" marR="0">
                        <a:lnSpc>
                          <a:spcPct val="107000"/>
                        </a:lnSpc>
                        <a:spcBef>
                          <a:spcPts val="0"/>
                        </a:spcBef>
                        <a:spcAft>
                          <a:spcPts val="0"/>
                        </a:spcAft>
                      </a:pPr>
                      <a:r>
                        <a:rPr lang="en-US" sz="1100" dirty="0" err="1">
                          <a:solidFill>
                            <a:srgbClr val="FF0000"/>
                          </a:solidFill>
                          <a:effectLst/>
                        </a:rPr>
                        <a:t>Opicinumab</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gridSpan="3">
                  <a:txBody>
                    <a:bodyPr/>
                    <a:lstStyle/>
                    <a:p>
                      <a:pPr marL="0" marR="0">
                        <a:lnSpc>
                          <a:spcPct val="107000"/>
                        </a:lnSpc>
                        <a:spcBef>
                          <a:spcPts val="0"/>
                        </a:spcBef>
                        <a:spcAft>
                          <a:spcPts val="0"/>
                        </a:spcAft>
                      </a:pPr>
                      <a:r>
                        <a:rPr lang="en-US" sz="1100" dirty="0">
                          <a:effectLst/>
                        </a:rPr>
                        <a:t>Try to improve disability and restore function:</a:t>
                      </a:r>
                    </a:p>
                    <a:p>
                      <a:pPr marL="0" marR="0">
                        <a:lnSpc>
                          <a:spcPct val="107000"/>
                        </a:lnSpc>
                        <a:spcBef>
                          <a:spcPts val="0"/>
                        </a:spcBef>
                        <a:spcAft>
                          <a:spcPts val="0"/>
                        </a:spcAft>
                      </a:pPr>
                      <a:r>
                        <a:rPr lang="en-US" sz="1100" dirty="0">
                          <a:effectLst/>
                        </a:rPr>
                        <a:t>Fully human anti LINGO 1 monoclonal antibody. </a:t>
                      </a:r>
                    </a:p>
                    <a:p>
                      <a:pPr marL="342900" marR="0" lvl="0" indent="-342900">
                        <a:lnSpc>
                          <a:spcPct val="107000"/>
                        </a:lnSpc>
                        <a:spcBef>
                          <a:spcPts val="0"/>
                        </a:spcBef>
                        <a:spcAft>
                          <a:spcPts val="0"/>
                        </a:spcAft>
                        <a:buFont typeface="+mj-lt"/>
                        <a:buAutoNum type="arabicPeriod"/>
                      </a:pPr>
                      <a:r>
                        <a:rPr lang="en-US" sz="1100" dirty="0">
                          <a:effectLst/>
                        </a:rPr>
                        <a:t>LINGO 1 is a negative regulator of oligodendrocyte precursor cell differentiation.</a:t>
                      </a:r>
                    </a:p>
                    <a:p>
                      <a:pPr marL="342900" marR="0" lvl="0" indent="-342900">
                        <a:lnSpc>
                          <a:spcPct val="107000"/>
                        </a:lnSpc>
                        <a:spcBef>
                          <a:spcPts val="0"/>
                        </a:spcBef>
                        <a:spcAft>
                          <a:spcPts val="0"/>
                        </a:spcAft>
                        <a:buFont typeface="+mj-lt"/>
                        <a:buAutoNum type="arabicPeriod"/>
                      </a:pPr>
                      <a:r>
                        <a:rPr lang="en-US" sz="1100" dirty="0">
                          <a:effectLst/>
                        </a:rPr>
                        <a:t>Blocking LINGO 1 with </a:t>
                      </a:r>
                      <a:r>
                        <a:rPr lang="en-US" sz="1100" dirty="0" err="1">
                          <a:effectLst/>
                        </a:rPr>
                        <a:t>opicinumab</a:t>
                      </a:r>
                      <a:r>
                        <a:rPr lang="en-US" sz="1100" dirty="0">
                          <a:effectLst/>
                        </a:rPr>
                        <a:t> may enhance remyelination.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5436925"/>
                  </a:ext>
                </a:extLst>
              </a:tr>
            </a:tbl>
          </a:graphicData>
        </a:graphic>
      </p:graphicFrame>
      <p:pic>
        <p:nvPicPr>
          <p:cNvPr id="9" name="Picture 8">
            <a:extLst>
              <a:ext uri="{FF2B5EF4-FFF2-40B4-BE49-F238E27FC236}">
                <a16:creationId xmlns:a16="http://schemas.microsoft.com/office/drawing/2014/main" id="{9C10D60A-F022-4DCE-AD5E-22493944A9D5}"/>
              </a:ext>
            </a:extLst>
          </p:cNvPr>
          <p:cNvPicPr>
            <a:picLocks noChangeAspect="1"/>
          </p:cNvPicPr>
          <p:nvPr/>
        </p:nvPicPr>
        <p:blipFill>
          <a:blip r:embed="rId2"/>
          <a:stretch>
            <a:fillRect/>
          </a:stretch>
        </p:blipFill>
        <p:spPr>
          <a:xfrm>
            <a:off x="6923321" y="5685839"/>
            <a:ext cx="2498211" cy="892455"/>
          </a:xfrm>
          <a:prstGeom prst="rect">
            <a:avLst/>
          </a:prstGeom>
        </p:spPr>
      </p:pic>
      <p:pic>
        <p:nvPicPr>
          <p:cNvPr id="4" name="Picture 3">
            <a:extLst>
              <a:ext uri="{FF2B5EF4-FFF2-40B4-BE49-F238E27FC236}">
                <a16:creationId xmlns:a16="http://schemas.microsoft.com/office/drawing/2014/main" id="{90845F9F-CBBE-4EC2-BF4B-F84E98DF41E5}"/>
              </a:ext>
            </a:extLst>
          </p:cNvPr>
          <p:cNvPicPr>
            <a:picLocks noChangeAspect="1"/>
          </p:cNvPicPr>
          <p:nvPr/>
        </p:nvPicPr>
        <p:blipFill rotWithShape="1">
          <a:blip r:embed="rId3"/>
          <a:srcRect t="7579" r="717"/>
          <a:stretch/>
        </p:blipFill>
        <p:spPr>
          <a:xfrm>
            <a:off x="193075" y="901834"/>
            <a:ext cx="8646212" cy="3863181"/>
          </a:xfrm>
          <a:prstGeom prst="rect">
            <a:avLst/>
          </a:prstGeom>
        </p:spPr>
      </p:pic>
    </p:spTree>
    <p:extLst>
      <p:ext uri="{BB962C8B-B14F-4D97-AF65-F5344CB8AC3E}">
        <p14:creationId xmlns:p14="http://schemas.microsoft.com/office/powerpoint/2010/main" val="185168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阿尔兹海默症</a:t>
            </a:r>
          </a:p>
        </p:txBody>
      </p:sp>
    </p:spTree>
    <p:extLst>
      <p:ext uri="{BB962C8B-B14F-4D97-AF65-F5344CB8AC3E}">
        <p14:creationId xmlns:p14="http://schemas.microsoft.com/office/powerpoint/2010/main" val="27912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5EAA3-D2DC-418C-B5E8-2E7965E57985}"/>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B90027B-0850-495E-8D01-85DD68D8E9F3}"/>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7A5BEC7-B629-4B61-B562-67651EDA3326}"/>
              </a:ext>
            </a:extLst>
          </p:cNvPr>
          <p:cNvSpPr>
            <a:spLocks noGrp="1"/>
          </p:cNvSpPr>
          <p:nvPr>
            <p:ph type="body" sz="quarter" idx="10"/>
          </p:nvPr>
        </p:nvSpPr>
        <p:spPr>
          <a:xfrm>
            <a:off x="184380" y="908645"/>
            <a:ext cx="9517193" cy="4824189"/>
          </a:xfrm>
        </p:spPr>
        <p:txBody>
          <a:bodyPr/>
          <a:lstStyle/>
          <a:p>
            <a:pPr marL="27515" indent="0">
              <a:buNone/>
            </a:pPr>
            <a:r>
              <a:rPr lang="zh-CN" altLang="en-US" sz="1600" b="1" u="sng" dirty="0">
                <a:solidFill>
                  <a:srgbClr val="AA8535"/>
                </a:solidFill>
              </a:rPr>
              <a:t>政府资助阿尔兹海默症：</a:t>
            </a:r>
            <a:endParaRPr lang="en-US" altLang="zh-CN" sz="1600" b="1" u="sng" dirty="0">
              <a:solidFill>
                <a:srgbClr val="AA8535"/>
              </a:solidFill>
            </a:endParaRPr>
          </a:p>
          <a:p>
            <a:pPr marL="27515" indent="0">
              <a:buNone/>
            </a:pPr>
            <a:r>
              <a:rPr lang="zh-CN" altLang="en-US" dirty="0"/>
              <a:t>美国国立卫生研究院</a:t>
            </a:r>
            <a:r>
              <a:rPr lang="en-US" altLang="zh-CN" dirty="0"/>
              <a:t>(National Institutes of Health)</a:t>
            </a:r>
            <a:r>
              <a:rPr lang="zh-CN" altLang="en-US" dirty="0"/>
              <a:t>在阿尔兹海默症上资助了</a:t>
            </a:r>
            <a:r>
              <a:rPr lang="en-US" altLang="zh-CN" dirty="0"/>
              <a:t>$480 million</a:t>
            </a:r>
            <a:r>
              <a:rPr lang="zh-CN" altLang="en-US" dirty="0"/>
              <a:t>。</a:t>
            </a:r>
            <a:endParaRPr lang="en-US" altLang="zh-CN" dirty="0"/>
          </a:p>
          <a:p>
            <a:pPr marL="27515" indent="0">
              <a:buNone/>
            </a:pPr>
            <a:r>
              <a:rPr lang="zh-CN" altLang="en-US" sz="1600" b="1" u="sng" dirty="0">
                <a:solidFill>
                  <a:srgbClr val="AA8535"/>
                </a:solidFill>
              </a:rPr>
              <a:t>阿尔兹海默症简介：</a:t>
            </a:r>
            <a:endParaRPr lang="en-US" altLang="zh-CN" sz="1600" b="1" u="sng" dirty="0">
              <a:solidFill>
                <a:srgbClr val="AA8535"/>
              </a:solidFill>
            </a:endParaRPr>
          </a:p>
          <a:p>
            <a:r>
              <a:rPr lang="zh-CN" altLang="en-US" dirty="0"/>
              <a:t>阿尔兹海默症是神经退化疾病，病人的大脑功能会逐渐丧失，病因仍然不明。基因遗传性在</a:t>
            </a:r>
            <a:r>
              <a:rPr lang="en-US" altLang="zh-CN" dirty="0"/>
              <a:t>49%-79%</a:t>
            </a:r>
            <a:r>
              <a:rPr lang="zh-CN" altLang="en-US" dirty="0"/>
              <a:t>。</a:t>
            </a:r>
            <a:endParaRPr lang="en-US" altLang="zh-CN" dirty="0"/>
          </a:p>
          <a:p>
            <a:pPr marL="27515" indent="0">
              <a:buNone/>
            </a:pPr>
            <a:r>
              <a:rPr lang="zh-CN" altLang="en-US" b="1" dirty="0"/>
              <a:t>特点：</a:t>
            </a:r>
            <a:endParaRPr lang="en-US" altLang="zh-CN" b="1" dirty="0"/>
          </a:p>
          <a:p>
            <a:r>
              <a:rPr lang="zh-CN" altLang="en-US" dirty="0"/>
              <a:t>患者脑中斑块含有的</a:t>
            </a:r>
            <a:r>
              <a:rPr lang="en-US" altLang="zh-CN" dirty="0"/>
              <a:t>β amyloid</a:t>
            </a:r>
            <a:r>
              <a:rPr lang="zh-CN" altLang="en-US" dirty="0"/>
              <a:t>（淀粉纤维样蛋白）。由大脑中的</a:t>
            </a:r>
            <a:r>
              <a:rPr lang="en-US" altLang="zh-CN" dirty="0"/>
              <a:t>amyloid precursor protein (APP)</a:t>
            </a:r>
            <a:r>
              <a:rPr lang="zh-CN" altLang="en-US" dirty="0"/>
              <a:t>发展而来。</a:t>
            </a:r>
          </a:p>
          <a:p>
            <a:r>
              <a:rPr lang="zh-CN" altLang="en-US" dirty="0"/>
              <a:t>斑块中还含有神经纤维纠缠，这些是异常高磷酸化</a:t>
            </a:r>
            <a:r>
              <a:rPr lang="en-US" altLang="zh-CN" dirty="0"/>
              <a:t>tau</a:t>
            </a:r>
            <a:r>
              <a:rPr lang="zh-CN" altLang="en-US" dirty="0"/>
              <a:t>蛋白的聚集体。</a:t>
            </a:r>
          </a:p>
          <a:p>
            <a:pPr marL="27515" indent="0">
              <a:buNone/>
            </a:pPr>
            <a:r>
              <a:rPr lang="zh-CN" altLang="en-US" sz="1600" b="1" u="sng" dirty="0">
                <a:solidFill>
                  <a:srgbClr val="AA8535"/>
                </a:solidFill>
              </a:rPr>
              <a:t>现有治疗方案：</a:t>
            </a:r>
            <a:endParaRPr lang="en-US" altLang="zh-CN" sz="1600" b="1" u="sng" dirty="0">
              <a:solidFill>
                <a:srgbClr val="AA8535"/>
              </a:solidFill>
            </a:endParaRPr>
          </a:p>
          <a:p>
            <a:pPr marL="27515" indent="0">
              <a:buNone/>
            </a:pPr>
            <a:r>
              <a:rPr lang="zh-CN" altLang="en-US" dirty="0"/>
              <a:t>可以缓解症状，但是无法阻止疾病发展，如乙酰胆碱酯酶抑制剂（延长乙酰胆碱的作用时间，使其更好地传递信息）</a:t>
            </a:r>
            <a:r>
              <a:rPr lang="en-US" altLang="zh-CN" dirty="0"/>
              <a:t>donepezil, rivastigmine</a:t>
            </a:r>
            <a:r>
              <a:rPr lang="zh-CN" altLang="en-US" dirty="0"/>
              <a:t>和</a:t>
            </a:r>
            <a:r>
              <a:rPr lang="en-US" altLang="zh-CN" dirty="0"/>
              <a:t>galantamine</a:t>
            </a:r>
            <a:r>
              <a:rPr lang="zh-CN" altLang="en-US" dirty="0"/>
              <a:t>。如有可以缓解疾病发展的药物出现，将会是独一无二的。</a:t>
            </a:r>
          </a:p>
          <a:p>
            <a:pPr marL="27515" indent="0">
              <a:buNone/>
            </a:pPr>
            <a:r>
              <a:rPr lang="en-US" altLang="zh-CN" sz="1600" b="1" u="sng" dirty="0">
                <a:solidFill>
                  <a:srgbClr val="AA8535"/>
                </a:solidFill>
              </a:rPr>
              <a:t>Aβ</a:t>
            </a:r>
            <a:r>
              <a:rPr lang="zh-CN" altLang="en-US" sz="1600" b="1" u="sng" dirty="0">
                <a:solidFill>
                  <a:srgbClr val="AA8535"/>
                </a:solidFill>
              </a:rPr>
              <a:t>及</a:t>
            </a:r>
            <a:r>
              <a:rPr lang="en-US" altLang="zh-CN" sz="1600" b="1" u="sng" dirty="0">
                <a:solidFill>
                  <a:srgbClr val="AA8535"/>
                </a:solidFill>
              </a:rPr>
              <a:t>tau</a:t>
            </a:r>
            <a:r>
              <a:rPr lang="zh-CN" altLang="en-US" sz="1600" b="1" u="sng" dirty="0">
                <a:solidFill>
                  <a:srgbClr val="AA8535"/>
                </a:solidFill>
              </a:rPr>
              <a:t>蛋白理论：</a:t>
            </a:r>
            <a:endParaRPr lang="en-US" altLang="zh-CN" sz="1600" b="1" u="sng" dirty="0">
              <a:solidFill>
                <a:srgbClr val="AA8535"/>
              </a:solidFill>
            </a:endParaRPr>
          </a:p>
          <a:p>
            <a:pPr marL="27515" indent="0">
              <a:buNone/>
            </a:pPr>
            <a:r>
              <a:rPr lang="zh-CN" altLang="en-US" dirty="0"/>
              <a:t>阻止</a:t>
            </a:r>
            <a:r>
              <a:rPr lang="en-US" altLang="zh-CN" dirty="0"/>
              <a:t>Aβ</a:t>
            </a:r>
            <a:r>
              <a:rPr lang="zh-CN" altLang="en-US" dirty="0"/>
              <a:t>，</a:t>
            </a:r>
            <a:r>
              <a:rPr lang="en-US" altLang="zh-CN" dirty="0"/>
              <a:t>tau</a:t>
            </a:r>
            <a:r>
              <a:rPr lang="zh-CN" altLang="en-US" dirty="0"/>
              <a:t>聚集或是加速</a:t>
            </a:r>
            <a:r>
              <a:rPr lang="en-US" altLang="zh-CN" dirty="0"/>
              <a:t>Aβ</a:t>
            </a:r>
            <a:r>
              <a:rPr lang="zh-CN" altLang="en-US" dirty="0"/>
              <a:t>清除。早期粉状蛋白假说拥有大量的基因学数据支撑，对</a:t>
            </a:r>
            <a:r>
              <a:rPr lang="en-US" altLang="zh-CN" dirty="0"/>
              <a:t>AD</a:t>
            </a:r>
            <a:r>
              <a:rPr lang="zh-CN" altLang="en-US" dirty="0"/>
              <a:t>的治疗大多基于这一理论：</a:t>
            </a:r>
            <a:endParaRPr lang="en-US" altLang="zh-CN" dirty="0"/>
          </a:p>
          <a:p>
            <a:r>
              <a:rPr lang="zh-CN" altLang="en-US" dirty="0"/>
              <a:t>直接靶向</a:t>
            </a:r>
            <a:r>
              <a:rPr lang="en-US" altLang="zh-CN" dirty="0"/>
              <a:t>Aβ</a:t>
            </a:r>
            <a:r>
              <a:rPr lang="zh-CN" altLang="en-US" dirty="0"/>
              <a:t>，</a:t>
            </a:r>
            <a:r>
              <a:rPr lang="en-US" altLang="zh-CN" dirty="0"/>
              <a:t>tau</a:t>
            </a:r>
          </a:p>
          <a:p>
            <a:r>
              <a:rPr lang="zh-CN" altLang="en-US" dirty="0"/>
              <a:t>加速</a:t>
            </a:r>
            <a:r>
              <a:rPr lang="en-US" altLang="zh-CN" dirty="0"/>
              <a:t>Aβ</a:t>
            </a:r>
            <a:r>
              <a:rPr lang="zh-CN" altLang="en-US" dirty="0"/>
              <a:t>清除的</a:t>
            </a:r>
            <a:r>
              <a:rPr lang="en-US" altLang="zh-CN" dirty="0"/>
              <a:t>BACE1</a:t>
            </a:r>
            <a:r>
              <a:rPr lang="zh-CN" altLang="en-US" dirty="0"/>
              <a:t>抑制剂（</a:t>
            </a:r>
            <a:r>
              <a:rPr lang="en-US" altLang="zh-CN" dirty="0"/>
              <a:t>β-secretase 1 (BACE1)</a:t>
            </a:r>
            <a:r>
              <a:rPr lang="zh-CN" altLang="en-US" dirty="0"/>
              <a:t>是帮助</a:t>
            </a:r>
            <a:r>
              <a:rPr lang="en-US" altLang="zh-CN" dirty="0"/>
              <a:t>APP</a:t>
            </a:r>
            <a:r>
              <a:rPr lang="zh-CN" altLang="en-US" dirty="0"/>
              <a:t>裂解成</a:t>
            </a:r>
            <a:r>
              <a:rPr lang="en-US" altLang="zh-CN" dirty="0"/>
              <a:t>Aβ</a:t>
            </a:r>
            <a:r>
              <a:rPr lang="zh-CN" altLang="en-US" dirty="0"/>
              <a:t>的重要酶，抑制它就可以抑制神经细胞分泌</a:t>
            </a:r>
            <a:r>
              <a:rPr lang="en-US" altLang="zh-CN" dirty="0"/>
              <a:t>β amyloid</a:t>
            </a:r>
            <a:r>
              <a:rPr lang="zh-CN" altLang="en-US" dirty="0"/>
              <a:t>）等</a:t>
            </a:r>
            <a:endParaRPr lang="en-US" altLang="zh-CN" dirty="0"/>
          </a:p>
          <a:p>
            <a:pPr marL="27515" indent="0">
              <a:buNone/>
            </a:pPr>
            <a:r>
              <a:rPr lang="zh-CN" altLang="en-US" dirty="0"/>
              <a:t>这几条路都有失败案例，即使在临床改进了</a:t>
            </a:r>
            <a:r>
              <a:rPr lang="en-US" altLang="zh-CN" dirty="0"/>
              <a:t>AD</a:t>
            </a:r>
            <a:r>
              <a:rPr lang="zh-CN" altLang="en-US" dirty="0"/>
              <a:t>患者收治标准（从不靠谱的认知测验到筛查粉状蛋白水平，提前到无症状高危人群）以后，仍无法减缓</a:t>
            </a:r>
            <a:r>
              <a:rPr lang="en-US" altLang="zh-CN" dirty="0"/>
              <a:t>AD</a:t>
            </a:r>
            <a:r>
              <a:rPr lang="zh-CN" altLang="en-US" dirty="0"/>
              <a:t>的发展进程。同时，</a:t>
            </a:r>
            <a:r>
              <a:rPr lang="en-US" altLang="zh-CN" dirty="0"/>
              <a:t>APP</a:t>
            </a:r>
            <a:r>
              <a:rPr lang="zh-CN" altLang="en-US" dirty="0"/>
              <a:t>还有其他的降解产物，其他不同长短的多肽。说不上谁是发病主要原因，甚至不知道是不是发病原因</a:t>
            </a:r>
            <a:endParaRPr lang="en-US" altLang="zh-CN" dirty="0"/>
          </a:p>
          <a:p>
            <a:endParaRPr lang="en-US" dirty="0"/>
          </a:p>
        </p:txBody>
      </p:sp>
      <p:sp>
        <p:nvSpPr>
          <p:cNvPr id="5" name="Text Placeholder 4">
            <a:extLst>
              <a:ext uri="{FF2B5EF4-FFF2-40B4-BE49-F238E27FC236}">
                <a16:creationId xmlns:a16="http://schemas.microsoft.com/office/drawing/2014/main" id="{194DC548-053A-4767-AB98-5C369A95C8EE}"/>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1552400-77C2-4F30-989F-CC15C9856A30}"/>
              </a:ext>
            </a:extLst>
          </p:cNvPr>
          <p:cNvSpPr>
            <a:spLocks noGrp="1"/>
          </p:cNvSpPr>
          <p:nvPr>
            <p:ph type="title"/>
          </p:nvPr>
        </p:nvSpPr>
        <p:spPr/>
        <p:txBody>
          <a:bodyPr/>
          <a:lstStyle/>
          <a:p>
            <a:r>
              <a:rPr lang="zh-CN" altLang="en-US" dirty="0"/>
              <a:t>阿尔兹海默症</a:t>
            </a:r>
            <a:r>
              <a:rPr lang="en-US" altLang="zh-CN" dirty="0"/>
              <a:t>Alzheimer's Disease</a:t>
            </a:r>
            <a:r>
              <a:rPr lang="zh-CN" altLang="en-US" dirty="0"/>
              <a:t>（</a:t>
            </a:r>
            <a:r>
              <a:rPr lang="en-US" altLang="zh-CN" dirty="0"/>
              <a:t>AD</a:t>
            </a:r>
            <a:r>
              <a:rPr lang="zh-CN" altLang="en-US" dirty="0"/>
              <a:t>）</a:t>
            </a:r>
            <a:endParaRPr lang="en-US" dirty="0"/>
          </a:p>
        </p:txBody>
      </p:sp>
    </p:spTree>
    <p:extLst>
      <p:ext uri="{BB962C8B-B14F-4D97-AF65-F5344CB8AC3E}">
        <p14:creationId xmlns:p14="http://schemas.microsoft.com/office/powerpoint/2010/main" val="422904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7C75A8-A5A5-4234-AA5C-88CD1AD9024B}"/>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114A58B-8D63-44EE-B03D-140BC08C064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049C708-5D6E-4C8C-B39A-E0FA66F6522D}"/>
              </a:ext>
            </a:extLst>
          </p:cNvPr>
          <p:cNvPicPr>
            <a:picLocks noChangeAspect="1"/>
          </p:cNvPicPr>
          <p:nvPr/>
        </p:nvPicPr>
        <p:blipFill>
          <a:blip r:embed="rId2"/>
          <a:stretch>
            <a:fillRect/>
          </a:stretch>
        </p:blipFill>
        <p:spPr>
          <a:xfrm>
            <a:off x="4282790" y="3115699"/>
            <a:ext cx="5547720" cy="3247969"/>
          </a:xfrm>
          <a:prstGeom prst="rect">
            <a:avLst/>
          </a:prstGeom>
        </p:spPr>
      </p:pic>
      <p:sp>
        <p:nvSpPr>
          <p:cNvPr id="4" name="Text Placeholder 3">
            <a:extLst>
              <a:ext uri="{FF2B5EF4-FFF2-40B4-BE49-F238E27FC236}">
                <a16:creationId xmlns:a16="http://schemas.microsoft.com/office/drawing/2014/main" id="{47F53B20-6CA6-4237-B321-358534FB6300}"/>
              </a:ext>
            </a:extLst>
          </p:cNvPr>
          <p:cNvSpPr>
            <a:spLocks noGrp="1"/>
          </p:cNvSpPr>
          <p:nvPr>
            <p:ph type="body" sz="quarter" idx="10"/>
          </p:nvPr>
        </p:nvSpPr>
        <p:spPr>
          <a:xfrm>
            <a:off x="344488" y="5780848"/>
            <a:ext cx="3055508" cy="359691"/>
          </a:xfrm>
        </p:spPr>
        <p:txBody>
          <a:bodyPr/>
          <a:lstStyle/>
          <a:p>
            <a:r>
              <a:rPr lang="zh-CN" altLang="en-US" dirty="0"/>
              <a:t>目前没有药物有令人满足的药效</a:t>
            </a:r>
            <a:endParaRPr lang="en-US" altLang="zh-CN" dirty="0"/>
          </a:p>
          <a:p>
            <a:r>
              <a:rPr lang="zh-CN" altLang="en-US" b="1" dirty="0"/>
              <a:t>阿尔兹海默症市场仍有巨大的需求</a:t>
            </a:r>
            <a:endParaRPr lang="en-US" b="1" dirty="0"/>
          </a:p>
        </p:txBody>
      </p:sp>
      <p:sp>
        <p:nvSpPr>
          <p:cNvPr id="5" name="Text Placeholder 4">
            <a:extLst>
              <a:ext uri="{FF2B5EF4-FFF2-40B4-BE49-F238E27FC236}">
                <a16:creationId xmlns:a16="http://schemas.microsoft.com/office/drawing/2014/main" id="{BE1AB5D8-E97B-49E3-96C6-B976A4B51D01}"/>
              </a:ext>
            </a:extLst>
          </p:cNvPr>
          <p:cNvSpPr>
            <a:spLocks noGrp="1"/>
          </p:cNvSpPr>
          <p:nvPr>
            <p:ph type="body" sz="quarter" idx="11"/>
          </p:nvPr>
        </p:nvSpPr>
        <p:spPr/>
        <p:txBody>
          <a:bodyPr/>
          <a:lstStyle/>
          <a:p>
            <a:r>
              <a:rPr lang="en-US" dirty="0"/>
              <a:t>[1] RESEARCHING ALZHEIMER’S MEDICINES SETBACKS AND STEPPING STONES</a:t>
            </a:r>
          </a:p>
          <a:p>
            <a:r>
              <a:rPr lang="en-US" dirty="0"/>
              <a:t>[2] Neuroscience Investment, </a:t>
            </a:r>
            <a:r>
              <a:rPr lang="it-IT" dirty="0"/>
              <a:t>Jamie Munro, BIO, Boston, MA, USA, 4-7th June 2018</a:t>
            </a:r>
            <a:endParaRPr lang="en-US" dirty="0"/>
          </a:p>
        </p:txBody>
      </p:sp>
      <p:sp>
        <p:nvSpPr>
          <p:cNvPr id="6" name="Title 5">
            <a:extLst>
              <a:ext uri="{FF2B5EF4-FFF2-40B4-BE49-F238E27FC236}">
                <a16:creationId xmlns:a16="http://schemas.microsoft.com/office/drawing/2014/main" id="{D3004133-4DB7-4C49-9C4B-3546BB092E46}"/>
              </a:ext>
            </a:extLst>
          </p:cNvPr>
          <p:cNvSpPr>
            <a:spLocks noGrp="1"/>
          </p:cNvSpPr>
          <p:nvPr>
            <p:ph type="title"/>
          </p:nvPr>
        </p:nvSpPr>
        <p:spPr/>
        <p:txBody>
          <a:bodyPr/>
          <a:lstStyle/>
          <a:p>
            <a:r>
              <a:rPr lang="zh-CN" altLang="en-US" dirty="0"/>
              <a:t>阿尔兹海默症：尝试，失败与再尝试</a:t>
            </a:r>
            <a:endParaRPr lang="en-US" dirty="0"/>
          </a:p>
        </p:txBody>
      </p:sp>
      <p:pic>
        <p:nvPicPr>
          <p:cNvPr id="8" name="Picture 7">
            <a:extLst>
              <a:ext uri="{FF2B5EF4-FFF2-40B4-BE49-F238E27FC236}">
                <a16:creationId xmlns:a16="http://schemas.microsoft.com/office/drawing/2014/main" id="{EEF7D52E-B2AD-49BC-BDBE-A6E7E71A1B03}"/>
              </a:ext>
            </a:extLst>
          </p:cNvPr>
          <p:cNvPicPr>
            <a:picLocks noChangeAspect="1"/>
          </p:cNvPicPr>
          <p:nvPr/>
        </p:nvPicPr>
        <p:blipFill>
          <a:blip r:embed="rId3"/>
          <a:stretch>
            <a:fillRect/>
          </a:stretch>
        </p:blipFill>
        <p:spPr>
          <a:xfrm>
            <a:off x="128465" y="2951566"/>
            <a:ext cx="4154325" cy="2400028"/>
          </a:xfrm>
          <a:prstGeom prst="rect">
            <a:avLst/>
          </a:prstGeom>
        </p:spPr>
      </p:pic>
      <p:sp>
        <p:nvSpPr>
          <p:cNvPr id="9" name="Rectangle 8">
            <a:extLst>
              <a:ext uri="{FF2B5EF4-FFF2-40B4-BE49-F238E27FC236}">
                <a16:creationId xmlns:a16="http://schemas.microsoft.com/office/drawing/2014/main" id="{16A71476-38DA-4F1D-94A6-4E4FFD25F4B3}"/>
              </a:ext>
            </a:extLst>
          </p:cNvPr>
          <p:cNvSpPr/>
          <p:nvPr/>
        </p:nvSpPr>
        <p:spPr>
          <a:xfrm>
            <a:off x="399168" y="5382138"/>
            <a:ext cx="1827744" cy="246221"/>
          </a:xfrm>
          <a:prstGeom prst="rect">
            <a:avLst/>
          </a:prstGeom>
        </p:spPr>
        <p:txBody>
          <a:bodyPr wrap="none">
            <a:spAutoFit/>
          </a:bodyPr>
          <a:lstStyle/>
          <a:p>
            <a:r>
              <a:rPr lang="en-US" sz="1000" dirty="0">
                <a:latin typeface="Roboto Condensed"/>
              </a:rPr>
              <a:t>New Molecular Entity (NME) </a:t>
            </a:r>
            <a:endParaRPr lang="en-US" sz="1000" dirty="0"/>
          </a:p>
        </p:txBody>
      </p:sp>
      <p:graphicFrame>
        <p:nvGraphicFramePr>
          <p:cNvPr id="10" name="Table 9">
            <a:extLst>
              <a:ext uri="{FF2B5EF4-FFF2-40B4-BE49-F238E27FC236}">
                <a16:creationId xmlns:a16="http://schemas.microsoft.com/office/drawing/2014/main" id="{F76EF4BE-45C9-478A-BC8E-6D885668FCD4}"/>
              </a:ext>
            </a:extLst>
          </p:cNvPr>
          <p:cNvGraphicFramePr>
            <a:graphicFrameLocks noGrp="1"/>
          </p:cNvGraphicFramePr>
          <p:nvPr>
            <p:extLst>
              <p:ext uri="{D42A27DB-BD31-4B8C-83A1-F6EECF244321}">
                <p14:modId xmlns:p14="http://schemas.microsoft.com/office/powerpoint/2010/main" val="1522744899"/>
              </p:ext>
            </p:extLst>
          </p:nvPr>
        </p:nvGraphicFramePr>
        <p:xfrm>
          <a:off x="1183590" y="983790"/>
          <a:ext cx="7533128" cy="1709920"/>
        </p:xfrm>
        <a:graphic>
          <a:graphicData uri="http://schemas.openxmlformats.org/drawingml/2006/table">
            <a:tbl>
              <a:tblPr firstRow="1" firstCol="1" bandRow="1">
                <a:tableStyleId>{0E3FDE45-AF77-4B5C-9715-49D594BDF05E}</a:tableStyleId>
              </a:tblPr>
              <a:tblGrid>
                <a:gridCol w="1882933">
                  <a:extLst>
                    <a:ext uri="{9D8B030D-6E8A-4147-A177-3AD203B41FA5}">
                      <a16:colId xmlns:a16="http://schemas.microsoft.com/office/drawing/2014/main" val="211555537"/>
                    </a:ext>
                  </a:extLst>
                </a:gridCol>
                <a:gridCol w="1882933">
                  <a:extLst>
                    <a:ext uri="{9D8B030D-6E8A-4147-A177-3AD203B41FA5}">
                      <a16:colId xmlns:a16="http://schemas.microsoft.com/office/drawing/2014/main" val="705483765"/>
                    </a:ext>
                  </a:extLst>
                </a:gridCol>
                <a:gridCol w="1679030">
                  <a:extLst>
                    <a:ext uri="{9D8B030D-6E8A-4147-A177-3AD203B41FA5}">
                      <a16:colId xmlns:a16="http://schemas.microsoft.com/office/drawing/2014/main" val="3429001007"/>
                    </a:ext>
                  </a:extLst>
                </a:gridCol>
                <a:gridCol w="2088232">
                  <a:extLst>
                    <a:ext uri="{9D8B030D-6E8A-4147-A177-3AD203B41FA5}">
                      <a16:colId xmlns:a16="http://schemas.microsoft.com/office/drawing/2014/main" val="79865898"/>
                    </a:ext>
                  </a:extLst>
                </a:gridCol>
              </a:tblGrid>
              <a:tr h="213740">
                <a:tc>
                  <a:txBody>
                    <a:bodyPr/>
                    <a:lstStyle/>
                    <a:p>
                      <a:pPr marL="0" marR="0">
                        <a:lnSpc>
                          <a:spcPct val="107000"/>
                        </a:lnSpc>
                        <a:spcBef>
                          <a:spcPts val="0"/>
                        </a:spcBef>
                        <a:spcAft>
                          <a:spcPts val="0"/>
                        </a:spcAft>
                      </a:pPr>
                      <a:r>
                        <a:rPr lang="en-US" sz="1200" dirty="0">
                          <a:effectLst/>
                        </a:rPr>
                        <a:t>Molecule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MoA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Company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late-stage AD failures Date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9448819"/>
                  </a:ext>
                </a:extLst>
              </a:tr>
              <a:tr h="213740">
                <a:tc>
                  <a:txBody>
                    <a:bodyPr/>
                    <a:lstStyle/>
                    <a:p>
                      <a:pPr marL="0" marR="0">
                        <a:lnSpc>
                          <a:spcPct val="107000"/>
                        </a:lnSpc>
                        <a:spcBef>
                          <a:spcPts val="0"/>
                        </a:spcBef>
                        <a:spcAft>
                          <a:spcPts val="0"/>
                        </a:spcAft>
                      </a:pPr>
                      <a:r>
                        <a:rPr lang="en-US" sz="1200">
                          <a:effectLst/>
                        </a:rPr>
                        <a:t>Lanabecestat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BACE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Lilly/AstraZeneca</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June 2019</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915924"/>
                  </a:ext>
                </a:extLst>
              </a:tr>
              <a:tr h="213740">
                <a:tc>
                  <a:txBody>
                    <a:bodyPr/>
                    <a:lstStyle/>
                    <a:p>
                      <a:pPr marL="0" marR="0">
                        <a:lnSpc>
                          <a:spcPct val="107000"/>
                        </a:lnSpc>
                        <a:spcBef>
                          <a:spcPts val="0"/>
                        </a:spcBef>
                        <a:spcAft>
                          <a:spcPts val="0"/>
                        </a:spcAft>
                      </a:pPr>
                      <a:r>
                        <a:rPr lang="en-US" sz="1200" dirty="0">
                          <a:effectLst/>
                        </a:rPr>
                        <a:t>Aducanumab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Anti-A</a:t>
                      </a:r>
                      <a:r>
                        <a:rPr lang="zh-CN" sz="1200" dirty="0">
                          <a:effectLst/>
                        </a:rPr>
                        <a:t>β</a:t>
                      </a:r>
                      <a:r>
                        <a:rPr lang="en-US" sz="1200" dirty="0">
                          <a:effectLst/>
                        </a:rPr>
                        <a:t> </a:t>
                      </a:r>
                      <a:r>
                        <a:rPr lang="en-US" sz="1200" dirty="0" err="1">
                          <a:effectLst/>
                        </a:rPr>
                        <a:t>mAb</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Biogen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March 2019</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7843261"/>
                  </a:ext>
                </a:extLst>
              </a:tr>
              <a:tr h="213740">
                <a:tc>
                  <a:txBody>
                    <a:bodyPr/>
                    <a:lstStyle/>
                    <a:p>
                      <a:pPr marL="0" marR="0">
                        <a:lnSpc>
                          <a:spcPct val="107000"/>
                        </a:lnSpc>
                        <a:spcBef>
                          <a:spcPts val="0"/>
                        </a:spcBef>
                        <a:spcAft>
                          <a:spcPts val="0"/>
                        </a:spcAft>
                      </a:pPr>
                      <a:r>
                        <a:rPr lang="en-US" sz="1200">
                          <a:effectLst/>
                        </a:rPr>
                        <a:t>Atabecestat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BACE inhibitor</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J&amp;J</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May 2018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1642322"/>
                  </a:ext>
                </a:extLst>
              </a:tr>
              <a:tr h="213740">
                <a:tc>
                  <a:txBody>
                    <a:bodyPr/>
                    <a:lstStyle/>
                    <a:p>
                      <a:pPr marL="0" marR="0">
                        <a:lnSpc>
                          <a:spcPct val="107000"/>
                        </a:lnSpc>
                        <a:spcBef>
                          <a:spcPts val="0"/>
                        </a:spcBef>
                        <a:spcAft>
                          <a:spcPts val="0"/>
                        </a:spcAft>
                      </a:pPr>
                      <a:r>
                        <a:rPr lang="en-US" sz="1200">
                          <a:effectLst/>
                        </a:rPr>
                        <a:t>Verubecestat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BACE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Merck</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Feb 2018</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6212928"/>
                  </a:ext>
                </a:extLst>
              </a:tr>
              <a:tr h="213740">
                <a:tc>
                  <a:txBody>
                    <a:bodyPr/>
                    <a:lstStyle/>
                    <a:p>
                      <a:pPr marL="0" marR="0">
                        <a:lnSpc>
                          <a:spcPct val="107000"/>
                        </a:lnSpc>
                        <a:spcBef>
                          <a:spcPts val="0"/>
                        </a:spcBef>
                        <a:spcAft>
                          <a:spcPts val="0"/>
                        </a:spcAft>
                      </a:pPr>
                      <a:r>
                        <a:rPr lang="en-US" sz="1200">
                          <a:effectLst/>
                        </a:rPr>
                        <a:t>Solanezumab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a:t>
                      </a:r>
                      <a:r>
                        <a:rPr lang="zh-CN" sz="1200">
                          <a:effectLst/>
                        </a:rPr>
                        <a:t>β </a:t>
                      </a:r>
                      <a:r>
                        <a:rPr lang="en-US" sz="1200">
                          <a:effectLst/>
                        </a:rPr>
                        <a:t>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Eli LIlly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Dec 2017</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464447"/>
                  </a:ext>
                </a:extLst>
              </a:tr>
              <a:tr h="213740">
                <a:tc>
                  <a:txBody>
                    <a:bodyPr/>
                    <a:lstStyle/>
                    <a:p>
                      <a:pPr marL="0" marR="0">
                        <a:lnSpc>
                          <a:spcPct val="107000"/>
                        </a:lnSpc>
                        <a:spcBef>
                          <a:spcPts val="0"/>
                        </a:spcBef>
                        <a:spcAft>
                          <a:spcPts val="0"/>
                        </a:spcAft>
                      </a:pPr>
                      <a:r>
                        <a:rPr lang="en-US" sz="1200">
                          <a:effectLst/>
                        </a:rPr>
                        <a:t>gantenerumab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Anti-Aβ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Roche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2014</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4346167"/>
                  </a:ext>
                </a:extLst>
              </a:tr>
              <a:tr h="213740">
                <a:tc>
                  <a:txBody>
                    <a:bodyPr/>
                    <a:lstStyle/>
                    <a:p>
                      <a:pPr marL="0" marR="0">
                        <a:lnSpc>
                          <a:spcPct val="107000"/>
                        </a:lnSpc>
                        <a:spcBef>
                          <a:spcPts val="0"/>
                        </a:spcBef>
                        <a:spcAft>
                          <a:spcPts val="0"/>
                        </a:spcAft>
                      </a:pPr>
                      <a:r>
                        <a:rPr lang="en-US" sz="1200">
                          <a:effectLst/>
                        </a:rPr>
                        <a:t>bapineuzumab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Anti-Aβ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Pfizer/Janssen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2012</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75891731"/>
                  </a:ext>
                </a:extLst>
              </a:tr>
            </a:tbl>
          </a:graphicData>
        </a:graphic>
      </p:graphicFrame>
    </p:spTree>
    <p:extLst>
      <p:ext uri="{BB962C8B-B14F-4D97-AF65-F5344CB8AC3E}">
        <p14:creationId xmlns:p14="http://schemas.microsoft.com/office/powerpoint/2010/main" val="3722975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6B9FEB-856B-464F-9717-26CB25AE6A4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578CB05-6B43-4F9F-BBF8-738B58582BB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7ADD389-5CB3-4F29-A29D-A1716278C363}"/>
              </a:ext>
            </a:extLst>
          </p:cNvPr>
          <p:cNvPicPr>
            <a:picLocks noChangeAspect="1"/>
          </p:cNvPicPr>
          <p:nvPr/>
        </p:nvPicPr>
        <p:blipFill>
          <a:blip r:embed="rId3"/>
          <a:stretch>
            <a:fillRect/>
          </a:stretch>
        </p:blipFill>
        <p:spPr>
          <a:xfrm>
            <a:off x="3868561" y="826011"/>
            <a:ext cx="5944115" cy="3895682"/>
          </a:xfrm>
          <a:prstGeom prst="rect">
            <a:avLst/>
          </a:prstGeom>
        </p:spPr>
      </p:pic>
      <p:sp>
        <p:nvSpPr>
          <p:cNvPr id="4" name="Text Placeholder 3">
            <a:extLst>
              <a:ext uri="{FF2B5EF4-FFF2-40B4-BE49-F238E27FC236}">
                <a16:creationId xmlns:a16="http://schemas.microsoft.com/office/drawing/2014/main" id="{0BA3DA0A-6BE0-49E0-92A5-E5A3EA1F9FDD}"/>
              </a:ext>
            </a:extLst>
          </p:cNvPr>
          <p:cNvSpPr>
            <a:spLocks noGrp="1"/>
          </p:cNvSpPr>
          <p:nvPr>
            <p:ph type="body" sz="quarter" idx="10"/>
          </p:nvPr>
        </p:nvSpPr>
        <p:spPr>
          <a:xfrm>
            <a:off x="56456" y="957435"/>
            <a:ext cx="3812105" cy="5495901"/>
          </a:xfrm>
        </p:spPr>
        <p:txBody>
          <a:bodyPr/>
          <a:lstStyle/>
          <a:p>
            <a:r>
              <a:rPr lang="zh-CN" altLang="en-US" sz="1600" dirty="0"/>
              <a:t>在研治疗</a:t>
            </a:r>
            <a:r>
              <a:rPr lang="en-US" altLang="zh-CN" sz="1600" dirty="0"/>
              <a:t>AD</a:t>
            </a:r>
            <a:r>
              <a:rPr lang="zh-CN" altLang="en-US" sz="1600" dirty="0"/>
              <a:t>的研究方向：</a:t>
            </a:r>
            <a:endParaRPr lang="en-US" altLang="zh-CN" sz="1600" dirty="0"/>
          </a:p>
          <a:p>
            <a:r>
              <a:rPr lang="en-US" sz="1600" dirty="0"/>
              <a:t>Misfolded proteins = A</a:t>
            </a:r>
            <a:r>
              <a:rPr lang="en-US" altLang="zh-CN" sz="1600" dirty="0"/>
              <a:t>β+tau</a:t>
            </a:r>
            <a:r>
              <a:rPr lang="zh-CN" altLang="en-US" sz="1600" dirty="0"/>
              <a:t>蛋白理论，仍然是研究最多的领域</a:t>
            </a:r>
            <a:endParaRPr lang="en-US" altLang="zh-CN" sz="1600" dirty="0"/>
          </a:p>
          <a:p>
            <a:r>
              <a:rPr lang="zh-CN" altLang="en-US" sz="1600" dirty="0"/>
              <a:t>有</a:t>
            </a:r>
            <a:r>
              <a:rPr lang="en-US" altLang="zh-CN" sz="1600" dirty="0"/>
              <a:t>74%</a:t>
            </a:r>
            <a:r>
              <a:rPr lang="zh-CN" altLang="en-US" sz="1600" dirty="0"/>
              <a:t>的研究专注于</a:t>
            </a:r>
            <a:r>
              <a:rPr lang="en-US" altLang="zh-CN" sz="1600" dirty="0"/>
              <a:t>amyloid</a:t>
            </a:r>
            <a:r>
              <a:rPr lang="zh-CN" altLang="en-US" sz="1600" dirty="0"/>
              <a:t>和</a:t>
            </a:r>
            <a:r>
              <a:rPr lang="en-US" altLang="zh-CN" sz="1600" dirty="0"/>
              <a:t>tau</a:t>
            </a:r>
            <a:r>
              <a:rPr lang="zh-CN" altLang="en-US" sz="1600" dirty="0"/>
              <a:t>蛋白以外的理论</a:t>
            </a:r>
            <a:endParaRPr lang="en-US" altLang="zh-CN" sz="1600" dirty="0"/>
          </a:p>
          <a:p>
            <a:r>
              <a:rPr lang="zh-CN" altLang="en-US" sz="1600" dirty="0"/>
              <a:t>大量的药物还没有进入关键性的临床三期</a:t>
            </a:r>
            <a:endParaRPr lang="en-US" altLang="zh-CN" sz="1600" dirty="0"/>
          </a:p>
          <a:p>
            <a:r>
              <a:rPr lang="zh-CN" altLang="en-US" sz="1600" dirty="0"/>
              <a:t>临床二期药物种类较多，临床三期以传统理论为主，神经递质调节剂（缓解症状）和</a:t>
            </a:r>
            <a:r>
              <a:rPr lang="en-US" altLang="zh-CN" sz="1600" dirty="0"/>
              <a:t>A</a:t>
            </a:r>
            <a:r>
              <a:rPr lang="el-GR" altLang="zh-CN" sz="1600" dirty="0"/>
              <a:t>β+</a:t>
            </a:r>
            <a:r>
              <a:rPr lang="en-US" altLang="zh-CN" sz="1600" dirty="0"/>
              <a:t>tau</a:t>
            </a:r>
            <a:r>
              <a:rPr lang="zh-CN" altLang="en-US" sz="1600" dirty="0"/>
              <a:t>蛋白理论</a:t>
            </a:r>
          </a:p>
          <a:p>
            <a:endParaRPr lang="en-US" dirty="0"/>
          </a:p>
          <a:p>
            <a:r>
              <a:rPr lang="zh-CN" altLang="en-US" sz="1600" dirty="0"/>
              <a:t>                           </a:t>
            </a:r>
            <a:endParaRPr lang="en-US" dirty="0"/>
          </a:p>
        </p:txBody>
      </p:sp>
      <p:sp>
        <p:nvSpPr>
          <p:cNvPr id="5" name="Text Placeholder 4">
            <a:extLst>
              <a:ext uri="{FF2B5EF4-FFF2-40B4-BE49-F238E27FC236}">
                <a16:creationId xmlns:a16="http://schemas.microsoft.com/office/drawing/2014/main" id="{F47DF43A-84FD-478A-8682-D0430C789D78}"/>
              </a:ext>
            </a:extLst>
          </p:cNvPr>
          <p:cNvSpPr>
            <a:spLocks noGrp="1"/>
          </p:cNvSpPr>
          <p:nvPr>
            <p:ph type="body" sz="quarter" idx="11"/>
          </p:nvPr>
        </p:nvSpPr>
        <p:spPr/>
        <p:txBody>
          <a:bodyPr/>
          <a:lstStyle/>
          <a:p>
            <a:r>
              <a:rPr lang="en-US" dirty="0"/>
              <a:t>2018 ALZHEIMER’S CLINICAL TRIALS REPORT</a:t>
            </a:r>
          </a:p>
        </p:txBody>
      </p:sp>
      <p:sp>
        <p:nvSpPr>
          <p:cNvPr id="6" name="Title 5">
            <a:extLst>
              <a:ext uri="{FF2B5EF4-FFF2-40B4-BE49-F238E27FC236}">
                <a16:creationId xmlns:a16="http://schemas.microsoft.com/office/drawing/2014/main" id="{CE647B36-DA1F-4ADC-8D8B-34F9331F97C2}"/>
              </a:ext>
            </a:extLst>
          </p:cNvPr>
          <p:cNvSpPr>
            <a:spLocks noGrp="1"/>
          </p:cNvSpPr>
          <p:nvPr>
            <p:ph type="title"/>
          </p:nvPr>
        </p:nvSpPr>
        <p:spPr/>
        <p:txBody>
          <a:bodyPr/>
          <a:lstStyle/>
          <a:p>
            <a:r>
              <a:rPr lang="zh-CN" altLang="en-US" dirty="0"/>
              <a:t>阿尔兹海默症：尝试，失败与再尝试</a:t>
            </a:r>
            <a:endParaRPr lang="en-US" dirty="0"/>
          </a:p>
        </p:txBody>
      </p:sp>
      <p:pic>
        <p:nvPicPr>
          <p:cNvPr id="9" name="Picture 8">
            <a:extLst>
              <a:ext uri="{FF2B5EF4-FFF2-40B4-BE49-F238E27FC236}">
                <a16:creationId xmlns:a16="http://schemas.microsoft.com/office/drawing/2014/main" id="{7C1E60E6-BDAD-4D46-8967-16732F654C89}"/>
              </a:ext>
            </a:extLst>
          </p:cNvPr>
          <p:cNvPicPr>
            <a:picLocks noChangeAspect="1"/>
          </p:cNvPicPr>
          <p:nvPr/>
        </p:nvPicPr>
        <p:blipFill>
          <a:blip r:embed="rId4"/>
          <a:stretch>
            <a:fillRect/>
          </a:stretch>
        </p:blipFill>
        <p:spPr>
          <a:xfrm>
            <a:off x="4862434" y="5076209"/>
            <a:ext cx="4886058" cy="1011380"/>
          </a:xfrm>
          <a:prstGeom prst="rect">
            <a:avLst/>
          </a:prstGeom>
        </p:spPr>
      </p:pic>
      <p:pic>
        <p:nvPicPr>
          <p:cNvPr id="10" name="Picture 9">
            <a:extLst>
              <a:ext uri="{FF2B5EF4-FFF2-40B4-BE49-F238E27FC236}">
                <a16:creationId xmlns:a16="http://schemas.microsoft.com/office/drawing/2014/main" id="{4E86DDED-B2FC-4327-A9E5-EAEB9902FAF0}"/>
              </a:ext>
            </a:extLst>
          </p:cNvPr>
          <p:cNvPicPr>
            <a:picLocks noChangeAspect="1"/>
          </p:cNvPicPr>
          <p:nvPr/>
        </p:nvPicPr>
        <p:blipFill>
          <a:blip r:embed="rId5"/>
          <a:stretch>
            <a:fillRect/>
          </a:stretch>
        </p:blipFill>
        <p:spPr>
          <a:xfrm>
            <a:off x="-22607" y="4077072"/>
            <a:ext cx="4871882" cy="2328266"/>
          </a:xfrm>
          <a:prstGeom prst="rect">
            <a:avLst/>
          </a:prstGeom>
        </p:spPr>
      </p:pic>
    </p:spTree>
    <p:extLst>
      <p:ext uri="{BB962C8B-B14F-4D97-AF65-F5344CB8AC3E}">
        <p14:creationId xmlns:p14="http://schemas.microsoft.com/office/powerpoint/2010/main" val="125660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711DA-C32B-4040-95F7-6B39079FF9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E40E34B-DDE6-4403-BE53-C68304A1445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E8258631-50EE-4FCF-90A8-9EBF82CDC800}"/>
              </a:ext>
            </a:extLst>
          </p:cNvPr>
          <p:cNvSpPr>
            <a:spLocks noGrp="1"/>
          </p:cNvSpPr>
          <p:nvPr>
            <p:ph type="body" sz="quarter" idx="10"/>
          </p:nvPr>
        </p:nvSpPr>
        <p:spPr>
          <a:xfrm>
            <a:off x="188781" y="980728"/>
            <a:ext cx="9517193" cy="4824189"/>
          </a:xfrm>
        </p:spPr>
        <p:txBody>
          <a:bodyPr/>
          <a:lstStyle/>
          <a:p>
            <a:r>
              <a:rPr lang="zh-CN" altLang="en-US" dirty="0"/>
              <a:t>其中，</a:t>
            </a:r>
            <a:r>
              <a:rPr lang="en-US" altLang="zh-CN" dirty="0"/>
              <a:t>Biogen</a:t>
            </a:r>
            <a:r>
              <a:rPr lang="zh-CN" altLang="en-US" dirty="0"/>
              <a:t>探索了</a:t>
            </a:r>
            <a:r>
              <a:rPr lang="en-US" altLang="zh-CN" dirty="0"/>
              <a:t>Aβ</a:t>
            </a:r>
            <a:r>
              <a:rPr lang="zh-CN" altLang="en-US" dirty="0"/>
              <a:t>以及</a:t>
            </a:r>
            <a:r>
              <a:rPr lang="en-US" altLang="zh-CN" dirty="0"/>
              <a:t>tau</a:t>
            </a:r>
            <a:r>
              <a:rPr lang="zh-CN" altLang="en-US" dirty="0"/>
              <a:t>蛋白领域的上游，相比</a:t>
            </a:r>
            <a:r>
              <a:rPr lang="en-US" altLang="zh-CN" dirty="0"/>
              <a:t>Roche</a:t>
            </a:r>
            <a:r>
              <a:rPr lang="zh-CN" altLang="en-US" dirty="0"/>
              <a:t>和</a:t>
            </a:r>
            <a:r>
              <a:rPr lang="en-US" altLang="zh-CN" dirty="0"/>
              <a:t>AbbVie</a:t>
            </a:r>
            <a:r>
              <a:rPr lang="zh-CN" altLang="en-US" dirty="0"/>
              <a:t>，更加全面，在这一理论下更容易获得成功。</a:t>
            </a:r>
            <a:endParaRPr lang="en-US" altLang="zh-CN" dirty="0"/>
          </a:p>
          <a:p>
            <a:r>
              <a:rPr lang="zh-CN" altLang="en-US" dirty="0"/>
              <a:t>可能失败原因：</a:t>
            </a:r>
            <a:endParaRPr lang="en-US" altLang="zh-CN" dirty="0"/>
          </a:p>
          <a:p>
            <a:pPr>
              <a:buFont typeface="Wingdings" panose="05000000000000000000" pitchFamily="2" charset="2"/>
              <a:buChar char="ü"/>
            </a:pPr>
            <a:r>
              <a:rPr lang="en-US" altLang="zh-CN" dirty="0"/>
              <a:t>	</a:t>
            </a:r>
            <a:r>
              <a:rPr lang="zh-CN" altLang="en-US" dirty="0"/>
              <a:t>抗体进入血脑屏障的较少</a:t>
            </a:r>
            <a:endParaRPr lang="en-US" altLang="zh-CN" dirty="0"/>
          </a:p>
          <a:p>
            <a:pPr>
              <a:buFont typeface="Wingdings" panose="05000000000000000000" pitchFamily="2" charset="2"/>
              <a:buChar char="ü"/>
            </a:pPr>
            <a:r>
              <a:rPr lang="en-US" altLang="zh-CN" dirty="0"/>
              <a:t>	</a:t>
            </a:r>
            <a:r>
              <a:rPr lang="zh-CN" altLang="en-US" dirty="0"/>
              <a:t>招募的患者已是晚期，无力回天</a:t>
            </a:r>
            <a:endParaRPr lang="en-US" altLang="zh-CN" dirty="0"/>
          </a:p>
          <a:p>
            <a:r>
              <a:rPr lang="zh-CN" altLang="en-US" dirty="0"/>
              <a:t>持续关注于这一领域风险较大</a:t>
            </a:r>
            <a:endParaRPr lang="en-US" dirty="0"/>
          </a:p>
        </p:txBody>
      </p:sp>
      <p:sp>
        <p:nvSpPr>
          <p:cNvPr id="5" name="Text Placeholder 4">
            <a:extLst>
              <a:ext uri="{FF2B5EF4-FFF2-40B4-BE49-F238E27FC236}">
                <a16:creationId xmlns:a16="http://schemas.microsoft.com/office/drawing/2014/main" id="{5A5FB0DA-72F9-4FAA-A6E1-AE5462C0BC28}"/>
              </a:ext>
            </a:extLst>
          </p:cNvPr>
          <p:cNvSpPr>
            <a:spLocks noGrp="1"/>
          </p:cNvSpPr>
          <p:nvPr>
            <p:ph type="body" sz="quarter" idx="11"/>
          </p:nvPr>
        </p:nvSpPr>
        <p:spPr>
          <a:xfrm>
            <a:off x="662524" y="6517323"/>
            <a:ext cx="7020190" cy="144438"/>
          </a:xfrm>
        </p:spPr>
        <p:txBody>
          <a:bodyPr/>
          <a:lstStyle/>
          <a:p>
            <a:r>
              <a:rPr lang="zh-CN" altLang="en-US" dirty="0"/>
              <a:t>各公司官网</a:t>
            </a:r>
            <a:endParaRPr lang="en-US" dirty="0"/>
          </a:p>
        </p:txBody>
      </p:sp>
      <p:sp>
        <p:nvSpPr>
          <p:cNvPr id="6" name="Title 5">
            <a:extLst>
              <a:ext uri="{FF2B5EF4-FFF2-40B4-BE49-F238E27FC236}">
                <a16:creationId xmlns:a16="http://schemas.microsoft.com/office/drawing/2014/main" id="{4F2F784F-6CE3-4BED-897D-A3D59ED8AC89}"/>
              </a:ext>
            </a:extLst>
          </p:cNvPr>
          <p:cNvSpPr>
            <a:spLocks noGrp="1"/>
          </p:cNvSpPr>
          <p:nvPr>
            <p:ph type="title"/>
          </p:nvPr>
        </p:nvSpPr>
        <p:spPr/>
        <p:txBody>
          <a:bodyPr/>
          <a:lstStyle/>
          <a:p>
            <a:r>
              <a:rPr lang="zh-CN" altLang="en-US" dirty="0"/>
              <a:t>仍然专注于</a:t>
            </a:r>
            <a:r>
              <a:rPr lang="en-US" altLang="zh-CN" dirty="0"/>
              <a:t>Aβ</a:t>
            </a:r>
            <a:r>
              <a:rPr lang="zh-CN" altLang="en-US" dirty="0"/>
              <a:t>以及</a:t>
            </a:r>
            <a:r>
              <a:rPr lang="en-US" altLang="zh-CN" dirty="0"/>
              <a:t>tau</a:t>
            </a:r>
            <a:r>
              <a:rPr lang="zh-CN" altLang="en-US" dirty="0"/>
              <a:t>蛋白领域的公司：</a:t>
            </a:r>
            <a:endParaRPr lang="en-US" dirty="0"/>
          </a:p>
        </p:txBody>
      </p:sp>
      <p:graphicFrame>
        <p:nvGraphicFramePr>
          <p:cNvPr id="7" name="Table 6">
            <a:extLst>
              <a:ext uri="{FF2B5EF4-FFF2-40B4-BE49-F238E27FC236}">
                <a16:creationId xmlns:a16="http://schemas.microsoft.com/office/drawing/2014/main" id="{60B403F7-52BD-41F3-ACA1-708BB3AC4A30}"/>
              </a:ext>
            </a:extLst>
          </p:cNvPr>
          <p:cNvGraphicFramePr>
            <a:graphicFrameLocks noGrp="1"/>
          </p:cNvGraphicFramePr>
          <p:nvPr>
            <p:extLst>
              <p:ext uri="{D42A27DB-BD31-4B8C-83A1-F6EECF244321}">
                <p14:modId xmlns:p14="http://schemas.microsoft.com/office/powerpoint/2010/main" val="3288954986"/>
              </p:ext>
            </p:extLst>
          </p:nvPr>
        </p:nvGraphicFramePr>
        <p:xfrm>
          <a:off x="2205005" y="2608874"/>
          <a:ext cx="7500969" cy="3492096"/>
        </p:xfrm>
        <a:graphic>
          <a:graphicData uri="http://schemas.openxmlformats.org/drawingml/2006/table">
            <a:tbl>
              <a:tblPr firstRow="1" firstCol="1" bandRow="1">
                <a:tableStyleId>{284E427A-3D55-4303-BF80-6455036E1DE7}</a:tableStyleId>
              </a:tblPr>
              <a:tblGrid>
                <a:gridCol w="765198">
                  <a:extLst>
                    <a:ext uri="{9D8B030D-6E8A-4147-A177-3AD203B41FA5}">
                      <a16:colId xmlns:a16="http://schemas.microsoft.com/office/drawing/2014/main" val="1537447796"/>
                    </a:ext>
                  </a:extLst>
                </a:gridCol>
                <a:gridCol w="1977475">
                  <a:extLst>
                    <a:ext uri="{9D8B030D-6E8A-4147-A177-3AD203B41FA5}">
                      <a16:colId xmlns:a16="http://schemas.microsoft.com/office/drawing/2014/main" val="1984897824"/>
                    </a:ext>
                  </a:extLst>
                </a:gridCol>
                <a:gridCol w="3893150">
                  <a:extLst>
                    <a:ext uri="{9D8B030D-6E8A-4147-A177-3AD203B41FA5}">
                      <a16:colId xmlns:a16="http://schemas.microsoft.com/office/drawing/2014/main" val="2143473279"/>
                    </a:ext>
                  </a:extLst>
                </a:gridCol>
                <a:gridCol w="865146">
                  <a:extLst>
                    <a:ext uri="{9D8B030D-6E8A-4147-A177-3AD203B41FA5}">
                      <a16:colId xmlns:a16="http://schemas.microsoft.com/office/drawing/2014/main" val="2219053308"/>
                    </a:ext>
                  </a:extLst>
                </a:gridCol>
              </a:tblGrid>
              <a:tr h="217081">
                <a:tc>
                  <a:txBody>
                    <a:bodyPr/>
                    <a:lstStyle/>
                    <a:p>
                      <a:pPr marL="0" marR="0">
                        <a:lnSpc>
                          <a:spcPct val="107000"/>
                        </a:lnSpc>
                        <a:spcBef>
                          <a:spcPts val="0"/>
                        </a:spcBef>
                        <a:spcAft>
                          <a:spcPts val="0"/>
                        </a:spcAft>
                      </a:pPr>
                      <a:r>
                        <a:rPr lang="zh-CN" sz="1200">
                          <a:effectLst/>
                        </a:rPr>
                        <a:t>公司</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dirty="0">
                          <a:effectLst/>
                        </a:rPr>
                        <a:t>在研药物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a:effectLst/>
                        </a:rPr>
                        <a:t>靶向</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tc>
                  <a:txBody>
                    <a:bodyPr/>
                    <a:lstStyle/>
                    <a:p>
                      <a:pPr marL="0" marR="0">
                        <a:lnSpc>
                          <a:spcPct val="107000"/>
                        </a:lnSpc>
                        <a:spcBef>
                          <a:spcPts val="0"/>
                        </a:spcBef>
                        <a:spcAft>
                          <a:spcPts val="0"/>
                        </a:spcAft>
                      </a:pPr>
                      <a:r>
                        <a:rPr lang="zh-CN" sz="1200" dirty="0">
                          <a:effectLst/>
                        </a:rPr>
                        <a:t>临床</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solidFill>
                      <a:srgbClr val="AA8535"/>
                    </a:solidFill>
                  </a:tcPr>
                </a:tc>
                <a:extLst>
                  <a:ext uri="{0D108BD9-81ED-4DB2-BD59-A6C34878D82A}">
                    <a16:rowId xmlns:a16="http://schemas.microsoft.com/office/drawing/2014/main" val="946124997"/>
                  </a:ext>
                </a:extLst>
              </a:tr>
              <a:tr h="217081">
                <a:tc rowSpan="5">
                  <a:txBody>
                    <a:bodyPr/>
                    <a:lstStyle/>
                    <a:p>
                      <a:pPr marL="0" marR="0">
                        <a:lnSpc>
                          <a:spcPct val="107000"/>
                        </a:lnSpc>
                        <a:spcBef>
                          <a:spcPts val="0"/>
                        </a:spcBef>
                        <a:spcAft>
                          <a:spcPts val="0"/>
                        </a:spcAft>
                      </a:pPr>
                      <a:r>
                        <a:rPr lang="en-US" sz="1200" dirty="0">
                          <a:effectLst/>
                        </a:rPr>
                        <a:t>Biogen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BAN2401</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Beta-amyloid</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准备三期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4119182431"/>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BIIB076</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tau</a:t>
                      </a:r>
                      <a:r>
                        <a:rPr lang="zh-CN" sz="1200">
                          <a:effectLst/>
                        </a:rPr>
                        <a:t>，抗体</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一期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086862126"/>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BIIB092(gosuranemab)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针对</a:t>
                      </a:r>
                      <a:r>
                        <a:rPr lang="en-US" sz="1200" dirty="0">
                          <a:effectLst/>
                        </a:rPr>
                        <a:t>tau</a:t>
                      </a:r>
                      <a:r>
                        <a:rPr lang="zh-CN" sz="1200" dirty="0">
                          <a:effectLst/>
                        </a:rPr>
                        <a:t>蛋白的抗体，阻止其在细胞间扩散</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二期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604799656"/>
                  </a:ext>
                </a:extLst>
              </a:tr>
              <a:tr h="443783">
                <a:tc vMerge="1">
                  <a:txBody>
                    <a:bodyPr/>
                    <a:lstStyle/>
                    <a:p>
                      <a:endParaRPr lang="en-US"/>
                    </a:p>
                  </a:txBody>
                  <a:tcPr/>
                </a:tc>
                <a:tc>
                  <a:txBody>
                    <a:bodyPr/>
                    <a:lstStyle/>
                    <a:p>
                      <a:pPr marL="0" marR="0">
                        <a:lnSpc>
                          <a:spcPct val="107000"/>
                        </a:lnSpc>
                        <a:spcBef>
                          <a:spcPts val="0"/>
                        </a:spcBef>
                        <a:spcAft>
                          <a:spcPts val="0"/>
                        </a:spcAft>
                      </a:pPr>
                      <a:r>
                        <a:rPr lang="en-US" sz="1200">
                          <a:effectLst/>
                        </a:rPr>
                        <a:t>BIIB080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反义寡核苷酸（</a:t>
                      </a:r>
                      <a:r>
                        <a:rPr lang="en-US" sz="1200" dirty="0">
                          <a:effectLst/>
                        </a:rPr>
                        <a:t>ASO</a:t>
                      </a:r>
                      <a:r>
                        <a:rPr lang="zh-CN" sz="1200" dirty="0">
                          <a:effectLst/>
                        </a:rPr>
                        <a:t>），可以减少</a:t>
                      </a:r>
                      <a:r>
                        <a:rPr lang="en-US" sz="1200" dirty="0">
                          <a:effectLst/>
                        </a:rPr>
                        <a:t>tau</a:t>
                      </a:r>
                      <a:r>
                        <a:rPr lang="zh-CN" sz="1200" dirty="0">
                          <a:effectLst/>
                        </a:rPr>
                        <a:t>蛋白</a:t>
                      </a:r>
                      <a:r>
                        <a:rPr lang="zh-CN" altLang="en-US" sz="1200" dirty="0">
                          <a:effectLst/>
                        </a:rPr>
                        <a:t>从神经细胞中</a:t>
                      </a:r>
                      <a:r>
                        <a:rPr lang="zh-CN" sz="1200" dirty="0">
                          <a:effectLst/>
                        </a:rPr>
                        <a:t>生产</a:t>
                      </a:r>
                      <a:r>
                        <a:rPr lang="zh-CN" altLang="en-US" sz="1200" dirty="0">
                          <a:effectLst/>
                        </a:rPr>
                        <a:t>，</a:t>
                      </a:r>
                      <a:r>
                        <a:rPr lang="zh-CN" sz="1200" dirty="0">
                          <a:effectLst/>
                        </a:rPr>
                        <a:t>聚集</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一期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198702844"/>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Elebecestat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BACE1</a:t>
                      </a:r>
                      <a:r>
                        <a:rPr lang="zh-CN" sz="1200">
                          <a:effectLst/>
                        </a:rPr>
                        <a:t>抑制剂</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4091239522"/>
                  </a:ext>
                </a:extLst>
              </a:tr>
              <a:tr h="217081">
                <a:tc rowSpan="4">
                  <a:txBody>
                    <a:bodyPr/>
                    <a:lstStyle/>
                    <a:p>
                      <a:pPr marL="0" marR="0">
                        <a:lnSpc>
                          <a:spcPct val="107000"/>
                        </a:lnSpc>
                        <a:spcBef>
                          <a:spcPts val="0"/>
                        </a:spcBef>
                        <a:spcAft>
                          <a:spcPts val="0"/>
                        </a:spcAft>
                      </a:pPr>
                      <a:r>
                        <a:rPr lang="en-US" sz="1200" dirty="0">
                          <a:effectLst/>
                        </a:rPr>
                        <a:t>Eli Lilly</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solanezumab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Binds to soluble monomeric forms of Aß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712591931"/>
                  </a:ext>
                </a:extLst>
              </a:tr>
              <a:tr h="443341">
                <a:tc vMerge="1">
                  <a:txBody>
                    <a:bodyPr/>
                    <a:lstStyle/>
                    <a:p>
                      <a:endParaRPr lang="en-US"/>
                    </a:p>
                  </a:txBody>
                  <a:tcPr/>
                </a:tc>
                <a:tc>
                  <a:txBody>
                    <a:bodyPr/>
                    <a:lstStyle/>
                    <a:p>
                      <a:pPr marL="0" marR="0">
                        <a:lnSpc>
                          <a:spcPct val="107000"/>
                        </a:lnSpc>
                        <a:spcBef>
                          <a:spcPts val="0"/>
                        </a:spcBef>
                        <a:spcAft>
                          <a:spcPts val="0"/>
                        </a:spcAft>
                      </a:pPr>
                      <a:r>
                        <a:rPr lang="en-US" sz="1200">
                          <a:effectLst/>
                        </a:rPr>
                        <a:t>LY3002813 (N3pG-Ab MAb)</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a biologic entity that binds to deposited amyloid plaque in brain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3730373409"/>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LY3303560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Tau Deposit Antibody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792037135"/>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O-GlcNAcase Inhibitor</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dirty="0">
                          <a:effectLst/>
                        </a:rPr>
                        <a:t>a chemical entity</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一期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519367653"/>
                  </a:ext>
                </a:extLst>
              </a:tr>
              <a:tr h="217081">
                <a:tc rowSpan="3">
                  <a:txBody>
                    <a:bodyPr/>
                    <a:lstStyle/>
                    <a:p>
                      <a:pPr marL="0" marR="0">
                        <a:lnSpc>
                          <a:spcPct val="107000"/>
                        </a:lnSpc>
                        <a:spcBef>
                          <a:spcPts val="0"/>
                        </a:spcBef>
                        <a:spcAft>
                          <a:spcPts val="0"/>
                        </a:spcAft>
                      </a:pPr>
                      <a:r>
                        <a:rPr lang="en-US" sz="1200">
                          <a:effectLst/>
                        </a:rPr>
                        <a:t>Roche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RG6110</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 tau</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959415208"/>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Crenezumab(RG7412)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mAb, binds to A</a:t>
                      </a:r>
                      <a:r>
                        <a:rPr lang="zh-CN" sz="1200">
                          <a:effectLst/>
                        </a:rPr>
                        <a:t>β</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二期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1368379016"/>
                  </a:ext>
                </a:extLst>
              </a:tr>
              <a:tr h="217081">
                <a:tc vMerge="1">
                  <a:txBody>
                    <a:bodyPr/>
                    <a:lstStyle/>
                    <a:p>
                      <a:endParaRPr lang="en-US"/>
                    </a:p>
                  </a:txBody>
                  <a:tcPr/>
                </a:tc>
                <a:tc>
                  <a:txBody>
                    <a:bodyPr/>
                    <a:lstStyle/>
                    <a:p>
                      <a:pPr marL="0" marR="0">
                        <a:lnSpc>
                          <a:spcPct val="107000"/>
                        </a:lnSpc>
                        <a:spcBef>
                          <a:spcPts val="0"/>
                        </a:spcBef>
                        <a:spcAft>
                          <a:spcPts val="0"/>
                        </a:spcAft>
                      </a:pPr>
                      <a:r>
                        <a:rPr lang="en-US" sz="1200">
                          <a:effectLst/>
                        </a:rPr>
                        <a:t>Gantenerumab(RG1450)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mAb, binds and neutralizes A</a:t>
                      </a:r>
                      <a:r>
                        <a:rPr lang="zh-CN" sz="1200">
                          <a:effectLst/>
                        </a:rPr>
                        <a:t>β</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a:effectLst/>
                        </a:rPr>
                        <a:t>三期</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2517584230"/>
                  </a:ext>
                </a:extLst>
              </a:tr>
              <a:tr h="217081">
                <a:tc>
                  <a:txBody>
                    <a:bodyPr/>
                    <a:lstStyle/>
                    <a:p>
                      <a:pPr marL="0" marR="0">
                        <a:lnSpc>
                          <a:spcPct val="107000"/>
                        </a:lnSpc>
                        <a:spcBef>
                          <a:spcPts val="0"/>
                        </a:spcBef>
                        <a:spcAft>
                          <a:spcPts val="0"/>
                        </a:spcAft>
                      </a:pPr>
                      <a:r>
                        <a:rPr lang="en-US" sz="1200">
                          <a:effectLst/>
                        </a:rPr>
                        <a:t>AbbVie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ABBV-8E12</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en-US" sz="1200">
                          <a:effectLst/>
                        </a:rPr>
                        <a:t>anti-tau antibody</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tc>
                  <a:txBody>
                    <a:bodyPr/>
                    <a:lstStyle/>
                    <a:p>
                      <a:pPr marL="0" marR="0">
                        <a:lnSpc>
                          <a:spcPct val="107000"/>
                        </a:lnSpc>
                        <a:spcBef>
                          <a:spcPts val="0"/>
                        </a:spcBef>
                        <a:spcAft>
                          <a:spcPts val="0"/>
                        </a:spcAft>
                      </a:pPr>
                      <a:r>
                        <a:rPr lang="zh-CN" sz="1200" dirty="0">
                          <a:effectLst/>
                        </a:rPr>
                        <a:t>二期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59628" marR="59628" marT="0" marB="0"/>
                </a:tc>
                <a:extLst>
                  <a:ext uri="{0D108BD9-81ED-4DB2-BD59-A6C34878D82A}">
                    <a16:rowId xmlns:a16="http://schemas.microsoft.com/office/drawing/2014/main" val="2642499160"/>
                  </a:ext>
                </a:extLst>
              </a:tr>
            </a:tbl>
          </a:graphicData>
        </a:graphic>
      </p:graphicFrame>
      <p:pic>
        <p:nvPicPr>
          <p:cNvPr id="8" name="Picture 7">
            <a:extLst>
              <a:ext uri="{FF2B5EF4-FFF2-40B4-BE49-F238E27FC236}">
                <a16:creationId xmlns:a16="http://schemas.microsoft.com/office/drawing/2014/main" id="{428D059E-6461-4824-99E3-64CA5A8CA919}"/>
              </a:ext>
            </a:extLst>
          </p:cNvPr>
          <p:cNvPicPr>
            <a:picLocks noChangeAspect="1"/>
          </p:cNvPicPr>
          <p:nvPr/>
        </p:nvPicPr>
        <p:blipFill>
          <a:blip r:embed="rId2"/>
          <a:stretch>
            <a:fillRect/>
          </a:stretch>
        </p:blipFill>
        <p:spPr>
          <a:xfrm>
            <a:off x="188781" y="2667467"/>
            <a:ext cx="2016224" cy="814353"/>
          </a:xfrm>
          <a:prstGeom prst="rect">
            <a:avLst/>
          </a:prstGeom>
        </p:spPr>
      </p:pic>
      <p:pic>
        <p:nvPicPr>
          <p:cNvPr id="10" name="Picture 9">
            <a:extLst>
              <a:ext uri="{FF2B5EF4-FFF2-40B4-BE49-F238E27FC236}">
                <a16:creationId xmlns:a16="http://schemas.microsoft.com/office/drawing/2014/main" id="{910D416A-62FA-479E-967C-F26DC7540620}"/>
              </a:ext>
            </a:extLst>
          </p:cNvPr>
          <p:cNvPicPr>
            <a:picLocks noChangeAspect="1"/>
          </p:cNvPicPr>
          <p:nvPr/>
        </p:nvPicPr>
        <p:blipFill>
          <a:blip r:embed="rId3"/>
          <a:stretch>
            <a:fillRect/>
          </a:stretch>
        </p:blipFill>
        <p:spPr>
          <a:xfrm>
            <a:off x="407155" y="3468821"/>
            <a:ext cx="1579477" cy="996428"/>
          </a:xfrm>
          <a:prstGeom prst="rect">
            <a:avLst/>
          </a:prstGeom>
        </p:spPr>
      </p:pic>
      <p:pic>
        <p:nvPicPr>
          <p:cNvPr id="11" name="Picture 10">
            <a:extLst>
              <a:ext uri="{FF2B5EF4-FFF2-40B4-BE49-F238E27FC236}">
                <a16:creationId xmlns:a16="http://schemas.microsoft.com/office/drawing/2014/main" id="{B762F120-9F80-40E9-8F08-AF5E6FD2D704}"/>
              </a:ext>
            </a:extLst>
          </p:cNvPr>
          <p:cNvPicPr>
            <a:picLocks noChangeAspect="1"/>
          </p:cNvPicPr>
          <p:nvPr/>
        </p:nvPicPr>
        <p:blipFill>
          <a:blip r:embed="rId4"/>
          <a:stretch>
            <a:fillRect/>
          </a:stretch>
        </p:blipFill>
        <p:spPr>
          <a:xfrm>
            <a:off x="459711" y="4623039"/>
            <a:ext cx="1477719" cy="766444"/>
          </a:xfrm>
          <a:prstGeom prst="rect">
            <a:avLst/>
          </a:prstGeom>
        </p:spPr>
      </p:pic>
      <p:pic>
        <p:nvPicPr>
          <p:cNvPr id="12" name="Picture 11">
            <a:extLst>
              <a:ext uri="{FF2B5EF4-FFF2-40B4-BE49-F238E27FC236}">
                <a16:creationId xmlns:a16="http://schemas.microsoft.com/office/drawing/2014/main" id="{B1C69EBE-2BC4-4712-834A-185129794304}"/>
              </a:ext>
            </a:extLst>
          </p:cNvPr>
          <p:cNvPicPr>
            <a:picLocks noChangeAspect="1"/>
          </p:cNvPicPr>
          <p:nvPr/>
        </p:nvPicPr>
        <p:blipFill rotWithShape="1">
          <a:blip r:embed="rId5"/>
          <a:srcRect t="31458" b="29275"/>
          <a:stretch/>
        </p:blipFill>
        <p:spPr>
          <a:xfrm>
            <a:off x="32628" y="5563030"/>
            <a:ext cx="2141697" cy="560458"/>
          </a:xfrm>
          <a:prstGeom prst="rect">
            <a:avLst/>
          </a:prstGeom>
        </p:spPr>
      </p:pic>
    </p:spTree>
    <p:extLst>
      <p:ext uri="{BB962C8B-B14F-4D97-AF65-F5344CB8AC3E}">
        <p14:creationId xmlns:p14="http://schemas.microsoft.com/office/powerpoint/2010/main" val="326776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r>
              <a:rPr lang="zh-CN" altLang="en-US" sz="2400" i="1" u="sng" dirty="0"/>
              <a:t>脊髓肌萎缩症</a:t>
            </a:r>
          </a:p>
        </p:txBody>
      </p:sp>
    </p:spTree>
    <p:extLst>
      <p:ext uri="{BB962C8B-B14F-4D97-AF65-F5344CB8AC3E}">
        <p14:creationId xmlns:p14="http://schemas.microsoft.com/office/powerpoint/2010/main" val="299427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EF5F8-FA31-4D85-8AA6-197B46304D3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AEDC2080-DD28-4EC0-AD76-DAC1DD6920BD}"/>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F38C9F6-4FD2-4832-BD39-84C46A6998F2}"/>
              </a:ext>
            </a:extLst>
          </p:cNvPr>
          <p:cNvSpPr>
            <a:spLocks noGrp="1"/>
          </p:cNvSpPr>
          <p:nvPr>
            <p:ph type="body" sz="quarter" idx="11"/>
          </p:nvPr>
        </p:nvSpPr>
        <p:spPr/>
        <p:txBody>
          <a:bodyPr/>
          <a:lstStyle/>
          <a:p>
            <a:r>
              <a:rPr lang="en-US" dirty="0"/>
              <a:t>[1] </a:t>
            </a:r>
            <a:r>
              <a:rPr lang="en-US" dirty="0" err="1"/>
              <a:t>Nusinersen</a:t>
            </a:r>
            <a:r>
              <a:rPr lang="en-US" dirty="0"/>
              <a:t>: A Treatment for Spinal Muscular Atrophy. </a:t>
            </a:r>
            <a:r>
              <a:rPr lang="en-US" dirty="0">
                <a:hlinkClick r:id="rId3"/>
              </a:rPr>
              <a:t>https://doi.org/10.1177/10600280187899</a:t>
            </a:r>
            <a:endParaRPr lang="en-US" dirty="0"/>
          </a:p>
          <a:p>
            <a:r>
              <a:rPr lang="en-US" altLang="zh-CN" dirty="0"/>
              <a:t>[2] </a:t>
            </a:r>
            <a:r>
              <a:rPr lang="zh-CN" altLang="en-US" dirty="0"/>
              <a:t>药物官网</a:t>
            </a:r>
            <a:endParaRPr lang="en-US" dirty="0"/>
          </a:p>
        </p:txBody>
      </p:sp>
      <p:sp>
        <p:nvSpPr>
          <p:cNvPr id="6" name="Title 5">
            <a:extLst>
              <a:ext uri="{FF2B5EF4-FFF2-40B4-BE49-F238E27FC236}">
                <a16:creationId xmlns:a16="http://schemas.microsoft.com/office/drawing/2014/main" id="{D82F36CA-2884-4B77-80A2-D963FEEE92DC}"/>
              </a:ext>
            </a:extLst>
          </p:cNvPr>
          <p:cNvSpPr>
            <a:spLocks noGrp="1"/>
          </p:cNvSpPr>
          <p:nvPr>
            <p:ph type="title"/>
          </p:nvPr>
        </p:nvSpPr>
        <p:spPr/>
        <p:txBody>
          <a:bodyPr/>
          <a:lstStyle/>
          <a:p>
            <a:r>
              <a:rPr lang="zh-CN" altLang="en-US" dirty="0"/>
              <a:t>脊髓肌萎缩症</a:t>
            </a:r>
            <a:r>
              <a:rPr lang="en-US" altLang="zh-CN" dirty="0"/>
              <a:t>Spinal muscular atrophy</a:t>
            </a:r>
            <a:r>
              <a:rPr lang="zh-CN" altLang="en-US" dirty="0"/>
              <a:t>（</a:t>
            </a:r>
            <a:r>
              <a:rPr lang="en-US" altLang="zh-CN" dirty="0"/>
              <a:t>SMA</a:t>
            </a:r>
            <a:r>
              <a:rPr lang="zh-CN" altLang="en-US" dirty="0"/>
              <a:t>）病理分析</a:t>
            </a:r>
            <a:endParaRPr lang="en-US" dirty="0"/>
          </a:p>
        </p:txBody>
      </p:sp>
      <p:pic>
        <p:nvPicPr>
          <p:cNvPr id="7" name="Picture 6">
            <a:extLst>
              <a:ext uri="{FF2B5EF4-FFF2-40B4-BE49-F238E27FC236}">
                <a16:creationId xmlns:a16="http://schemas.microsoft.com/office/drawing/2014/main" id="{72E7AE8B-E44A-4B11-9A47-4CA8D8D153DD}"/>
              </a:ext>
            </a:extLst>
          </p:cNvPr>
          <p:cNvPicPr>
            <a:picLocks noChangeAspect="1"/>
          </p:cNvPicPr>
          <p:nvPr/>
        </p:nvPicPr>
        <p:blipFill>
          <a:blip r:embed="rId4"/>
          <a:stretch>
            <a:fillRect/>
          </a:stretch>
        </p:blipFill>
        <p:spPr>
          <a:xfrm>
            <a:off x="427466" y="3630517"/>
            <a:ext cx="4141479" cy="2841691"/>
          </a:xfrm>
          <a:prstGeom prst="rect">
            <a:avLst/>
          </a:prstGeom>
        </p:spPr>
      </p:pic>
      <p:sp>
        <p:nvSpPr>
          <p:cNvPr id="8" name="Text Placeholder 3">
            <a:extLst>
              <a:ext uri="{FF2B5EF4-FFF2-40B4-BE49-F238E27FC236}">
                <a16:creationId xmlns:a16="http://schemas.microsoft.com/office/drawing/2014/main" id="{FF97FA19-ED67-41CB-9059-202A3E96646C}"/>
              </a:ext>
            </a:extLst>
          </p:cNvPr>
          <p:cNvSpPr txBox="1">
            <a:spLocks/>
          </p:cNvSpPr>
          <p:nvPr/>
        </p:nvSpPr>
        <p:spPr bwMode="gray">
          <a:xfrm>
            <a:off x="283450" y="2405025"/>
            <a:ext cx="4608513" cy="2854441"/>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en-US" altLang="zh-CN" dirty="0"/>
              <a:t>SMA</a:t>
            </a:r>
            <a:r>
              <a:rPr lang="zh-CN" altLang="en-US" dirty="0"/>
              <a:t>病人的</a:t>
            </a:r>
            <a:r>
              <a:rPr lang="en-US" altLang="zh-CN" dirty="0"/>
              <a:t>SMN2</a:t>
            </a:r>
            <a:r>
              <a:rPr lang="zh-CN" altLang="en-US" dirty="0"/>
              <a:t>基因（</a:t>
            </a:r>
            <a:r>
              <a:rPr lang="en-US" altLang="zh-CN" dirty="0"/>
              <a:t>exon 7 </a:t>
            </a:r>
            <a:r>
              <a:rPr lang="zh-CN" altLang="en-US" dirty="0"/>
              <a:t>上的</a:t>
            </a:r>
            <a:r>
              <a:rPr lang="en-US" altLang="zh-CN" dirty="0"/>
              <a:t>C</a:t>
            </a:r>
            <a:r>
              <a:rPr lang="zh-CN" altLang="en-US" dirty="0"/>
              <a:t>碱基换成</a:t>
            </a:r>
            <a:r>
              <a:rPr lang="en-US" altLang="zh-CN" dirty="0"/>
              <a:t>T</a:t>
            </a:r>
            <a:r>
              <a:rPr lang="zh-CN" altLang="en-US" dirty="0"/>
              <a:t>碱基，成为</a:t>
            </a:r>
            <a:r>
              <a:rPr lang="en-US" altLang="zh-CN" dirty="0"/>
              <a:t>intron 7</a:t>
            </a:r>
            <a:r>
              <a:rPr lang="zh-CN" altLang="en-US" dirty="0"/>
              <a:t>）也可产出功能性</a:t>
            </a:r>
            <a:r>
              <a:rPr lang="en-US" altLang="zh-CN" dirty="0"/>
              <a:t>SMN</a:t>
            </a:r>
            <a:r>
              <a:rPr lang="zh-CN" altLang="en-US" dirty="0"/>
              <a:t>蛋白，但是在转录</a:t>
            </a:r>
            <a:r>
              <a:rPr lang="en-US" altLang="zh-CN" dirty="0"/>
              <a:t>mRNA</a:t>
            </a:r>
            <a:r>
              <a:rPr lang="zh-CN" altLang="en-US" dirty="0"/>
              <a:t>剪切时有</a:t>
            </a:r>
            <a:r>
              <a:rPr lang="en-US" altLang="zh-CN" dirty="0"/>
              <a:t>6/7</a:t>
            </a:r>
            <a:r>
              <a:rPr lang="zh-CN" altLang="en-US" dirty="0"/>
              <a:t>的概率出现问题，切掉</a:t>
            </a:r>
            <a:r>
              <a:rPr lang="en-US" altLang="zh-CN" dirty="0"/>
              <a:t>intron 7</a:t>
            </a:r>
            <a:r>
              <a:rPr lang="zh-CN" altLang="en-US" dirty="0"/>
              <a:t>使得翻译出的蛋白质错误。</a:t>
            </a:r>
            <a:r>
              <a:rPr lang="en-US" altLang="zh-CN" dirty="0" err="1"/>
              <a:t>Nusinersen</a:t>
            </a:r>
            <a:r>
              <a:rPr lang="zh-CN" altLang="en-US" dirty="0"/>
              <a:t>作为反义寡核苷酸药物（</a:t>
            </a:r>
            <a:r>
              <a:rPr lang="en-US" altLang="zh-CN" dirty="0"/>
              <a:t>ASO</a:t>
            </a:r>
            <a:r>
              <a:rPr lang="zh-CN" altLang="en-US" dirty="0"/>
              <a:t>），可以与</a:t>
            </a:r>
            <a:r>
              <a:rPr lang="en-US" altLang="zh-CN" dirty="0"/>
              <a:t>intron 7</a:t>
            </a:r>
            <a:r>
              <a:rPr lang="zh-CN" altLang="en-US" dirty="0"/>
              <a:t>结合，阻止</a:t>
            </a:r>
            <a:r>
              <a:rPr lang="en-US" altLang="zh-CN" dirty="0"/>
              <a:t>SMN2</a:t>
            </a:r>
            <a:r>
              <a:rPr lang="zh-CN" altLang="en-US" dirty="0"/>
              <a:t>基因转录出的</a:t>
            </a:r>
            <a:r>
              <a:rPr lang="en-US" altLang="zh-CN" dirty="0"/>
              <a:t>mRNA</a:t>
            </a:r>
            <a:r>
              <a:rPr lang="zh-CN" altLang="en-US" dirty="0"/>
              <a:t>被剪切，从而使得</a:t>
            </a:r>
            <a:r>
              <a:rPr lang="en-US" altLang="zh-CN" dirty="0"/>
              <a:t>SMN2</a:t>
            </a:r>
            <a:r>
              <a:rPr lang="zh-CN" altLang="en-US" dirty="0"/>
              <a:t>基因也可产生足够使用的</a:t>
            </a:r>
            <a:r>
              <a:rPr lang="en-US" altLang="zh-CN" dirty="0"/>
              <a:t>SMN</a:t>
            </a:r>
            <a:r>
              <a:rPr lang="zh-CN" altLang="en-US" dirty="0"/>
              <a:t>蛋白。</a:t>
            </a:r>
          </a:p>
        </p:txBody>
      </p:sp>
      <p:sp>
        <p:nvSpPr>
          <p:cNvPr id="9" name="文本占位符 8">
            <a:extLst>
              <a:ext uri="{FF2B5EF4-FFF2-40B4-BE49-F238E27FC236}">
                <a16:creationId xmlns:a16="http://schemas.microsoft.com/office/drawing/2014/main" id="{B0D638E3-A990-498F-9741-041CA4D318C8}"/>
              </a:ext>
            </a:extLst>
          </p:cNvPr>
          <p:cNvSpPr txBox="1">
            <a:spLocks/>
          </p:cNvSpPr>
          <p:nvPr/>
        </p:nvSpPr>
        <p:spPr>
          <a:xfrm>
            <a:off x="211963" y="2088523"/>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Biogen</a:t>
            </a:r>
            <a:r>
              <a:rPr lang="zh-CN" altLang="en-US" dirty="0"/>
              <a:t>公司</a:t>
            </a:r>
            <a:r>
              <a:rPr lang="en-US" altLang="zh-CN" dirty="0" err="1"/>
              <a:t>Spinraza</a:t>
            </a:r>
            <a:r>
              <a:rPr lang="zh-CN" altLang="en-US" dirty="0"/>
              <a:t>治疗原理：</a:t>
            </a:r>
          </a:p>
        </p:txBody>
      </p:sp>
      <p:pic>
        <p:nvPicPr>
          <p:cNvPr id="10" name="Picture 9">
            <a:extLst>
              <a:ext uri="{FF2B5EF4-FFF2-40B4-BE49-F238E27FC236}">
                <a16:creationId xmlns:a16="http://schemas.microsoft.com/office/drawing/2014/main" id="{D6E6E479-327D-4030-8F8D-56BCD22CC5DE}"/>
              </a:ext>
            </a:extLst>
          </p:cNvPr>
          <p:cNvPicPr>
            <a:picLocks noChangeAspect="1"/>
          </p:cNvPicPr>
          <p:nvPr/>
        </p:nvPicPr>
        <p:blipFill>
          <a:blip r:embed="rId5"/>
          <a:stretch>
            <a:fillRect/>
          </a:stretch>
        </p:blipFill>
        <p:spPr>
          <a:xfrm>
            <a:off x="5681158" y="3723856"/>
            <a:ext cx="3587438" cy="2688767"/>
          </a:xfrm>
          <a:prstGeom prst="rect">
            <a:avLst/>
          </a:prstGeom>
        </p:spPr>
      </p:pic>
      <p:sp>
        <p:nvSpPr>
          <p:cNvPr id="11" name="Text Placeholder 3">
            <a:extLst>
              <a:ext uri="{FF2B5EF4-FFF2-40B4-BE49-F238E27FC236}">
                <a16:creationId xmlns:a16="http://schemas.microsoft.com/office/drawing/2014/main" id="{361717C0-BE7F-4B06-A181-36DA193E93D3}"/>
              </a:ext>
            </a:extLst>
          </p:cNvPr>
          <p:cNvSpPr txBox="1">
            <a:spLocks/>
          </p:cNvSpPr>
          <p:nvPr/>
        </p:nvSpPr>
        <p:spPr bwMode="gray">
          <a:xfrm>
            <a:off x="5071722" y="2977296"/>
            <a:ext cx="4608513" cy="94024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zh-CN" altLang="en-US" dirty="0"/>
              <a:t>使用</a:t>
            </a:r>
            <a:r>
              <a:rPr lang="en-US" altLang="zh-CN" dirty="0"/>
              <a:t>AAV9</a:t>
            </a:r>
            <a:r>
              <a:rPr lang="zh-CN" altLang="en-US" dirty="0"/>
              <a:t>病毒（不会致病）搭载</a:t>
            </a:r>
            <a:r>
              <a:rPr lang="en-US" altLang="zh-CN" dirty="0"/>
              <a:t>SMN1</a:t>
            </a:r>
            <a:r>
              <a:rPr lang="zh-CN" altLang="en-US" dirty="0"/>
              <a:t>基因注射。还存活的运动神经元在拥有这段基因以后，可以分泌</a:t>
            </a:r>
            <a:r>
              <a:rPr lang="en-US" altLang="zh-CN" dirty="0"/>
              <a:t>SMN</a:t>
            </a:r>
            <a:r>
              <a:rPr lang="zh-CN" altLang="en-US" dirty="0"/>
              <a:t>蛋白，存活并维持正常的功能</a:t>
            </a:r>
            <a:r>
              <a:rPr lang="en-US" altLang="zh-CN" dirty="0"/>
              <a:t>—</a:t>
            </a:r>
            <a:r>
              <a:rPr lang="zh-CN" altLang="en-US" dirty="0"/>
              <a:t>控制肌肉</a:t>
            </a:r>
          </a:p>
        </p:txBody>
      </p:sp>
      <p:sp>
        <p:nvSpPr>
          <p:cNvPr id="12" name="文本占位符 8">
            <a:extLst>
              <a:ext uri="{FF2B5EF4-FFF2-40B4-BE49-F238E27FC236}">
                <a16:creationId xmlns:a16="http://schemas.microsoft.com/office/drawing/2014/main" id="{07E4DE4D-6C59-4774-855F-9DF99C7D93FA}"/>
              </a:ext>
            </a:extLst>
          </p:cNvPr>
          <p:cNvSpPr txBox="1">
            <a:spLocks/>
          </p:cNvSpPr>
          <p:nvPr/>
        </p:nvSpPr>
        <p:spPr>
          <a:xfrm>
            <a:off x="5035979" y="2646735"/>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Novartis</a:t>
            </a:r>
            <a:r>
              <a:rPr lang="zh-CN" altLang="en-US" dirty="0"/>
              <a:t>公司</a:t>
            </a:r>
            <a:r>
              <a:rPr lang="en-US" altLang="zh-CN" dirty="0"/>
              <a:t>ZOLGENSMA</a:t>
            </a:r>
            <a:r>
              <a:rPr lang="zh-CN" altLang="en-US" dirty="0"/>
              <a:t>治疗原理：</a:t>
            </a:r>
          </a:p>
        </p:txBody>
      </p:sp>
      <p:sp>
        <p:nvSpPr>
          <p:cNvPr id="13" name="Rectangle: Rounded Corners 12">
            <a:extLst>
              <a:ext uri="{FF2B5EF4-FFF2-40B4-BE49-F238E27FC236}">
                <a16:creationId xmlns:a16="http://schemas.microsoft.com/office/drawing/2014/main" id="{F57142C7-B1DC-4979-B177-8B246D17957B}"/>
              </a:ext>
            </a:extLst>
          </p:cNvPr>
          <p:cNvSpPr/>
          <p:nvPr/>
        </p:nvSpPr>
        <p:spPr>
          <a:xfrm>
            <a:off x="2981659" y="1282360"/>
            <a:ext cx="1080120"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400" dirty="0"/>
              <a:t>SMN1</a:t>
            </a:r>
            <a:r>
              <a:rPr lang="zh-CN" altLang="en-US" sz="1400" dirty="0"/>
              <a:t>基因</a:t>
            </a:r>
            <a:endParaRPr lang="en-US" sz="1400" dirty="0"/>
          </a:p>
        </p:txBody>
      </p:sp>
      <p:sp>
        <p:nvSpPr>
          <p:cNvPr id="14" name="Rectangle: Rounded Corners 13">
            <a:extLst>
              <a:ext uri="{FF2B5EF4-FFF2-40B4-BE49-F238E27FC236}">
                <a16:creationId xmlns:a16="http://schemas.microsoft.com/office/drawing/2014/main" id="{19DC3DAC-9031-4366-BB23-0DDA76EB267F}"/>
              </a:ext>
            </a:extLst>
          </p:cNvPr>
          <p:cNvSpPr/>
          <p:nvPr/>
        </p:nvSpPr>
        <p:spPr>
          <a:xfrm>
            <a:off x="2981136" y="1700881"/>
            <a:ext cx="1080120"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400" dirty="0"/>
              <a:t>SMN2</a:t>
            </a:r>
            <a:r>
              <a:rPr lang="zh-CN" altLang="en-US" sz="1400" dirty="0"/>
              <a:t>基因</a:t>
            </a:r>
            <a:endParaRPr lang="en-US" sz="1400" dirty="0"/>
          </a:p>
        </p:txBody>
      </p:sp>
      <p:sp>
        <p:nvSpPr>
          <p:cNvPr id="17" name="Rectangle: Rounded Corners 16">
            <a:extLst>
              <a:ext uri="{FF2B5EF4-FFF2-40B4-BE49-F238E27FC236}">
                <a16:creationId xmlns:a16="http://schemas.microsoft.com/office/drawing/2014/main" id="{3C392ECC-43E7-4CFF-B905-6DD5C66D31BC}"/>
              </a:ext>
            </a:extLst>
          </p:cNvPr>
          <p:cNvSpPr/>
          <p:nvPr/>
        </p:nvSpPr>
        <p:spPr>
          <a:xfrm>
            <a:off x="4213655" y="1686525"/>
            <a:ext cx="1368151"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400" dirty="0"/>
              <a:t>1/7</a:t>
            </a:r>
            <a:r>
              <a:rPr lang="zh-CN" altLang="en-US" sz="1400" dirty="0"/>
              <a:t>的</a:t>
            </a:r>
            <a:r>
              <a:rPr lang="en-US" altLang="zh-CN" sz="1400" dirty="0"/>
              <a:t>SMN</a:t>
            </a:r>
            <a:r>
              <a:rPr lang="zh-CN" altLang="en-US" sz="1400" dirty="0"/>
              <a:t>蛋白</a:t>
            </a:r>
            <a:endParaRPr lang="en-US" sz="1400" dirty="0"/>
          </a:p>
        </p:txBody>
      </p:sp>
      <p:sp>
        <p:nvSpPr>
          <p:cNvPr id="18" name="Rectangle: Rounded Corners 17">
            <a:extLst>
              <a:ext uri="{FF2B5EF4-FFF2-40B4-BE49-F238E27FC236}">
                <a16:creationId xmlns:a16="http://schemas.microsoft.com/office/drawing/2014/main" id="{8DABDDA6-9BF9-4658-8865-B2480D4FBC31}"/>
              </a:ext>
            </a:extLst>
          </p:cNvPr>
          <p:cNvSpPr/>
          <p:nvPr/>
        </p:nvSpPr>
        <p:spPr>
          <a:xfrm>
            <a:off x="4226251" y="1280684"/>
            <a:ext cx="1432263" cy="30922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足够的</a:t>
            </a:r>
            <a:r>
              <a:rPr lang="en-US" altLang="zh-CN" sz="1400" dirty="0"/>
              <a:t>SMN</a:t>
            </a:r>
            <a:r>
              <a:rPr lang="zh-CN" altLang="en-US" sz="1400" dirty="0"/>
              <a:t>蛋白</a:t>
            </a:r>
            <a:endParaRPr lang="en-US" sz="1400" dirty="0"/>
          </a:p>
        </p:txBody>
      </p:sp>
      <p:sp>
        <p:nvSpPr>
          <p:cNvPr id="19" name="Rectangle: Rounded Corners 18">
            <a:extLst>
              <a:ext uri="{FF2B5EF4-FFF2-40B4-BE49-F238E27FC236}">
                <a16:creationId xmlns:a16="http://schemas.microsoft.com/office/drawing/2014/main" id="{8A6B547A-D907-4604-B93A-9193FB239AFD}"/>
              </a:ext>
            </a:extLst>
          </p:cNvPr>
          <p:cNvSpPr/>
          <p:nvPr/>
        </p:nvSpPr>
        <p:spPr>
          <a:xfrm>
            <a:off x="265811" y="1287723"/>
            <a:ext cx="1605338" cy="32867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正常的运动神经元</a:t>
            </a:r>
            <a:endParaRPr lang="en-US" sz="1400" dirty="0"/>
          </a:p>
        </p:txBody>
      </p:sp>
      <p:sp>
        <p:nvSpPr>
          <p:cNvPr id="22" name="Rectangle: Rounded Corners 21">
            <a:extLst>
              <a:ext uri="{FF2B5EF4-FFF2-40B4-BE49-F238E27FC236}">
                <a16:creationId xmlns:a16="http://schemas.microsoft.com/office/drawing/2014/main" id="{0D6544B6-940A-4115-9F3F-A7FE7FE7004E}"/>
              </a:ext>
            </a:extLst>
          </p:cNvPr>
          <p:cNvSpPr/>
          <p:nvPr/>
        </p:nvSpPr>
        <p:spPr>
          <a:xfrm>
            <a:off x="253215" y="1676155"/>
            <a:ext cx="2088232" cy="32867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altLang="zh-CN" sz="1400" dirty="0"/>
              <a:t>SMA</a:t>
            </a:r>
            <a:r>
              <a:rPr lang="zh-CN" altLang="en-US" sz="1400" dirty="0"/>
              <a:t>病人的运动神经元</a:t>
            </a:r>
            <a:endParaRPr lang="en-US" sz="1400" dirty="0"/>
          </a:p>
        </p:txBody>
      </p:sp>
      <p:sp>
        <p:nvSpPr>
          <p:cNvPr id="23" name="Rectangle: Rounded Corners 22">
            <a:extLst>
              <a:ext uri="{FF2B5EF4-FFF2-40B4-BE49-F238E27FC236}">
                <a16:creationId xmlns:a16="http://schemas.microsoft.com/office/drawing/2014/main" id="{D2B7F2BB-BF71-4405-A27E-DB7322685492}"/>
              </a:ext>
            </a:extLst>
          </p:cNvPr>
          <p:cNvSpPr/>
          <p:nvPr/>
        </p:nvSpPr>
        <p:spPr>
          <a:xfrm>
            <a:off x="6629590" y="1283147"/>
            <a:ext cx="2207087" cy="32867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zh-CN" altLang="en-US" sz="1400" dirty="0"/>
              <a:t>维持神经元的功能与存活</a:t>
            </a:r>
            <a:endParaRPr lang="en-US" sz="1400" dirty="0"/>
          </a:p>
        </p:txBody>
      </p:sp>
      <p:sp>
        <p:nvSpPr>
          <p:cNvPr id="24" name="Arrow: Right 23">
            <a:extLst>
              <a:ext uri="{FF2B5EF4-FFF2-40B4-BE49-F238E27FC236}">
                <a16:creationId xmlns:a16="http://schemas.microsoft.com/office/drawing/2014/main" id="{6F828B89-6BA3-429A-92A3-9D7195E6F7DF}"/>
              </a:ext>
            </a:extLst>
          </p:cNvPr>
          <p:cNvSpPr/>
          <p:nvPr/>
        </p:nvSpPr>
        <p:spPr>
          <a:xfrm>
            <a:off x="2035621" y="1354950"/>
            <a:ext cx="877330" cy="1573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5" name="Arrow: Right 24">
            <a:extLst>
              <a:ext uri="{FF2B5EF4-FFF2-40B4-BE49-F238E27FC236}">
                <a16:creationId xmlns:a16="http://schemas.microsoft.com/office/drawing/2014/main" id="{02DA228C-5AAD-4AFD-B8FB-718F69D21948}"/>
              </a:ext>
            </a:extLst>
          </p:cNvPr>
          <p:cNvSpPr/>
          <p:nvPr/>
        </p:nvSpPr>
        <p:spPr>
          <a:xfrm rot="1164396">
            <a:off x="1992543" y="1493057"/>
            <a:ext cx="994774" cy="13732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6" name="Arrow: Right 25">
            <a:extLst>
              <a:ext uri="{FF2B5EF4-FFF2-40B4-BE49-F238E27FC236}">
                <a16:creationId xmlns:a16="http://schemas.microsoft.com/office/drawing/2014/main" id="{2B89EC16-8AF3-46E1-A01A-DC5918EB1A88}"/>
              </a:ext>
            </a:extLst>
          </p:cNvPr>
          <p:cNvSpPr/>
          <p:nvPr/>
        </p:nvSpPr>
        <p:spPr>
          <a:xfrm>
            <a:off x="2413455" y="1836375"/>
            <a:ext cx="497473" cy="14331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7" name="Arrow: Right 26">
            <a:extLst>
              <a:ext uri="{FF2B5EF4-FFF2-40B4-BE49-F238E27FC236}">
                <a16:creationId xmlns:a16="http://schemas.microsoft.com/office/drawing/2014/main" id="{ACAF1FEF-D1E3-418D-B680-1913AFA81B9B}"/>
              </a:ext>
            </a:extLst>
          </p:cNvPr>
          <p:cNvSpPr/>
          <p:nvPr/>
        </p:nvSpPr>
        <p:spPr>
          <a:xfrm>
            <a:off x="5718982" y="1368809"/>
            <a:ext cx="877330" cy="1573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28" name="Arrow: Right 27">
            <a:extLst>
              <a:ext uri="{FF2B5EF4-FFF2-40B4-BE49-F238E27FC236}">
                <a16:creationId xmlns:a16="http://schemas.microsoft.com/office/drawing/2014/main" id="{DF968FD3-20F1-42C9-BB52-09ED9630A233}"/>
              </a:ext>
            </a:extLst>
          </p:cNvPr>
          <p:cNvSpPr/>
          <p:nvPr/>
        </p:nvSpPr>
        <p:spPr>
          <a:xfrm rot="20211182">
            <a:off x="5629704" y="1609894"/>
            <a:ext cx="952453" cy="7451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a:p>
        </p:txBody>
      </p:sp>
      <p:sp>
        <p:nvSpPr>
          <p:cNvPr id="32" name="Text Placeholder 3">
            <a:extLst>
              <a:ext uri="{FF2B5EF4-FFF2-40B4-BE49-F238E27FC236}">
                <a16:creationId xmlns:a16="http://schemas.microsoft.com/office/drawing/2014/main" id="{18466737-5EDB-4295-A974-98AA3572021E}"/>
              </a:ext>
            </a:extLst>
          </p:cNvPr>
          <p:cNvSpPr>
            <a:spLocks noGrp="1"/>
          </p:cNvSpPr>
          <p:nvPr>
            <p:ph type="body" sz="quarter" idx="10"/>
          </p:nvPr>
        </p:nvSpPr>
        <p:spPr>
          <a:xfrm>
            <a:off x="6267976" y="1575920"/>
            <a:ext cx="3520607" cy="1079772"/>
          </a:xfrm>
        </p:spPr>
        <p:txBody>
          <a:bodyPr/>
          <a:lstStyle/>
          <a:p>
            <a:pPr>
              <a:buFont typeface="Wingdings" panose="05000000000000000000" pitchFamily="2" charset="2"/>
              <a:buChar char="Ø"/>
            </a:pPr>
            <a:r>
              <a:rPr lang="en-US" altLang="zh-CN" dirty="0"/>
              <a:t>SMN2</a:t>
            </a:r>
            <a:r>
              <a:rPr lang="zh-CN" altLang="en-US" dirty="0"/>
              <a:t>基因</a:t>
            </a:r>
            <a:r>
              <a:rPr lang="en-US" altLang="zh-CN" dirty="0"/>
              <a:t>copy 0-3</a:t>
            </a:r>
            <a:r>
              <a:rPr lang="zh-CN" altLang="en-US" dirty="0"/>
              <a:t>份的，</a:t>
            </a:r>
            <a:r>
              <a:rPr lang="en-US" altLang="zh-CN" dirty="0"/>
              <a:t>type 1</a:t>
            </a:r>
            <a:r>
              <a:rPr lang="zh-CN" altLang="en-US" dirty="0"/>
              <a:t>，发病年龄小于</a:t>
            </a:r>
            <a:r>
              <a:rPr lang="en-US" altLang="zh-CN" dirty="0"/>
              <a:t>18</a:t>
            </a:r>
            <a:r>
              <a:rPr lang="zh-CN" altLang="en-US" dirty="0"/>
              <a:t>个月，</a:t>
            </a:r>
            <a:r>
              <a:rPr lang="en-US" altLang="zh-CN" dirty="0"/>
              <a:t>5.5 per 100,000 births</a:t>
            </a:r>
          </a:p>
          <a:p>
            <a:pPr>
              <a:buFont typeface="Wingdings" panose="05000000000000000000" pitchFamily="2" charset="2"/>
              <a:buChar char="Ø"/>
            </a:pPr>
            <a:r>
              <a:rPr lang="en-US" altLang="zh-CN" dirty="0"/>
              <a:t>SMN2</a:t>
            </a:r>
            <a:r>
              <a:rPr lang="zh-CN" altLang="en-US" dirty="0"/>
              <a:t>基因</a:t>
            </a:r>
            <a:r>
              <a:rPr lang="en-US" altLang="zh-CN" dirty="0"/>
              <a:t>copy &gt; 3</a:t>
            </a:r>
            <a:r>
              <a:rPr lang="zh-CN" altLang="en-US" dirty="0"/>
              <a:t>份的，</a:t>
            </a:r>
            <a:r>
              <a:rPr lang="en-US" altLang="zh-CN" dirty="0"/>
              <a:t>type 2-3</a:t>
            </a:r>
            <a:r>
              <a:rPr lang="zh-CN" altLang="en-US" dirty="0"/>
              <a:t>，发病年龄大于</a:t>
            </a:r>
            <a:r>
              <a:rPr lang="en-US" altLang="zh-CN" dirty="0"/>
              <a:t>18</a:t>
            </a:r>
            <a:r>
              <a:rPr lang="zh-CN" altLang="en-US" dirty="0"/>
              <a:t>个月，</a:t>
            </a:r>
            <a:r>
              <a:rPr lang="en-US" altLang="zh-CN" dirty="0"/>
              <a:t>1.5 per 100,000 births</a:t>
            </a:r>
            <a:endParaRPr lang="en-US" dirty="0"/>
          </a:p>
        </p:txBody>
      </p:sp>
      <p:sp>
        <p:nvSpPr>
          <p:cNvPr id="29" name="Text Placeholder 3">
            <a:extLst>
              <a:ext uri="{FF2B5EF4-FFF2-40B4-BE49-F238E27FC236}">
                <a16:creationId xmlns:a16="http://schemas.microsoft.com/office/drawing/2014/main" id="{9A0828E7-447F-4C73-A43D-6AC515F6FD5E}"/>
              </a:ext>
            </a:extLst>
          </p:cNvPr>
          <p:cNvSpPr txBox="1">
            <a:spLocks/>
          </p:cNvSpPr>
          <p:nvPr/>
        </p:nvSpPr>
        <p:spPr bwMode="gray">
          <a:xfrm>
            <a:off x="117417" y="806493"/>
            <a:ext cx="9671166" cy="468040"/>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a:buFont typeface="Wingdings" panose="05000000000000000000" pitchFamily="2" charset="2"/>
              <a:buChar char="Ø"/>
            </a:pPr>
            <a:r>
              <a:rPr lang="zh-CN" altLang="en-US" dirty="0"/>
              <a:t>病人天生的基因缺陷，使得脊髓内运动神经元无法实现正常功能，或死亡，使得病人肌肉萎缩，无法正常活动，甚至呼吸衰竭死亡。是美国造成婴儿死亡率最高的基因疾病。</a:t>
            </a:r>
          </a:p>
        </p:txBody>
      </p:sp>
    </p:spTree>
    <p:extLst>
      <p:ext uri="{BB962C8B-B14F-4D97-AF65-F5344CB8AC3E}">
        <p14:creationId xmlns:p14="http://schemas.microsoft.com/office/powerpoint/2010/main" val="134811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F21AA-98F1-4FE6-A105-62E6174DF1E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6BE1024-C47C-471E-BE56-195B6A742C5D}"/>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F09491E-B5F0-4E09-ADCD-3184E1659B66}"/>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1C44C6E6-A3D6-4E2B-9C26-7AC23B85C817}"/>
              </a:ext>
            </a:extLst>
          </p:cNvPr>
          <p:cNvSpPr>
            <a:spLocks noGrp="1"/>
          </p:cNvSpPr>
          <p:nvPr>
            <p:ph type="title"/>
          </p:nvPr>
        </p:nvSpPr>
        <p:spPr/>
        <p:txBody>
          <a:bodyPr/>
          <a:lstStyle/>
          <a:p>
            <a:r>
              <a:rPr lang="en-US" altLang="zh-CN" dirty="0"/>
              <a:t>SMA</a:t>
            </a:r>
            <a:r>
              <a:rPr lang="zh-CN" altLang="en-US" dirty="0"/>
              <a:t>市场竞品分析：</a:t>
            </a:r>
            <a:r>
              <a:rPr lang="en-US" altLang="zh-CN" dirty="0"/>
              <a:t>ZOLGENSMA</a:t>
            </a:r>
            <a:r>
              <a:rPr lang="zh-CN" altLang="en-US" dirty="0"/>
              <a:t>药效更好，但适应人群较小</a:t>
            </a:r>
            <a:endParaRPr lang="en-US" dirty="0"/>
          </a:p>
        </p:txBody>
      </p:sp>
      <p:graphicFrame>
        <p:nvGraphicFramePr>
          <p:cNvPr id="7" name="Table 6">
            <a:extLst>
              <a:ext uri="{FF2B5EF4-FFF2-40B4-BE49-F238E27FC236}">
                <a16:creationId xmlns:a16="http://schemas.microsoft.com/office/drawing/2014/main" id="{EFB524A3-372A-4342-8D5C-44AE32A9CE65}"/>
              </a:ext>
            </a:extLst>
          </p:cNvPr>
          <p:cNvGraphicFramePr>
            <a:graphicFrameLocks noGrp="1"/>
          </p:cNvGraphicFramePr>
          <p:nvPr>
            <p:extLst>
              <p:ext uri="{D42A27DB-BD31-4B8C-83A1-F6EECF244321}">
                <p14:modId xmlns:p14="http://schemas.microsoft.com/office/powerpoint/2010/main" val="482560170"/>
              </p:ext>
            </p:extLst>
          </p:nvPr>
        </p:nvGraphicFramePr>
        <p:xfrm>
          <a:off x="152485" y="953950"/>
          <a:ext cx="9595337" cy="4034856"/>
        </p:xfrm>
        <a:graphic>
          <a:graphicData uri="http://schemas.openxmlformats.org/drawingml/2006/table">
            <a:tbl>
              <a:tblPr firstRow="1" firstCol="1" bandRow="1">
                <a:tableStyleId>{21E4AEA4-8DFA-4A89-87EB-49C32662AFE0}</a:tableStyleId>
              </a:tblPr>
              <a:tblGrid>
                <a:gridCol w="1195570">
                  <a:extLst>
                    <a:ext uri="{9D8B030D-6E8A-4147-A177-3AD203B41FA5}">
                      <a16:colId xmlns:a16="http://schemas.microsoft.com/office/drawing/2014/main" val="2497052927"/>
                    </a:ext>
                  </a:extLst>
                </a:gridCol>
                <a:gridCol w="3971546">
                  <a:extLst>
                    <a:ext uri="{9D8B030D-6E8A-4147-A177-3AD203B41FA5}">
                      <a16:colId xmlns:a16="http://schemas.microsoft.com/office/drawing/2014/main" val="356684536"/>
                    </a:ext>
                  </a:extLst>
                </a:gridCol>
                <a:gridCol w="4428221">
                  <a:extLst>
                    <a:ext uri="{9D8B030D-6E8A-4147-A177-3AD203B41FA5}">
                      <a16:colId xmlns:a16="http://schemas.microsoft.com/office/drawing/2014/main" val="3722451612"/>
                    </a:ext>
                  </a:extLst>
                </a:gridCol>
              </a:tblGrid>
              <a:tr h="226690">
                <a:tc>
                  <a:txBody>
                    <a:bodyPr/>
                    <a:lstStyle/>
                    <a:p>
                      <a:pPr marL="0" marR="0">
                        <a:lnSpc>
                          <a:spcPct val="107000"/>
                        </a:lnSpc>
                        <a:spcBef>
                          <a:spcPts val="0"/>
                        </a:spcBef>
                        <a:spcAft>
                          <a:spcPts val="0"/>
                        </a:spcAft>
                      </a:pPr>
                      <a:r>
                        <a:rPr lang="zh-CN" sz="1200">
                          <a:effectLst/>
                        </a:rPr>
                        <a:t>药品</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err="1">
                          <a:effectLst/>
                        </a:rPr>
                        <a:t>Spinraza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ZOLGENSMA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extLst>
                  <a:ext uri="{0D108BD9-81ED-4DB2-BD59-A6C34878D82A}">
                    <a16:rowId xmlns:a16="http://schemas.microsoft.com/office/drawing/2014/main" val="2478317183"/>
                  </a:ext>
                </a:extLst>
              </a:tr>
              <a:tr h="226690">
                <a:tc>
                  <a:txBody>
                    <a:bodyPr/>
                    <a:lstStyle/>
                    <a:p>
                      <a:pPr marL="0" marR="0">
                        <a:lnSpc>
                          <a:spcPct val="107000"/>
                        </a:lnSpc>
                        <a:spcBef>
                          <a:spcPts val="0"/>
                        </a:spcBef>
                        <a:spcAft>
                          <a:spcPts val="0"/>
                        </a:spcAft>
                      </a:pPr>
                      <a:r>
                        <a:rPr lang="zh-CN" sz="1200" dirty="0">
                          <a:effectLst/>
                        </a:rPr>
                        <a:t>上市时间</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2016</a:t>
                      </a:r>
                      <a:r>
                        <a:rPr lang="zh-CN" sz="1200" dirty="0">
                          <a:effectLst/>
                        </a:rPr>
                        <a:t>年底</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2019</a:t>
                      </a:r>
                      <a:r>
                        <a:rPr lang="zh-CN" sz="1200" dirty="0">
                          <a:effectLst/>
                        </a:rPr>
                        <a:t>年</a:t>
                      </a:r>
                      <a:r>
                        <a:rPr lang="en-US" sz="1200" dirty="0">
                          <a:effectLst/>
                        </a:rPr>
                        <a:t>5</a:t>
                      </a:r>
                      <a:r>
                        <a:rPr lang="zh-CN" sz="1200" dirty="0">
                          <a:effectLst/>
                        </a:rPr>
                        <a:t>月</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06605116"/>
                  </a:ext>
                </a:extLst>
              </a:tr>
              <a:tr h="226690">
                <a:tc>
                  <a:txBody>
                    <a:bodyPr/>
                    <a:lstStyle/>
                    <a:p>
                      <a:pPr marL="0" marR="0">
                        <a:lnSpc>
                          <a:spcPct val="107000"/>
                        </a:lnSpc>
                        <a:spcBef>
                          <a:spcPts val="0"/>
                        </a:spcBef>
                        <a:spcAft>
                          <a:spcPts val="0"/>
                        </a:spcAft>
                      </a:pPr>
                      <a:r>
                        <a:rPr lang="zh-CN" sz="1200" dirty="0">
                          <a:effectLst/>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a:effectLst/>
                        </a:rPr>
                        <a:t>biogen</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err="1">
                          <a:effectLst/>
                        </a:rPr>
                        <a:t>novartis</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3212950703"/>
                  </a:ext>
                </a:extLst>
              </a:tr>
              <a:tr h="226690">
                <a:tc>
                  <a:txBody>
                    <a:bodyPr/>
                    <a:lstStyle/>
                    <a:p>
                      <a:pPr marL="0" marR="0">
                        <a:lnSpc>
                          <a:spcPct val="107000"/>
                        </a:lnSpc>
                        <a:spcBef>
                          <a:spcPts val="0"/>
                        </a:spcBef>
                        <a:spcAft>
                          <a:spcPts val="0"/>
                        </a:spcAft>
                      </a:pPr>
                      <a:r>
                        <a:rPr lang="zh-CN" sz="1200">
                          <a:effectLst/>
                        </a:rPr>
                        <a:t>适应症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SMA</a:t>
                      </a:r>
                      <a:r>
                        <a:rPr lang="zh-CN" sz="1200" dirty="0">
                          <a:effectLst/>
                        </a:rPr>
                        <a:t>病人，不分年龄阶段</a:t>
                      </a:r>
                      <a:r>
                        <a:rPr lang="zh-CN" altLang="en-US" sz="1200" dirty="0">
                          <a:effectLst/>
                        </a:rPr>
                        <a:t>（</a:t>
                      </a:r>
                      <a:r>
                        <a:rPr lang="en-US" altLang="zh-CN" sz="1200" dirty="0">
                          <a:effectLst/>
                        </a:rPr>
                        <a:t>type 1-3</a:t>
                      </a:r>
                      <a:r>
                        <a:rPr lang="zh-CN" alt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SMA</a:t>
                      </a:r>
                      <a:r>
                        <a:rPr lang="zh-CN" sz="1200" dirty="0">
                          <a:effectLst/>
                        </a:rPr>
                        <a:t>病人，</a:t>
                      </a:r>
                      <a:r>
                        <a:rPr lang="en-US" sz="1200" dirty="0">
                          <a:effectLst/>
                        </a:rPr>
                        <a:t>2</a:t>
                      </a:r>
                      <a:r>
                        <a:rPr lang="zh-CN" sz="1200" dirty="0">
                          <a:effectLst/>
                        </a:rPr>
                        <a:t>岁以下</a:t>
                      </a:r>
                      <a:r>
                        <a:rPr lang="zh-CN" altLang="en-US" sz="1200" dirty="0">
                          <a:effectLst/>
                        </a:rPr>
                        <a:t>（</a:t>
                      </a:r>
                      <a:r>
                        <a:rPr lang="en-US" altLang="zh-CN" sz="1200" dirty="0">
                          <a:effectLst/>
                        </a:rPr>
                        <a:t>type 1</a:t>
                      </a:r>
                      <a:r>
                        <a:rPr lang="zh-CN" altLang="en-US" sz="1200" dirty="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651135422"/>
                  </a:ext>
                </a:extLst>
              </a:tr>
              <a:tr h="200138">
                <a:tc>
                  <a:txBody>
                    <a:bodyPr/>
                    <a:lstStyle/>
                    <a:p>
                      <a:pPr marL="0" marR="0">
                        <a:lnSpc>
                          <a:spcPct val="107000"/>
                        </a:lnSpc>
                        <a:spcBef>
                          <a:spcPts val="0"/>
                        </a:spcBef>
                        <a:spcAft>
                          <a:spcPts val="0"/>
                        </a:spcAft>
                      </a:pPr>
                      <a:r>
                        <a:rPr lang="en-US" altLang="zh-CN" sz="1200" dirty="0">
                          <a:effectLst/>
                        </a:rPr>
                        <a:t>2</a:t>
                      </a:r>
                      <a:r>
                        <a:rPr lang="zh-CN" altLang="en-US" sz="1200" dirty="0">
                          <a:effectLst/>
                        </a:rPr>
                        <a:t>岁以下婴儿</a:t>
                      </a:r>
                      <a:r>
                        <a:rPr lang="zh-CN" sz="1200" dirty="0">
                          <a:effectLst/>
                        </a:rPr>
                        <a:t>疗效</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altLang="en-US" sz="1200" dirty="0">
                          <a:effectLst/>
                        </a:rPr>
                        <a:t>存活率：</a:t>
                      </a:r>
                      <a:r>
                        <a:rPr lang="en-US" altLang="zh-CN" sz="1200" dirty="0">
                          <a:effectLst/>
                        </a:rPr>
                        <a:t>61%</a:t>
                      </a:r>
                      <a:r>
                        <a:rPr lang="zh-CN" altLang="en-US" sz="1200" dirty="0">
                          <a:effectLst/>
                        </a:rPr>
                        <a:t>，没有帮助的情况下坐起：</a:t>
                      </a:r>
                      <a:r>
                        <a:rPr lang="en-US" altLang="zh-CN" sz="1200" dirty="0">
                          <a:effectLst/>
                        </a:rPr>
                        <a:t>8%</a:t>
                      </a:r>
                      <a:r>
                        <a:rPr lang="zh-CN" altLang="en-US" sz="1200" dirty="0">
                          <a:effectLst/>
                        </a:rPr>
                        <a:t>，控制手：</a:t>
                      </a:r>
                      <a:r>
                        <a:rPr lang="en-US" altLang="zh-CN" sz="1200" dirty="0">
                          <a:effectLst/>
                        </a:rPr>
                        <a:t>22%</a:t>
                      </a:r>
                      <a:endParaRPr lang="en-US" sz="1200" dirty="0">
                        <a:effectLst/>
                      </a:endParaRPr>
                    </a:p>
                  </a:txBody>
                  <a:tcPr marL="67574" marR="67574" marT="0" marB="0"/>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zh-CN" altLang="en-US" sz="1200" dirty="0">
                          <a:effectLst/>
                        </a:rPr>
                        <a:t>存活率：</a:t>
                      </a:r>
                      <a:r>
                        <a:rPr lang="en-US" altLang="zh-CN" sz="1200" dirty="0">
                          <a:effectLst/>
                        </a:rPr>
                        <a:t>100%</a:t>
                      </a:r>
                      <a:r>
                        <a:rPr lang="zh-CN" altLang="en-US" sz="1200" dirty="0">
                          <a:effectLst/>
                        </a:rPr>
                        <a:t>，没有帮助的情况下坐起：</a:t>
                      </a:r>
                      <a:r>
                        <a:rPr lang="en-US" altLang="zh-CN" sz="1200" dirty="0">
                          <a:effectLst/>
                        </a:rPr>
                        <a:t>92%</a:t>
                      </a:r>
                      <a:r>
                        <a:rPr lang="zh-CN" altLang="en-US" sz="1200" dirty="0">
                          <a:effectLst/>
                        </a:rPr>
                        <a:t>，控制手：</a:t>
                      </a:r>
                      <a:r>
                        <a:rPr lang="en-US" altLang="zh-CN" sz="1200" dirty="0">
                          <a:effectLst/>
                        </a:rPr>
                        <a:t>92%</a:t>
                      </a:r>
                      <a:endParaRPr lang="en-US" sz="1200" dirty="0">
                        <a:effectLst/>
                      </a:endParaRPr>
                    </a:p>
                  </a:txBody>
                  <a:tcPr marL="67574" marR="67574" marT="0" marB="0"/>
                </a:tc>
                <a:extLst>
                  <a:ext uri="{0D108BD9-81ED-4DB2-BD59-A6C34878D82A}">
                    <a16:rowId xmlns:a16="http://schemas.microsoft.com/office/drawing/2014/main" val="2452817773"/>
                  </a:ext>
                </a:extLst>
              </a:tr>
              <a:tr h="324048">
                <a:tc>
                  <a:txBody>
                    <a:bodyPr/>
                    <a:lstStyle/>
                    <a:p>
                      <a:pPr marL="0" marR="0">
                        <a:lnSpc>
                          <a:spcPct val="107000"/>
                        </a:lnSpc>
                        <a:spcBef>
                          <a:spcPts val="0"/>
                        </a:spcBef>
                        <a:spcAft>
                          <a:spcPts val="0"/>
                        </a:spcAft>
                      </a:pPr>
                      <a:r>
                        <a:rPr lang="zh-CN" altLang="en-US" sz="1200" b="1" kern="1200" dirty="0">
                          <a:solidFill>
                            <a:schemeClr val="lt1"/>
                          </a:solidFill>
                          <a:effectLst/>
                          <a:latin typeface="+mn-lt"/>
                          <a:ea typeface="+mn-ea"/>
                          <a:cs typeface="+mn-cs"/>
                        </a:rPr>
                        <a:t>成人疗效</a:t>
                      </a:r>
                      <a:endParaRPr lang="en-US" sz="1200" b="1" kern="1200" dirty="0">
                        <a:solidFill>
                          <a:schemeClr val="lt1"/>
                        </a:solidFill>
                        <a:effectLst/>
                        <a:latin typeface="+mn-lt"/>
                        <a:ea typeface="+mn-ea"/>
                        <a:cs typeface="+mn-cs"/>
                      </a:endParaRPr>
                    </a:p>
                  </a:txBody>
                  <a:tcPr marL="67574" marR="67574" marT="0" marB="0">
                    <a:solidFill>
                      <a:srgbClr val="AA8535"/>
                    </a:solidFill>
                  </a:tcPr>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en-US" sz="1200" dirty="0">
                          <a:effectLst/>
                        </a:rPr>
                        <a:t>Hammersmith Functional Motor Scale—Expanded (HFMSE)</a:t>
                      </a:r>
                      <a:r>
                        <a:rPr lang="zh-CN" altLang="en-US" sz="1200" dirty="0">
                          <a:effectLst/>
                        </a:rPr>
                        <a:t>系统评分下，实验组是</a:t>
                      </a:r>
                      <a:r>
                        <a:rPr lang="en-US" sz="1200" dirty="0">
                          <a:effectLst/>
                        </a:rPr>
                        <a:t>3.9</a:t>
                      </a:r>
                      <a:r>
                        <a:rPr lang="zh-CN" altLang="en-US" sz="1200" dirty="0">
                          <a:effectLst/>
                        </a:rPr>
                        <a:t>分，非实验组</a:t>
                      </a:r>
                      <a:r>
                        <a:rPr lang="en-US" sz="1200" dirty="0">
                          <a:effectLst/>
                        </a:rPr>
                        <a:t>-1</a:t>
                      </a:r>
                      <a:r>
                        <a:rPr lang="zh-CN" altLang="en-US" sz="1200" dirty="0">
                          <a:effectLst/>
                        </a:rPr>
                        <a:t>分（治疗</a:t>
                      </a:r>
                      <a:r>
                        <a:rPr lang="en-US" sz="1200" dirty="0">
                          <a:effectLst/>
                        </a:rPr>
                        <a:t>15m</a:t>
                      </a:r>
                      <a:r>
                        <a:rPr lang="zh-CN" altLang="en-US" sz="1200" dirty="0">
                          <a:effectLst/>
                        </a:rPr>
                        <a:t>后）</a:t>
                      </a:r>
                      <a:endParaRPr lang="en-US" sz="1200" dirty="0">
                        <a:effectLst/>
                      </a:endParaRPr>
                    </a:p>
                  </a:txBody>
                  <a:tcPr marL="67574" marR="67574" marT="0" marB="0"/>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480521304"/>
                  </a:ext>
                </a:extLst>
              </a:tr>
              <a:tr h="324048">
                <a:tc>
                  <a:txBody>
                    <a:bodyPr/>
                    <a:lstStyle/>
                    <a:p>
                      <a:pPr marL="0" marR="0">
                        <a:lnSpc>
                          <a:spcPct val="107000"/>
                        </a:lnSpc>
                        <a:spcBef>
                          <a:spcPts val="0"/>
                        </a:spcBef>
                        <a:spcAft>
                          <a:spcPts val="0"/>
                        </a:spcAft>
                      </a:pPr>
                      <a:r>
                        <a:rPr lang="zh-CN" altLang="en-US" sz="1200" b="1" kern="1200" dirty="0">
                          <a:solidFill>
                            <a:schemeClr val="lt1"/>
                          </a:solidFill>
                          <a:effectLst/>
                          <a:latin typeface="+mn-lt"/>
                          <a:ea typeface="+mn-ea"/>
                          <a:cs typeface="+mn-cs"/>
                        </a:rPr>
                        <a:t>长期数据</a:t>
                      </a:r>
                      <a:endParaRPr lang="en-US" sz="1200" b="1" kern="1200" dirty="0">
                        <a:solidFill>
                          <a:schemeClr val="lt1"/>
                        </a:solidFill>
                        <a:effectLst/>
                        <a:latin typeface="+mn-lt"/>
                        <a:ea typeface="+mn-ea"/>
                        <a:cs typeface="+mn-cs"/>
                      </a:endParaRPr>
                    </a:p>
                  </a:txBody>
                  <a:tcPr marL="67574" marR="67574" marT="0" marB="0">
                    <a:solidFill>
                      <a:srgbClr val="AA8535"/>
                    </a:solidFill>
                  </a:tcPr>
                </a:tc>
                <a:tc>
                  <a:txBody>
                    <a:bodyPr/>
                    <a:lstStyle/>
                    <a:p>
                      <a:pPr marL="0" marR="0" lvl="0" indent="0" algn="l" defTabSz="990570" rtl="0" eaLnBrk="1" fontAlgn="auto" latinLnBrk="0" hangingPunct="1">
                        <a:lnSpc>
                          <a:spcPct val="107000"/>
                        </a:lnSpc>
                        <a:spcBef>
                          <a:spcPts val="0"/>
                        </a:spcBef>
                        <a:spcAft>
                          <a:spcPts val="0"/>
                        </a:spcAft>
                        <a:buClrTx/>
                        <a:buSzTx/>
                        <a:buFontTx/>
                        <a:buNone/>
                        <a:tabLst/>
                        <a:defRPr/>
                      </a:pPr>
                      <a:r>
                        <a:rPr lang="zh-CN" altLang="en-US" sz="1200" dirty="0">
                          <a:effectLst/>
                        </a:rPr>
                        <a:t>症状发生前的婴儿长期数据（</a:t>
                      </a:r>
                      <a:r>
                        <a:rPr lang="en-US" sz="1200" dirty="0">
                          <a:effectLst/>
                        </a:rPr>
                        <a:t>45</a:t>
                      </a:r>
                      <a:r>
                        <a:rPr lang="zh-CN" altLang="en-US" sz="1200" dirty="0">
                          <a:effectLst/>
                        </a:rPr>
                        <a:t>个月后）表明，</a:t>
                      </a:r>
                      <a:r>
                        <a:rPr lang="en-US" sz="1200" dirty="0">
                          <a:effectLst/>
                        </a:rPr>
                        <a:t>100%</a:t>
                      </a:r>
                      <a:r>
                        <a:rPr lang="zh-CN" altLang="en-US" sz="1200" dirty="0">
                          <a:effectLst/>
                        </a:rPr>
                        <a:t>的病人可以独立坐起来，</a:t>
                      </a:r>
                      <a:r>
                        <a:rPr lang="en-US" sz="1200" dirty="0">
                          <a:effectLst/>
                        </a:rPr>
                        <a:t>88%</a:t>
                      </a:r>
                      <a:r>
                        <a:rPr lang="zh-CN" altLang="en-US" sz="1200" dirty="0">
                          <a:effectLst/>
                        </a:rPr>
                        <a:t>的病人可以走路。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212748328"/>
                  </a:ext>
                </a:extLst>
              </a:tr>
              <a:tr h="244155">
                <a:tc>
                  <a:txBody>
                    <a:bodyPr/>
                    <a:lstStyle/>
                    <a:p>
                      <a:pPr marL="0" marR="0">
                        <a:lnSpc>
                          <a:spcPct val="107000"/>
                        </a:lnSpc>
                        <a:spcBef>
                          <a:spcPts val="0"/>
                        </a:spcBef>
                        <a:spcAft>
                          <a:spcPts val="0"/>
                        </a:spcAft>
                      </a:pPr>
                      <a:r>
                        <a:rPr lang="zh-CN" sz="1200" dirty="0">
                          <a:effectLst/>
                        </a:rPr>
                        <a:t>安全性</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a:effectLst/>
                        </a:rPr>
                        <a:t>可能发生血小板减少症，有一定肾毒性</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肝功能不全者不可以使用，有一定肝毒性</a:t>
                      </a:r>
                      <a:r>
                        <a:rPr lang="zh-CN" altLang="en-US" sz="1200" dirty="0">
                          <a:effectLst/>
                        </a:rPr>
                        <a:t>，需要提前测试肝功能</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843508745"/>
                  </a:ext>
                </a:extLst>
              </a:tr>
              <a:tr h="652452">
                <a:tc>
                  <a:txBody>
                    <a:bodyPr/>
                    <a:lstStyle/>
                    <a:p>
                      <a:pPr marL="0" marR="0">
                        <a:lnSpc>
                          <a:spcPct val="107000"/>
                        </a:lnSpc>
                        <a:spcBef>
                          <a:spcPts val="0"/>
                        </a:spcBef>
                        <a:spcAft>
                          <a:spcPts val="0"/>
                        </a:spcAft>
                      </a:pPr>
                      <a:r>
                        <a:rPr lang="zh-CN" sz="1200" dirty="0">
                          <a:effectLst/>
                        </a:rPr>
                        <a:t>价格</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dirty="0">
                          <a:effectLst/>
                        </a:rPr>
                        <a:t>定价</a:t>
                      </a:r>
                      <a:r>
                        <a:rPr lang="en-US" sz="1200" dirty="0">
                          <a:effectLst/>
                        </a:rPr>
                        <a:t>12.5</a:t>
                      </a:r>
                      <a:r>
                        <a:rPr lang="zh-CN" sz="1200" dirty="0">
                          <a:effectLst/>
                        </a:rPr>
                        <a:t>万美元</a:t>
                      </a:r>
                      <a:r>
                        <a:rPr lang="en-US" sz="1200" dirty="0">
                          <a:effectLst/>
                        </a:rPr>
                        <a:t>/</a:t>
                      </a:r>
                      <a:r>
                        <a:rPr lang="zh-CN" sz="1200" dirty="0">
                          <a:effectLst/>
                        </a:rPr>
                        <a:t>针，脊髓注射。首年需要</a:t>
                      </a:r>
                      <a:r>
                        <a:rPr lang="en-US" sz="1200" dirty="0">
                          <a:effectLst/>
                        </a:rPr>
                        <a:t>6</a:t>
                      </a:r>
                      <a:r>
                        <a:rPr lang="zh-CN" sz="1200" dirty="0">
                          <a:effectLst/>
                        </a:rPr>
                        <a:t>次注射，治疗费用为</a:t>
                      </a:r>
                      <a:r>
                        <a:rPr lang="en-US" sz="1200" dirty="0">
                          <a:effectLst/>
                        </a:rPr>
                        <a:t>75</a:t>
                      </a:r>
                      <a:r>
                        <a:rPr lang="zh-CN" sz="1200" dirty="0">
                          <a:effectLst/>
                        </a:rPr>
                        <a:t>万美元，第二年的费用降低一半至</a:t>
                      </a:r>
                      <a:r>
                        <a:rPr lang="en-US" sz="1200" dirty="0">
                          <a:effectLst/>
                        </a:rPr>
                        <a:t>37.5</a:t>
                      </a:r>
                      <a:r>
                        <a:rPr lang="zh-CN" sz="1200" dirty="0">
                          <a:effectLst/>
                        </a:rPr>
                        <a:t>万美元。治疗</a:t>
                      </a:r>
                      <a:r>
                        <a:rPr lang="en-US" sz="1200" dirty="0">
                          <a:effectLst/>
                        </a:rPr>
                        <a:t>5</a:t>
                      </a:r>
                      <a:r>
                        <a:rPr lang="zh-CN" sz="1200" dirty="0">
                          <a:effectLst/>
                        </a:rPr>
                        <a:t>年即贵过</a:t>
                      </a:r>
                      <a:r>
                        <a:rPr lang="en-US" sz="1200" dirty="0" err="1">
                          <a:effectLst/>
                        </a:rPr>
                        <a:t>zolgensma</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en-US" sz="1200" dirty="0">
                          <a:effectLst/>
                        </a:rPr>
                        <a:t>210</a:t>
                      </a:r>
                      <a:r>
                        <a:rPr lang="zh-CN" sz="1200" dirty="0">
                          <a:effectLst/>
                        </a:rPr>
                        <a:t>万美元，</a:t>
                      </a:r>
                      <a:r>
                        <a:rPr lang="zh-CN" altLang="en-US" sz="1200" dirty="0">
                          <a:effectLst/>
                        </a:rPr>
                        <a:t>没有保险的病人可申请</a:t>
                      </a:r>
                      <a:r>
                        <a:rPr lang="en-US" sz="1200" dirty="0">
                          <a:effectLst/>
                        </a:rPr>
                        <a:t>5</a:t>
                      </a:r>
                      <a:r>
                        <a:rPr lang="zh-CN" sz="1200" dirty="0">
                          <a:effectLst/>
                        </a:rPr>
                        <a:t>年分期</a:t>
                      </a:r>
                      <a:r>
                        <a:rPr lang="zh-CN" altLang="en-US" sz="1200" dirty="0">
                          <a:effectLst/>
                        </a:rPr>
                        <a:t>，根据</a:t>
                      </a:r>
                      <a:r>
                        <a:rPr lang="en-US" altLang="zh-CN" sz="1200" dirty="0">
                          <a:effectLst/>
                        </a:rPr>
                        <a:t>5</a:t>
                      </a:r>
                      <a:r>
                        <a:rPr lang="zh-CN" altLang="en-US" sz="1200" dirty="0">
                          <a:effectLst/>
                        </a:rPr>
                        <a:t>年内疗效付款（具体内容不明）</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434147530"/>
                  </a:ext>
                </a:extLst>
              </a:tr>
              <a:tr h="652452">
                <a:tc>
                  <a:txBody>
                    <a:bodyPr/>
                    <a:lstStyle/>
                    <a:p>
                      <a:pPr marL="0" marR="0">
                        <a:lnSpc>
                          <a:spcPct val="107000"/>
                        </a:lnSpc>
                        <a:spcBef>
                          <a:spcPts val="0"/>
                        </a:spcBef>
                        <a:spcAft>
                          <a:spcPts val="0"/>
                        </a:spcAft>
                      </a:pPr>
                      <a:r>
                        <a:rPr lang="zh-CN" sz="1200" dirty="0">
                          <a:effectLst/>
                        </a:rPr>
                        <a:t>销售额</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en-US" sz="1200" dirty="0">
                          <a:effectLst/>
                        </a:rPr>
                        <a:t>2018</a:t>
                      </a:r>
                      <a:r>
                        <a:rPr lang="zh-CN" sz="1200" dirty="0">
                          <a:effectLst/>
                        </a:rPr>
                        <a:t>年</a:t>
                      </a:r>
                      <a:r>
                        <a:rPr lang="en-US" sz="1200" dirty="0">
                          <a:effectLst/>
                        </a:rPr>
                        <a:t>$1724.2M</a:t>
                      </a:r>
                      <a:r>
                        <a:rPr lang="zh-CN" sz="1200" dirty="0">
                          <a:effectLst/>
                        </a:rPr>
                        <a:t>，</a:t>
                      </a:r>
                      <a:r>
                        <a:rPr lang="en-US" sz="1200" dirty="0">
                          <a:effectLst/>
                        </a:rPr>
                        <a:t>2017</a:t>
                      </a:r>
                      <a:r>
                        <a:rPr lang="zh-CN" sz="1200" dirty="0">
                          <a:effectLst/>
                        </a:rPr>
                        <a:t>年</a:t>
                      </a:r>
                      <a:r>
                        <a:rPr lang="en-US" sz="1200" dirty="0">
                          <a:effectLst/>
                        </a:rPr>
                        <a:t>$883.7M</a:t>
                      </a:r>
                      <a:r>
                        <a:rPr lang="zh-CN" sz="1200" dirty="0">
                          <a:effectLst/>
                        </a:rPr>
                        <a:t>，</a:t>
                      </a:r>
                      <a:r>
                        <a:rPr lang="en-US" sz="1200" dirty="0">
                          <a:effectLst/>
                        </a:rPr>
                        <a:t>2016</a:t>
                      </a:r>
                      <a:r>
                        <a:rPr lang="zh-CN" sz="1200" dirty="0">
                          <a:effectLst/>
                        </a:rPr>
                        <a:t>年</a:t>
                      </a:r>
                      <a:r>
                        <a:rPr lang="en-US" sz="1200" dirty="0">
                          <a:effectLst/>
                        </a:rPr>
                        <a:t>$4.6M</a:t>
                      </a:r>
                    </a:p>
                    <a:p>
                      <a:pPr marL="0" marR="0">
                        <a:lnSpc>
                          <a:spcPct val="107000"/>
                        </a:lnSpc>
                        <a:spcBef>
                          <a:spcPts val="0"/>
                        </a:spcBef>
                        <a:spcAft>
                          <a:spcPts val="0"/>
                        </a:spcAft>
                      </a:pPr>
                      <a:r>
                        <a:rPr lang="en-US" sz="1200" dirty="0">
                          <a:effectLst/>
                        </a:rPr>
                        <a:t>~6000</a:t>
                      </a:r>
                      <a:r>
                        <a:rPr lang="zh-CN" sz="1200" dirty="0">
                          <a:effectLst/>
                        </a:rPr>
                        <a:t>病人在接受治疗</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已有超过</a:t>
                      </a:r>
                      <a:r>
                        <a:rPr lang="en-US" sz="1200" dirty="0">
                          <a:effectLst/>
                        </a:rPr>
                        <a:t>15</a:t>
                      </a:r>
                      <a:r>
                        <a:rPr lang="zh-CN" sz="1200" dirty="0">
                          <a:effectLst/>
                        </a:rPr>
                        <a:t>个病人想要得</a:t>
                      </a:r>
                      <a:r>
                        <a:rPr lang="zh-CN" sz="1200">
                          <a:effectLst/>
                        </a:rPr>
                        <a:t>到治疗</a:t>
                      </a:r>
                      <a:r>
                        <a:rPr lang="zh-CN" altLang="en-US" sz="1200">
                          <a:effectLst/>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1265414281"/>
                  </a:ext>
                </a:extLst>
              </a:tr>
              <a:tr h="241409">
                <a:tc>
                  <a:txBody>
                    <a:bodyPr/>
                    <a:lstStyle/>
                    <a:p>
                      <a:pPr marL="0" marR="0">
                        <a:lnSpc>
                          <a:spcPct val="107000"/>
                        </a:lnSpc>
                        <a:spcBef>
                          <a:spcPts val="0"/>
                        </a:spcBef>
                        <a:spcAft>
                          <a:spcPts val="0"/>
                        </a:spcAft>
                      </a:pPr>
                      <a:r>
                        <a:rPr lang="zh-CN" sz="1200" dirty="0">
                          <a:effectLst/>
                        </a:rPr>
                        <a:t>渠道</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solidFill>
                      <a:srgbClr val="AA8535"/>
                    </a:solidFill>
                  </a:tcPr>
                </a:tc>
                <a:tc>
                  <a:txBody>
                    <a:bodyPr/>
                    <a:lstStyle/>
                    <a:p>
                      <a:pPr marL="0" marR="0">
                        <a:lnSpc>
                          <a:spcPct val="107000"/>
                        </a:lnSpc>
                        <a:spcBef>
                          <a:spcPts val="0"/>
                        </a:spcBef>
                        <a:spcAft>
                          <a:spcPts val="0"/>
                        </a:spcAft>
                      </a:pPr>
                      <a:r>
                        <a:rPr lang="zh-CN" sz="1200" dirty="0">
                          <a:effectLst/>
                        </a:rPr>
                        <a:t>在超过</a:t>
                      </a:r>
                      <a:r>
                        <a:rPr lang="en-US" sz="1200" dirty="0">
                          <a:effectLst/>
                        </a:rPr>
                        <a:t>40</a:t>
                      </a:r>
                      <a:r>
                        <a:rPr lang="zh-CN" sz="1200" dirty="0">
                          <a:effectLst/>
                        </a:rPr>
                        <a:t>个国家中获得批准</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tc>
                  <a:txBody>
                    <a:bodyPr/>
                    <a:lstStyle/>
                    <a:p>
                      <a:pPr marL="0" marR="0">
                        <a:lnSpc>
                          <a:spcPct val="107000"/>
                        </a:lnSpc>
                        <a:spcBef>
                          <a:spcPts val="0"/>
                        </a:spcBef>
                        <a:spcAft>
                          <a:spcPts val="0"/>
                        </a:spcAft>
                      </a:pPr>
                      <a:r>
                        <a:rPr lang="zh-CN" sz="1200" dirty="0">
                          <a:effectLst/>
                        </a:rPr>
                        <a:t>已在美国，欧洲，日本开始，致力于推向国际市场</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574" marR="67574" marT="0" marB="0"/>
                </a:tc>
                <a:extLst>
                  <a:ext uri="{0D108BD9-81ED-4DB2-BD59-A6C34878D82A}">
                    <a16:rowId xmlns:a16="http://schemas.microsoft.com/office/drawing/2014/main" val="2679369542"/>
                  </a:ext>
                </a:extLst>
              </a:tr>
            </a:tbl>
          </a:graphicData>
        </a:graphic>
      </p:graphicFrame>
      <p:sp>
        <p:nvSpPr>
          <p:cNvPr id="9" name="Text Placeholder 3">
            <a:extLst>
              <a:ext uri="{FF2B5EF4-FFF2-40B4-BE49-F238E27FC236}">
                <a16:creationId xmlns:a16="http://schemas.microsoft.com/office/drawing/2014/main" id="{82E7006A-1648-49D5-93E3-B33795060BE5}"/>
              </a:ext>
            </a:extLst>
          </p:cNvPr>
          <p:cNvSpPr>
            <a:spLocks noGrp="1"/>
          </p:cNvSpPr>
          <p:nvPr>
            <p:ph type="body" sz="quarter" idx="10"/>
          </p:nvPr>
        </p:nvSpPr>
        <p:spPr>
          <a:xfrm>
            <a:off x="185773" y="5140996"/>
            <a:ext cx="7278945" cy="1224136"/>
          </a:xfrm>
        </p:spPr>
        <p:txBody>
          <a:bodyPr/>
          <a:lstStyle/>
          <a:p>
            <a:r>
              <a:rPr lang="en-US" dirty="0" err="1"/>
              <a:t>Risdiplam</a:t>
            </a:r>
            <a:r>
              <a:rPr lang="en-US" dirty="0"/>
              <a:t> </a:t>
            </a:r>
            <a:r>
              <a:rPr lang="zh-CN" altLang="en-US" dirty="0"/>
              <a:t>是</a:t>
            </a:r>
            <a:r>
              <a:rPr lang="en-US" dirty="0"/>
              <a:t>Roche</a:t>
            </a:r>
            <a:r>
              <a:rPr lang="zh-CN" altLang="en-US" dirty="0"/>
              <a:t>在研的小分子口服药，它是一种吡啶衍生物，可以改变</a:t>
            </a:r>
            <a:r>
              <a:rPr lang="en-US" altLang="zh-CN" dirty="0"/>
              <a:t>SMN2</a:t>
            </a:r>
            <a:r>
              <a:rPr lang="zh-CN" altLang="en-US" dirty="0"/>
              <a:t>基因的剪切方式，使其生产足量的</a:t>
            </a:r>
            <a:r>
              <a:rPr lang="en-US" altLang="zh-CN" dirty="0"/>
              <a:t>SMN</a:t>
            </a:r>
            <a:r>
              <a:rPr lang="zh-CN" altLang="en-US" dirty="0"/>
              <a:t>蛋白。还在临床研究阶段，预计</a:t>
            </a:r>
            <a:r>
              <a:rPr lang="en-US" dirty="0"/>
              <a:t>2020</a:t>
            </a:r>
            <a:r>
              <a:rPr lang="zh-CN" altLang="en-US" dirty="0"/>
              <a:t>年中期上市，预计</a:t>
            </a:r>
            <a:r>
              <a:rPr lang="en-US" dirty="0"/>
              <a:t>2022</a:t>
            </a:r>
            <a:r>
              <a:rPr lang="zh-CN" altLang="en-US" dirty="0"/>
              <a:t>年销售额可达到</a:t>
            </a:r>
            <a:r>
              <a:rPr lang="en-US" dirty="0"/>
              <a:t>$1.3B</a:t>
            </a:r>
            <a:r>
              <a:rPr lang="zh-CN" altLang="en-US" dirty="0"/>
              <a:t>。现有临床数据来看，药效高于</a:t>
            </a:r>
            <a:r>
              <a:rPr lang="en-US" dirty="0" err="1"/>
              <a:t>spinraza</a:t>
            </a:r>
            <a:r>
              <a:rPr lang="zh-CN" altLang="en-US" dirty="0"/>
              <a:t>，但是低于</a:t>
            </a:r>
            <a:r>
              <a:rPr lang="en-US" dirty="0"/>
              <a:t>ZOLGENSMA</a:t>
            </a:r>
            <a:r>
              <a:rPr lang="zh-CN" altLang="en-US" dirty="0"/>
              <a:t>（存活率：</a:t>
            </a:r>
            <a:r>
              <a:rPr lang="en-US" altLang="zh-CN" dirty="0"/>
              <a:t>85.7%</a:t>
            </a:r>
            <a:r>
              <a:rPr lang="zh-CN" altLang="en-US" dirty="0"/>
              <a:t>，没有帮助的情况下坐起：</a:t>
            </a:r>
            <a:r>
              <a:rPr lang="en-US" altLang="zh-CN" dirty="0"/>
              <a:t>41%</a:t>
            </a:r>
            <a:r>
              <a:rPr lang="zh-CN" altLang="en-US" dirty="0"/>
              <a:t>，控制手：</a:t>
            </a:r>
            <a:r>
              <a:rPr lang="en-US" altLang="zh-CN" dirty="0"/>
              <a:t>53%</a:t>
            </a:r>
            <a:r>
              <a:rPr lang="zh-CN" altLang="en-US" dirty="0"/>
              <a:t>），具有一定的竞争性。</a:t>
            </a:r>
            <a:endParaRPr lang="en-US" altLang="zh-CN" dirty="0"/>
          </a:p>
          <a:p>
            <a:pPr marL="27515" indent="0">
              <a:buNone/>
            </a:pPr>
            <a:endParaRPr lang="en-US" dirty="0"/>
          </a:p>
          <a:p>
            <a:endParaRPr lang="en-US" dirty="0"/>
          </a:p>
        </p:txBody>
      </p:sp>
      <p:pic>
        <p:nvPicPr>
          <p:cNvPr id="4" name="Picture 3">
            <a:extLst>
              <a:ext uri="{FF2B5EF4-FFF2-40B4-BE49-F238E27FC236}">
                <a16:creationId xmlns:a16="http://schemas.microsoft.com/office/drawing/2014/main" id="{CFB7C6F7-A094-4661-8A8C-B3B8496BB6B1}"/>
              </a:ext>
            </a:extLst>
          </p:cNvPr>
          <p:cNvPicPr>
            <a:picLocks noChangeAspect="1"/>
          </p:cNvPicPr>
          <p:nvPr/>
        </p:nvPicPr>
        <p:blipFill>
          <a:blip r:embed="rId3"/>
          <a:stretch>
            <a:fillRect/>
          </a:stretch>
        </p:blipFill>
        <p:spPr>
          <a:xfrm>
            <a:off x="7563191" y="5151126"/>
            <a:ext cx="2142783" cy="1142227"/>
          </a:xfrm>
          <a:prstGeom prst="rect">
            <a:avLst/>
          </a:prstGeom>
        </p:spPr>
      </p:pic>
    </p:spTree>
    <p:extLst>
      <p:ext uri="{BB962C8B-B14F-4D97-AF65-F5344CB8AC3E}">
        <p14:creationId xmlns:p14="http://schemas.microsoft.com/office/powerpoint/2010/main" val="407499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8A86-3597-4FD4-ADC6-084A79FFFB33}"/>
              </a:ext>
            </a:extLst>
          </p:cNvPr>
          <p:cNvSpPr>
            <a:spLocks noGrp="1"/>
          </p:cNvSpPr>
          <p:nvPr>
            <p:ph type="title"/>
          </p:nvPr>
        </p:nvSpPr>
        <p:spPr/>
        <p:txBody>
          <a:bodyPr/>
          <a:lstStyle/>
          <a:p>
            <a:r>
              <a:rPr lang="en-CA" altLang="zh-CN" dirty="0"/>
              <a:t>I. </a:t>
            </a:r>
            <a:r>
              <a:rPr lang="zh-CN" altLang="en-US" dirty="0"/>
              <a:t>投资概要</a:t>
            </a:r>
            <a:br>
              <a:rPr lang="en-CA" altLang="zh-CN" dirty="0"/>
            </a:br>
            <a:r>
              <a:rPr lang="en-CA" altLang="zh-CN" dirty="0"/>
              <a:t>Executive summary</a:t>
            </a:r>
            <a:endParaRPr lang="zh-CN" altLang="en-US" dirty="0"/>
          </a:p>
        </p:txBody>
      </p:sp>
    </p:spTree>
    <p:extLst>
      <p:ext uri="{BB962C8B-B14F-4D97-AF65-F5344CB8AC3E}">
        <p14:creationId xmlns:p14="http://schemas.microsoft.com/office/powerpoint/2010/main" val="3666256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5F9EC-04C3-4B4F-ACE8-C98FCC7EE6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EFE8324-D2E4-4D39-9B44-FD37AB030818}"/>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FA70412C-07C8-463B-9E27-6D969243E74F}"/>
              </a:ext>
            </a:extLst>
          </p:cNvPr>
          <p:cNvSpPr>
            <a:spLocks noGrp="1"/>
          </p:cNvSpPr>
          <p:nvPr>
            <p:ph type="body" sz="quarter" idx="10"/>
          </p:nvPr>
        </p:nvSpPr>
        <p:spPr/>
        <p:txBody>
          <a:bodyPr/>
          <a:lstStyle/>
          <a:p>
            <a:pPr lvl="0"/>
            <a:r>
              <a:rPr lang="en-US" altLang="zh-CN" dirty="0"/>
              <a:t>Biogen</a:t>
            </a:r>
            <a:r>
              <a:rPr lang="zh-CN" altLang="en-US" dirty="0"/>
              <a:t>和</a:t>
            </a:r>
            <a:r>
              <a:rPr lang="en-US" dirty="0"/>
              <a:t>Ionis Pharmaceuticals, Inc </a:t>
            </a:r>
            <a:r>
              <a:rPr lang="zh-CN" altLang="en-US" dirty="0"/>
              <a:t>合作（</a:t>
            </a:r>
            <a:r>
              <a:rPr lang="en-US" dirty="0"/>
              <a:t>worldwide option and collaboration agreement</a:t>
            </a:r>
            <a:r>
              <a:rPr lang="zh-CN" altLang="en-US" dirty="0"/>
              <a:t>），共同研发</a:t>
            </a:r>
            <a:r>
              <a:rPr lang="en-US" altLang="zh-CN" dirty="0" err="1"/>
              <a:t>Spinraza</a:t>
            </a:r>
            <a:r>
              <a:rPr lang="zh-CN" altLang="en-US" dirty="0"/>
              <a:t>及获利。</a:t>
            </a:r>
            <a:endParaRPr lang="en-US" dirty="0"/>
          </a:p>
          <a:p>
            <a:pPr lvl="0"/>
            <a:r>
              <a:rPr lang="en-US" dirty="0" err="1"/>
              <a:t>Spinraza</a:t>
            </a:r>
            <a:r>
              <a:rPr lang="zh-CN" altLang="en-US" dirty="0"/>
              <a:t>在</a:t>
            </a:r>
            <a:r>
              <a:rPr lang="en-US" dirty="0"/>
              <a:t>US, EU, JAPAN</a:t>
            </a:r>
            <a:r>
              <a:rPr lang="zh-CN" altLang="en-US" dirty="0"/>
              <a:t>批准为孤儿药（除非后来药物疗效好于</a:t>
            </a:r>
            <a:r>
              <a:rPr lang="en-US" dirty="0" err="1"/>
              <a:t>Spinraza</a:t>
            </a:r>
            <a:r>
              <a:rPr lang="zh-CN" altLang="en-US" dirty="0"/>
              <a:t>，否则</a:t>
            </a:r>
            <a:r>
              <a:rPr lang="en-US" dirty="0"/>
              <a:t>7</a:t>
            </a:r>
            <a:r>
              <a:rPr lang="zh-CN" altLang="en-US" dirty="0"/>
              <a:t>年内</a:t>
            </a:r>
            <a:r>
              <a:rPr lang="en-US" dirty="0"/>
              <a:t>FDA</a:t>
            </a:r>
            <a:r>
              <a:rPr lang="zh-CN" altLang="en-US" dirty="0"/>
              <a:t>不会批准针对同一适应症的药物）</a:t>
            </a:r>
            <a:endParaRPr lang="en-US" dirty="0"/>
          </a:p>
          <a:p>
            <a:pPr lvl="0"/>
            <a:r>
              <a:rPr lang="en-US" dirty="0"/>
              <a:t>Regulatory exclusivity: US: 2023, EU: 2029. Patent expiration: US: 2023-2034, EU: 2026-2030. </a:t>
            </a:r>
          </a:p>
          <a:p>
            <a:pPr lvl="0"/>
            <a:r>
              <a:rPr lang="en-US" dirty="0" err="1"/>
              <a:t>Spinraza</a:t>
            </a:r>
            <a:r>
              <a:rPr lang="zh-CN" altLang="en-US" dirty="0"/>
              <a:t>具有先发优势，是</a:t>
            </a:r>
            <a:r>
              <a:rPr lang="en-US" dirty="0"/>
              <a:t>FDA</a:t>
            </a:r>
            <a:r>
              <a:rPr lang="zh-CN" altLang="en-US" dirty="0"/>
              <a:t>批准的第一个</a:t>
            </a:r>
            <a:r>
              <a:rPr lang="en-US" dirty="0"/>
              <a:t>SMA</a:t>
            </a:r>
            <a:r>
              <a:rPr lang="zh-CN" altLang="en-US" dirty="0"/>
              <a:t>治疗药物，渠道更广泛，非美国地区的收入将会维持</a:t>
            </a:r>
            <a:r>
              <a:rPr lang="en-US" dirty="0" err="1"/>
              <a:t>Spinraza</a:t>
            </a:r>
            <a:r>
              <a:rPr lang="zh-CN" altLang="en-US" dirty="0"/>
              <a:t>的销售额。</a:t>
            </a:r>
            <a:endParaRPr lang="en-US" dirty="0"/>
          </a:p>
          <a:p>
            <a:pPr lvl="0"/>
            <a:r>
              <a:rPr lang="en-US" dirty="0"/>
              <a:t>2</a:t>
            </a:r>
            <a:r>
              <a:rPr lang="zh-CN" altLang="en-US" dirty="0"/>
              <a:t>岁以上的病人只能使用</a:t>
            </a:r>
            <a:r>
              <a:rPr lang="en-US" dirty="0" err="1"/>
              <a:t>spinraza</a:t>
            </a:r>
            <a:r>
              <a:rPr lang="zh-CN" altLang="en-US" dirty="0"/>
              <a:t>，使得其已拥有的病人群体不太可能转去使用</a:t>
            </a:r>
            <a:r>
              <a:rPr lang="en-US" dirty="0"/>
              <a:t>ZOLGENSMA</a:t>
            </a:r>
            <a:r>
              <a:rPr lang="zh-CN" altLang="en-US" dirty="0"/>
              <a:t>（没有查到</a:t>
            </a:r>
            <a:r>
              <a:rPr lang="en-US" dirty="0"/>
              <a:t>ZOLGENSMA</a:t>
            </a:r>
            <a:r>
              <a:rPr lang="zh-CN" altLang="en-US" dirty="0"/>
              <a:t>在做</a:t>
            </a:r>
            <a:r>
              <a:rPr lang="en-US" dirty="0"/>
              <a:t>2</a:t>
            </a:r>
            <a:r>
              <a:rPr lang="zh-CN" altLang="en-US" dirty="0"/>
              <a:t>岁以上病人的治疗研究）。</a:t>
            </a:r>
            <a:endParaRPr lang="en-US" altLang="zh-CN" dirty="0"/>
          </a:p>
          <a:p>
            <a:pPr lvl="0"/>
            <a:r>
              <a:rPr lang="en-US" dirty="0" err="1"/>
              <a:t>Spinraza</a:t>
            </a:r>
            <a:r>
              <a:rPr lang="zh-CN" altLang="en-US" dirty="0"/>
              <a:t>在</a:t>
            </a:r>
            <a:r>
              <a:rPr lang="en-US" altLang="zh-CN" dirty="0"/>
              <a:t>2</a:t>
            </a:r>
            <a:r>
              <a:rPr lang="zh-CN" altLang="en-US" dirty="0"/>
              <a:t>岁以下婴儿中的短期疗效不如</a:t>
            </a:r>
            <a:r>
              <a:rPr lang="en-US" altLang="zh-CN" dirty="0"/>
              <a:t>ZOLGENSMA</a:t>
            </a:r>
            <a:r>
              <a:rPr lang="zh-CN" altLang="en-US" dirty="0"/>
              <a:t>，但是长期数据非常好，</a:t>
            </a:r>
            <a:r>
              <a:rPr lang="en-US" altLang="zh-CN" dirty="0"/>
              <a:t>ZOLGENSMA</a:t>
            </a:r>
            <a:r>
              <a:rPr lang="zh-CN" altLang="en-US" dirty="0"/>
              <a:t>仍无长期数据。</a:t>
            </a:r>
            <a:endParaRPr lang="en-US" dirty="0"/>
          </a:p>
          <a:p>
            <a:pPr lvl="0"/>
            <a:r>
              <a:rPr lang="en-US" dirty="0"/>
              <a:t>ZOLGENSMA</a:t>
            </a:r>
            <a:r>
              <a:rPr lang="zh-CN" altLang="en-US" dirty="0"/>
              <a:t>价格更便宜，只需要</a:t>
            </a:r>
            <a:r>
              <a:rPr lang="en-US" dirty="0" err="1"/>
              <a:t>spinraza</a:t>
            </a:r>
            <a:r>
              <a:rPr lang="en-US" dirty="0"/>
              <a:t> 5</a:t>
            </a:r>
            <a:r>
              <a:rPr lang="zh-CN" altLang="en-US" dirty="0"/>
              <a:t>年的费用。</a:t>
            </a:r>
            <a:r>
              <a:rPr lang="en-US" dirty="0"/>
              <a:t>ZOLGENSMA</a:t>
            </a:r>
            <a:r>
              <a:rPr lang="zh-CN" altLang="en-US" dirty="0"/>
              <a:t>还可以</a:t>
            </a:r>
            <a:r>
              <a:rPr lang="en-US" dirty="0"/>
              <a:t>5</a:t>
            </a:r>
            <a:r>
              <a:rPr lang="zh-CN" altLang="en-US" dirty="0"/>
              <a:t>年分期付款。但是症状较为轻微的病人可能因为价格原因不考虑</a:t>
            </a:r>
            <a:r>
              <a:rPr lang="en-US" altLang="zh-CN" dirty="0"/>
              <a:t>ZOLGENSMA</a:t>
            </a:r>
          </a:p>
          <a:p>
            <a:pPr lvl="0"/>
            <a:r>
              <a:rPr lang="en-US" dirty="0"/>
              <a:t>2</a:t>
            </a:r>
            <a:r>
              <a:rPr lang="zh-CN" altLang="en-US" dirty="0"/>
              <a:t>岁以下病人的市场随时间推移会被</a:t>
            </a:r>
            <a:r>
              <a:rPr lang="en-US" dirty="0"/>
              <a:t>ZOLGENSMA</a:t>
            </a:r>
            <a:r>
              <a:rPr lang="zh-CN" altLang="en-US" dirty="0"/>
              <a:t>霸占（长期数据更好的话）。</a:t>
            </a:r>
            <a:endParaRPr lang="en-US" altLang="zh-CN" dirty="0"/>
          </a:p>
          <a:p>
            <a:pPr lvl="0"/>
            <a:endParaRPr lang="en-US" dirty="0"/>
          </a:p>
          <a:p>
            <a:pPr lvl="0"/>
            <a:r>
              <a:rPr lang="en-US" dirty="0" err="1"/>
              <a:t>Spinraza</a:t>
            </a:r>
            <a:r>
              <a:rPr lang="en-US" dirty="0"/>
              <a:t> </a:t>
            </a:r>
            <a:r>
              <a:rPr lang="zh-CN" altLang="en-US" dirty="0"/>
              <a:t>预测在</a:t>
            </a:r>
            <a:r>
              <a:rPr lang="en-US" altLang="zh-CN" dirty="0"/>
              <a:t>2021</a:t>
            </a:r>
            <a:r>
              <a:rPr lang="zh-CN" altLang="en-US" dirty="0"/>
              <a:t>年会达到销售巅峰，以下是</a:t>
            </a:r>
            <a:r>
              <a:rPr lang="en-US" altLang="zh-CN" dirty="0"/>
              <a:t>ZOLGLESMA</a:t>
            </a:r>
            <a:r>
              <a:rPr lang="zh-CN" altLang="en-US" dirty="0"/>
              <a:t>和</a:t>
            </a:r>
            <a:r>
              <a:rPr lang="en-US" altLang="zh-CN" dirty="0" err="1"/>
              <a:t>Spinraza</a:t>
            </a:r>
            <a:r>
              <a:rPr lang="en-US" altLang="zh-CN" dirty="0"/>
              <a:t> </a:t>
            </a:r>
            <a:r>
              <a:rPr lang="zh-CN" altLang="en-US" dirty="0"/>
              <a:t>的预测</a:t>
            </a:r>
            <a:endParaRPr lang="en-US" altLang="zh-CN" dirty="0"/>
          </a:p>
          <a:p>
            <a:pPr marL="27515" lvl="0" indent="0">
              <a:buNone/>
            </a:pPr>
            <a:r>
              <a:rPr lang="zh-CN" altLang="en-US" dirty="0"/>
              <a:t>销售额（</a:t>
            </a:r>
            <a:r>
              <a:rPr lang="en-US" altLang="zh-CN" dirty="0" err="1"/>
              <a:t>bloomberg</a:t>
            </a:r>
            <a:r>
              <a:rPr lang="zh-CN" altLang="en-US" dirty="0"/>
              <a:t>预测）：</a:t>
            </a:r>
            <a:r>
              <a:rPr lang="en-US" altLang="zh-CN" dirty="0" err="1"/>
              <a:t>spinraza</a:t>
            </a:r>
            <a:r>
              <a:rPr lang="en-US" altLang="zh-CN" dirty="0"/>
              <a:t> </a:t>
            </a:r>
            <a:r>
              <a:rPr lang="zh-CN" altLang="en-US" dirty="0"/>
              <a:t>将在</a:t>
            </a:r>
            <a:r>
              <a:rPr lang="en-US" altLang="zh-CN" dirty="0"/>
              <a:t>2020</a:t>
            </a:r>
            <a:r>
              <a:rPr lang="zh-CN" altLang="en-US" dirty="0"/>
              <a:t>年销量达到巅峰，其在</a:t>
            </a:r>
            <a:r>
              <a:rPr lang="en-US" altLang="zh-CN" dirty="0"/>
              <a:t>US</a:t>
            </a:r>
            <a:r>
              <a:rPr lang="zh-CN" altLang="en-US" dirty="0"/>
              <a:t>以外的</a:t>
            </a:r>
            <a:endParaRPr lang="en-US" altLang="zh-CN" dirty="0"/>
          </a:p>
          <a:p>
            <a:pPr marL="27515" lvl="0" indent="0">
              <a:buNone/>
            </a:pPr>
            <a:r>
              <a:rPr lang="zh-CN" altLang="en-US" dirty="0"/>
              <a:t>市场销量预测会持续上升，维持其总销量。</a:t>
            </a:r>
            <a:endParaRPr lang="en-US" dirty="0"/>
          </a:p>
          <a:p>
            <a:endParaRPr lang="en-US" dirty="0"/>
          </a:p>
        </p:txBody>
      </p:sp>
      <p:sp>
        <p:nvSpPr>
          <p:cNvPr id="5" name="Text Placeholder 4">
            <a:extLst>
              <a:ext uri="{FF2B5EF4-FFF2-40B4-BE49-F238E27FC236}">
                <a16:creationId xmlns:a16="http://schemas.microsoft.com/office/drawing/2014/main" id="{0B01B529-F846-41D0-85BA-ABCA052774D3}"/>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ECC157B-1133-42D3-9B0E-05BE7C95FB7C}"/>
              </a:ext>
            </a:extLst>
          </p:cNvPr>
          <p:cNvSpPr>
            <a:spLocks noGrp="1"/>
          </p:cNvSpPr>
          <p:nvPr>
            <p:ph type="title"/>
          </p:nvPr>
        </p:nvSpPr>
        <p:spPr/>
        <p:txBody>
          <a:bodyPr/>
          <a:lstStyle/>
          <a:p>
            <a:r>
              <a:rPr lang="en-US" dirty="0"/>
              <a:t>SMA</a:t>
            </a:r>
            <a:r>
              <a:rPr lang="zh-CN" altLang="en-US" dirty="0"/>
              <a:t>市场分析：</a:t>
            </a:r>
            <a:r>
              <a:rPr lang="en-US" altLang="zh-CN" dirty="0" err="1"/>
              <a:t>Spinraza</a:t>
            </a:r>
            <a:r>
              <a:rPr lang="en-US" altLang="zh-CN" dirty="0"/>
              <a:t> </a:t>
            </a:r>
            <a:r>
              <a:rPr lang="zh-CN" altLang="en-US" dirty="0"/>
              <a:t>销量可保持稳定，海外市场增长迅速</a:t>
            </a:r>
            <a:endParaRPr lang="en-US" dirty="0"/>
          </a:p>
        </p:txBody>
      </p:sp>
      <p:graphicFrame>
        <p:nvGraphicFramePr>
          <p:cNvPr id="10" name="Chart 9">
            <a:extLst>
              <a:ext uri="{FF2B5EF4-FFF2-40B4-BE49-F238E27FC236}">
                <a16:creationId xmlns:a16="http://schemas.microsoft.com/office/drawing/2014/main" id="{DBDCAAD4-C63C-434B-8DA0-2250C8FB82FE}"/>
              </a:ext>
            </a:extLst>
          </p:cNvPr>
          <p:cNvGraphicFramePr>
            <a:graphicFrameLocks/>
          </p:cNvGraphicFramePr>
          <p:nvPr>
            <p:extLst>
              <p:ext uri="{D42A27DB-BD31-4B8C-83A1-F6EECF244321}">
                <p14:modId xmlns:p14="http://schemas.microsoft.com/office/powerpoint/2010/main" val="3831232232"/>
              </p:ext>
            </p:extLst>
          </p:nvPr>
        </p:nvGraphicFramePr>
        <p:xfrm>
          <a:off x="6537176" y="3429000"/>
          <a:ext cx="3275856" cy="29164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028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03A2A-2154-48B8-9460-94B3C6DB785B}"/>
              </a:ext>
            </a:extLst>
          </p:cNvPr>
          <p:cNvSpPr>
            <a:spLocks noGrp="1"/>
          </p:cNvSpPr>
          <p:nvPr>
            <p:ph type="title"/>
          </p:nvPr>
        </p:nvSpPr>
        <p:spPr/>
        <p:txBody>
          <a:bodyPr/>
          <a:lstStyle/>
          <a:p>
            <a:r>
              <a:rPr lang="zh-CN" altLang="en-US" dirty="0"/>
              <a:t>三、公司分析</a:t>
            </a:r>
            <a:br>
              <a:rPr lang="en-CA" altLang="zh-CN" dirty="0"/>
            </a:br>
            <a:r>
              <a:rPr lang="en-CA" altLang="zh-CN" dirty="0"/>
              <a:t>Company analysis</a:t>
            </a:r>
            <a:endParaRPr lang="zh-CN" altLang="en-US" dirty="0"/>
          </a:p>
        </p:txBody>
      </p:sp>
    </p:spTree>
    <p:extLst>
      <p:ext uri="{BB962C8B-B14F-4D97-AF65-F5344CB8AC3E}">
        <p14:creationId xmlns:p14="http://schemas.microsoft.com/office/powerpoint/2010/main" val="226798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12020-5C7C-42FC-AE21-735866971D4C}"/>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C25DA60-E925-4C79-A64A-EF8B32A5D91E}"/>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90BDC15-D863-44FE-9E7F-ADDD8D97DB7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F563C31B-03C7-465A-9A5A-437D8369F5B9}"/>
              </a:ext>
            </a:extLst>
          </p:cNvPr>
          <p:cNvSpPr>
            <a:spLocks noGrp="1"/>
          </p:cNvSpPr>
          <p:nvPr>
            <p:ph type="title"/>
          </p:nvPr>
        </p:nvSpPr>
        <p:spPr/>
        <p:txBody>
          <a:bodyPr/>
          <a:lstStyle/>
          <a:p>
            <a:r>
              <a:rPr lang="en-US" altLang="zh-CN" dirty="0">
                <a:solidFill>
                  <a:srgbClr val="000000"/>
                </a:solidFill>
              </a:rPr>
              <a:t>Biogen</a:t>
            </a:r>
            <a:r>
              <a:rPr lang="zh-CN" altLang="en-US" dirty="0">
                <a:solidFill>
                  <a:srgbClr val="000000"/>
                </a:solidFill>
              </a:rPr>
              <a:t>历史：世界上创立时间最早的生物科技公司之一</a:t>
            </a:r>
            <a:endParaRPr lang="en-US" dirty="0"/>
          </a:p>
        </p:txBody>
      </p:sp>
      <p:sp>
        <p:nvSpPr>
          <p:cNvPr id="8" name="Rectangle 7">
            <a:extLst>
              <a:ext uri="{FF2B5EF4-FFF2-40B4-BE49-F238E27FC236}">
                <a16:creationId xmlns:a16="http://schemas.microsoft.com/office/drawing/2014/main" id="{9D382838-DA5F-4782-A730-666BAE2ED1B9}"/>
              </a:ext>
            </a:extLst>
          </p:cNvPr>
          <p:cNvSpPr/>
          <p:nvPr/>
        </p:nvSpPr>
        <p:spPr>
          <a:xfrm>
            <a:off x="0" y="5934887"/>
            <a:ext cx="9777536" cy="461665"/>
          </a:xfrm>
          <a:prstGeom prst="rect">
            <a:avLst/>
          </a:prstGeom>
        </p:spPr>
        <p:txBody>
          <a:bodyPr wrap="square">
            <a:spAutoFit/>
          </a:bodyPr>
          <a:lstStyle/>
          <a:p>
            <a:pPr lvl="0">
              <a:defRPr/>
            </a:pPr>
            <a:r>
              <a:rPr lang="zh-CN" altLang="en-US" sz="1200" dirty="0"/>
              <a:t>上涨主要由几款新药上市，以及阿尔兹海默症药物</a:t>
            </a:r>
            <a:r>
              <a:rPr lang="en-US" altLang="zh-CN" sz="1200" dirty="0"/>
              <a:t>aducanumab</a:t>
            </a:r>
            <a:r>
              <a:rPr lang="zh-CN" altLang="en-US" sz="1200" dirty="0"/>
              <a:t>好的一期临床数据发布而拉动，其中</a:t>
            </a:r>
            <a:r>
              <a:rPr lang="en-US" altLang="zh-CN" sz="1200" dirty="0" err="1"/>
              <a:t>tecifideral</a:t>
            </a:r>
            <a:r>
              <a:rPr lang="zh-CN" altLang="en-US" sz="1200" dirty="0"/>
              <a:t>成为</a:t>
            </a:r>
            <a:r>
              <a:rPr lang="en-US" altLang="zh-CN" sz="1200" dirty="0" err="1"/>
              <a:t>biogen</a:t>
            </a:r>
            <a:r>
              <a:rPr lang="zh-CN" altLang="en-US" sz="1200" dirty="0"/>
              <a:t>销售额最大的</a:t>
            </a:r>
            <a:r>
              <a:rPr lang="en-US" altLang="zh-CN" sz="1200" dirty="0"/>
              <a:t>MS</a:t>
            </a:r>
            <a:r>
              <a:rPr lang="zh-CN" altLang="en-US" sz="1200" dirty="0"/>
              <a:t>药物</a:t>
            </a:r>
            <a:endParaRPr lang="en-US" altLang="zh-CN" sz="1200" dirty="0"/>
          </a:p>
          <a:p>
            <a:pPr lvl="0">
              <a:defRPr/>
            </a:pPr>
            <a:r>
              <a:rPr lang="en-US" sz="1200" dirty="0"/>
              <a:t>Natalizumab</a:t>
            </a:r>
            <a:r>
              <a:rPr lang="zh-CN" altLang="en-US" sz="1200" dirty="0"/>
              <a:t>撤市和阿尔兹海默症药物</a:t>
            </a:r>
            <a:r>
              <a:rPr lang="en-US" altLang="zh-CN" sz="1200" dirty="0"/>
              <a:t>aducanumab</a:t>
            </a:r>
            <a:r>
              <a:rPr lang="zh-CN" altLang="en-US" sz="1200" dirty="0"/>
              <a:t>失败都曾造成股价暴跌</a:t>
            </a:r>
            <a:endParaRPr lang="en-US" sz="1200" dirty="0"/>
          </a:p>
        </p:txBody>
      </p:sp>
      <p:pic>
        <p:nvPicPr>
          <p:cNvPr id="9" name="Picture 8">
            <a:extLst>
              <a:ext uri="{FF2B5EF4-FFF2-40B4-BE49-F238E27FC236}">
                <a16:creationId xmlns:a16="http://schemas.microsoft.com/office/drawing/2014/main" id="{DBC3D15C-E1E2-4FB4-BAA0-0CECEF25C958}"/>
              </a:ext>
            </a:extLst>
          </p:cNvPr>
          <p:cNvPicPr>
            <a:picLocks noChangeAspect="1"/>
          </p:cNvPicPr>
          <p:nvPr/>
        </p:nvPicPr>
        <p:blipFill>
          <a:blip r:embed="rId3"/>
          <a:stretch>
            <a:fillRect/>
          </a:stretch>
        </p:blipFill>
        <p:spPr>
          <a:xfrm>
            <a:off x="0" y="911402"/>
            <a:ext cx="9906000" cy="5035195"/>
          </a:xfrm>
          <a:prstGeom prst="rect">
            <a:avLst/>
          </a:prstGeom>
        </p:spPr>
      </p:pic>
    </p:spTree>
    <p:extLst>
      <p:ext uri="{BB962C8B-B14F-4D97-AF65-F5344CB8AC3E}">
        <p14:creationId xmlns:p14="http://schemas.microsoft.com/office/powerpoint/2010/main" val="154613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1C387-B011-46E0-BF6B-2500E2D1CF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AA48418-9448-417D-A23E-F69BB007061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0896600-C21C-419C-8948-24D8D804DA47}"/>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28E48A55-7528-4E58-A31F-3874F8F60452}"/>
              </a:ext>
            </a:extLst>
          </p:cNvPr>
          <p:cNvSpPr>
            <a:spLocks noGrp="1"/>
          </p:cNvSpPr>
          <p:nvPr>
            <p:ph type="body" sz="quarter" idx="11"/>
          </p:nvPr>
        </p:nvSpPr>
        <p:spPr/>
        <p:txBody>
          <a:bodyPr/>
          <a:lstStyle/>
          <a:p>
            <a:r>
              <a:rPr lang="zh-CN" altLang="en-US" dirty="0"/>
              <a:t>官网</a:t>
            </a:r>
            <a:endParaRPr lang="en-US" dirty="0"/>
          </a:p>
        </p:txBody>
      </p:sp>
      <p:sp>
        <p:nvSpPr>
          <p:cNvPr id="6" name="Title 5">
            <a:extLst>
              <a:ext uri="{FF2B5EF4-FFF2-40B4-BE49-F238E27FC236}">
                <a16:creationId xmlns:a16="http://schemas.microsoft.com/office/drawing/2014/main" id="{3C24975B-4FC6-4D6F-A40B-CAB6C26E2E2F}"/>
              </a:ext>
            </a:extLst>
          </p:cNvPr>
          <p:cNvSpPr>
            <a:spLocks noGrp="1"/>
          </p:cNvSpPr>
          <p:nvPr>
            <p:ph type="title"/>
          </p:nvPr>
        </p:nvSpPr>
        <p:spPr/>
        <p:txBody>
          <a:bodyPr/>
          <a:lstStyle/>
          <a:p>
            <a:r>
              <a:rPr lang="en-US" altLang="zh-CN" dirty="0"/>
              <a:t>Biogen</a:t>
            </a:r>
            <a:r>
              <a:rPr lang="zh-CN" altLang="en-US" dirty="0"/>
              <a:t>将在神经疾病领域进一步探索</a:t>
            </a:r>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B73D16EF-EE39-4C1C-BBD8-6962913E6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56" y="1333392"/>
            <a:ext cx="8503087" cy="4191215"/>
          </a:xfrm>
          <a:prstGeom prst="rect">
            <a:avLst/>
          </a:prstGeom>
        </p:spPr>
      </p:pic>
    </p:spTree>
    <p:extLst>
      <p:ext uri="{BB962C8B-B14F-4D97-AF65-F5344CB8AC3E}">
        <p14:creationId xmlns:p14="http://schemas.microsoft.com/office/powerpoint/2010/main" val="141301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6F0FA4-8128-450A-8B62-25FC8B57D91A}"/>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4A0E280-4FBC-4DDD-9330-CF91D318D218}"/>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B74418A1-A492-4591-AF17-0AE3CC8E991A}"/>
              </a:ext>
            </a:extLst>
          </p:cNvPr>
          <p:cNvPicPr>
            <a:picLocks noChangeAspect="1"/>
          </p:cNvPicPr>
          <p:nvPr/>
        </p:nvPicPr>
        <p:blipFill rotWithShape="1">
          <a:blip r:embed="rId2"/>
          <a:srcRect t="3017" r="1156" b="2077"/>
          <a:stretch/>
        </p:blipFill>
        <p:spPr>
          <a:xfrm>
            <a:off x="190678" y="860721"/>
            <a:ext cx="5842444" cy="4530418"/>
          </a:xfrm>
          <a:prstGeom prst="rect">
            <a:avLst/>
          </a:prstGeom>
        </p:spPr>
      </p:pic>
      <p:sp>
        <p:nvSpPr>
          <p:cNvPr id="4" name="Text Placeholder 3">
            <a:extLst>
              <a:ext uri="{FF2B5EF4-FFF2-40B4-BE49-F238E27FC236}">
                <a16:creationId xmlns:a16="http://schemas.microsoft.com/office/drawing/2014/main" id="{83709F17-4CAC-4499-94EF-C374DBCA93FD}"/>
              </a:ext>
            </a:extLst>
          </p:cNvPr>
          <p:cNvSpPr>
            <a:spLocks noGrp="1"/>
          </p:cNvSpPr>
          <p:nvPr>
            <p:ph type="body" sz="quarter" idx="10"/>
          </p:nvPr>
        </p:nvSpPr>
        <p:spPr>
          <a:xfrm>
            <a:off x="6213141" y="908720"/>
            <a:ext cx="3534394" cy="5544616"/>
          </a:xfrm>
        </p:spPr>
        <p:txBody>
          <a:bodyPr/>
          <a:lstStyle/>
          <a:p>
            <a:r>
              <a:rPr lang="en-US" altLang="zh-CN" dirty="0"/>
              <a:t>MS</a:t>
            </a:r>
            <a:r>
              <a:rPr lang="zh-CN" altLang="en-US" dirty="0"/>
              <a:t>产品收入占比最大，有</a:t>
            </a:r>
            <a:r>
              <a:rPr lang="en-US" altLang="zh-CN" dirty="0"/>
              <a:t>68%</a:t>
            </a:r>
          </a:p>
          <a:p>
            <a:r>
              <a:rPr lang="en-US" altLang="zh-CN" dirty="0"/>
              <a:t>SMA</a:t>
            </a:r>
            <a:r>
              <a:rPr lang="zh-CN" altLang="en-US" dirty="0"/>
              <a:t>和</a:t>
            </a:r>
            <a:r>
              <a:rPr lang="en-US" altLang="zh-CN" dirty="0"/>
              <a:t>Biosimilar</a:t>
            </a:r>
            <a:r>
              <a:rPr lang="zh-CN" altLang="en-US" dirty="0"/>
              <a:t>产品线的增加为总产品收入提供进一步增长</a:t>
            </a:r>
            <a:endParaRPr lang="en-US" altLang="zh-CN" dirty="0"/>
          </a:p>
          <a:p>
            <a:pPr marL="27515" indent="0">
              <a:buNone/>
            </a:pPr>
            <a:r>
              <a:rPr lang="en-US" altLang="zh-CN" dirty="0"/>
              <a:t>2016-2017</a:t>
            </a:r>
            <a:r>
              <a:rPr lang="zh-CN" altLang="en-US" dirty="0"/>
              <a:t>年产品收入增长了</a:t>
            </a:r>
            <a:r>
              <a:rPr lang="en-US" altLang="zh-CN" dirty="0"/>
              <a:t>5.1%</a:t>
            </a:r>
            <a:r>
              <a:rPr lang="zh-CN" altLang="en-US" dirty="0"/>
              <a:t>：</a:t>
            </a:r>
            <a:endParaRPr lang="en-US" altLang="zh-CN" dirty="0"/>
          </a:p>
          <a:p>
            <a:r>
              <a:rPr lang="zh-CN" altLang="en-US" dirty="0"/>
              <a:t>主要是</a:t>
            </a:r>
            <a:r>
              <a:rPr lang="en-US" dirty="0"/>
              <a:t>SPINRAZA</a:t>
            </a:r>
            <a:r>
              <a:rPr lang="zh-CN" altLang="en-US" dirty="0"/>
              <a:t>和</a:t>
            </a:r>
            <a:r>
              <a:rPr lang="en-US" dirty="0"/>
              <a:t>biosimilar </a:t>
            </a:r>
            <a:r>
              <a:rPr lang="zh-CN" altLang="en-US" dirty="0"/>
              <a:t>的增长，弥补了</a:t>
            </a:r>
            <a:r>
              <a:rPr lang="en-US" dirty="0"/>
              <a:t>MS</a:t>
            </a:r>
            <a:r>
              <a:rPr lang="zh-CN" altLang="en-US" dirty="0"/>
              <a:t>产品</a:t>
            </a:r>
            <a:r>
              <a:rPr lang="en-US" altLang="zh-CN" dirty="0"/>
              <a:t>4.3%</a:t>
            </a:r>
            <a:r>
              <a:rPr lang="zh-CN" altLang="en-US" dirty="0"/>
              <a:t>的下降。</a:t>
            </a:r>
            <a:endParaRPr lang="en-US" altLang="zh-CN" dirty="0"/>
          </a:p>
          <a:p>
            <a:r>
              <a:rPr lang="zh-CN" altLang="en-US" dirty="0"/>
              <a:t>受到了血友病业务切出造成的产品利润下降。</a:t>
            </a:r>
            <a:endParaRPr lang="en-US" altLang="zh-CN" dirty="0"/>
          </a:p>
          <a:p>
            <a:r>
              <a:rPr lang="en-US" dirty="0"/>
              <a:t>ZINBRYTA</a:t>
            </a:r>
            <a:r>
              <a:rPr lang="zh-CN" altLang="en-US" dirty="0"/>
              <a:t>在</a:t>
            </a:r>
            <a:r>
              <a:rPr lang="en-US" altLang="zh-CN" dirty="0"/>
              <a:t>2018</a:t>
            </a:r>
            <a:r>
              <a:rPr lang="zh-CN" altLang="en-US" dirty="0"/>
              <a:t>年的时候自动退出市场，使得产品收入下降了</a:t>
            </a:r>
            <a:r>
              <a:rPr lang="en-US" altLang="zh-CN" dirty="0"/>
              <a:t>$125.7</a:t>
            </a:r>
            <a:r>
              <a:rPr lang="en-US" dirty="0"/>
              <a:t>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27515" indent="0">
              <a:buNone/>
            </a:pPr>
            <a:endParaRPr lang="en-US" altLang="zh-CN" dirty="0"/>
          </a:p>
          <a:p>
            <a:r>
              <a:rPr lang="zh-CN" altLang="en-US" dirty="0"/>
              <a:t>不断扩张海外市场</a:t>
            </a:r>
            <a:endParaRPr lang="en-US" dirty="0"/>
          </a:p>
        </p:txBody>
      </p:sp>
      <p:sp>
        <p:nvSpPr>
          <p:cNvPr id="5" name="Text Placeholder 4">
            <a:extLst>
              <a:ext uri="{FF2B5EF4-FFF2-40B4-BE49-F238E27FC236}">
                <a16:creationId xmlns:a16="http://schemas.microsoft.com/office/drawing/2014/main" id="{E42D16E4-942E-4176-93E7-07184D135635}"/>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24B25B08-6697-4A5B-A78D-6DC1D11BC0E8}"/>
              </a:ext>
            </a:extLst>
          </p:cNvPr>
          <p:cNvSpPr>
            <a:spLocks noGrp="1"/>
          </p:cNvSpPr>
          <p:nvPr>
            <p:ph type="title"/>
          </p:nvPr>
        </p:nvSpPr>
        <p:spPr/>
        <p:txBody>
          <a:bodyPr/>
          <a:lstStyle/>
          <a:p>
            <a:r>
              <a:rPr lang="zh-CN" altLang="en-US" dirty="0"/>
              <a:t>公司产品及盈利情况：</a:t>
            </a:r>
            <a:r>
              <a:rPr lang="en-US" altLang="zh-CN" dirty="0"/>
              <a:t>MS</a:t>
            </a:r>
            <a:r>
              <a:rPr lang="zh-CN" altLang="en-US" dirty="0"/>
              <a:t>药品占比大，海外市场增长迅速</a:t>
            </a:r>
            <a:endParaRPr lang="en-US" dirty="0"/>
          </a:p>
        </p:txBody>
      </p:sp>
      <p:pic>
        <p:nvPicPr>
          <p:cNvPr id="9" name="Picture 8" descr="A close up of a card&#10;&#10;Description automatically generated">
            <a:extLst>
              <a:ext uri="{FF2B5EF4-FFF2-40B4-BE49-F238E27FC236}">
                <a16:creationId xmlns:a16="http://schemas.microsoft.com/office/drawing/2014/main" id="{161B50C0-2552-4AB6-953E-AC8662C6F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152" y="3706488"/>
            <a:ext cx="3174356" cy="2302964"/>
          </a:xfrm>
          <a:prstGeom prst="rect">
            <a:avLst/>
          </a:prstGeom>
        </p:spPr>
      </p:pic>
      <p:pic>
        <p:nvPicPr>
          <p:cNvPr id="8" name="Picture 7">
            <a:extLst>
              <a:ext uri="{FF2B5EF4-FFF2-40B4-BE49-F238E27FC236}">
                <a16:creationId xmlns:a16="http://schemas.microsoft.com/office/drawing/2014/main" id="{E574C396-1ECB-4094-B67F-95A0D65B3467}"/>
              </a:ext>
            </a:extLst>
          </p:cNvPr>
          <p:cNvPicPr>
            <a:picLocks noChangeAspect="1"/>
          </p:cNvPicPr>
          <p:nvPr/>
        </p:nvPicPr>
        <p:blipFill>
          <a:blip r:embed="rId4"/>
          <a:stretch>
            <a:fillRect/>
          </a:stretch>
        </p:blipFill>
        <p:spPr>
          <a:xfrm>
            <a:off x="145089" y="5150663"/>
            <a:ext cx="5907536" cy="1688738"/>
          </a:xfrm>
          <a:prstGeom prst="rect">
            <a:avLst/>
          </a:prstGeom>
        </p:spPr>
      </p:pic>
    </p:spTree>
    <p:extLst>
      <p:ext uri="{BB962C8B-B14F-4D97-AF65-F5344CB8AC3E}">
        <p14:creationId xmlns:p14="http://schemas.microsoft.com/office/powerpoint/2010/main" val="3380420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D711DA-C32B-4040-95F7-6B39079FF9E1}"/>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E40E34B-DDE6-4403-BE53-C68304A14450}"/>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E8258631-50EE-4FCF-90A8-9EBF82CDC800}"/>
              </a:ext>
            </a:extLst>
          </p:cNvPr>
          <p:cNvSpPr>
            <a:spLocks noGrp="1"/>
          </p:cNvSpPr>
          <p:nvPr>
            <p:ph type="body" sz="quarter" idx="10"/>
          </p:nvPr>
        </p:nvSpPr>
        <p:spPr>
          <a:xfrm>
            <a:off x="194335" y="1016905"/>
            <a:ext cx="9517193" cy="5276448"/>
          </a:xfrm>
        </p:spPr>
        <p:txBody>
          <a:bodyPr/>
          <a:lstStyle/>
          <a:p>
            <a:pPr marL="27515" indent="0">
              <a:buNone/>
            </a:pPr>
            <a:r>
              <a:rPr lang="zh-CN" altLang="en-US" sz="1200" b="1" u="sng" dirty="0">
                <a:effectLst>
                  <a:outerShdw blurRad="38100" dist="38100" dir="2700000" algn="tl">
                    <a:srgbClr val="000000">
                      <a:alpha val="43137"/>
                    </a:srgbClr>
                  </a:outerShdw>
                </a:effectLst>
              </a:rPr>
              <a:t>公司内部生产：</a:t>
            </a:r>
          </a:p>
          <a:p>
            <a:r>
              <a:rPr lang="en-US" sz="1200" dirty="0"/>
              <a:t>RTP, NC: AVONEX, PLEGRIDY, TYSAMRI，ASO</a:t>
            </a:r>
            <a:r>
              <a:rPr lang="zh-CN" altLang="en-US" sz="1200" dirty="0"/>
              <a:t>合成生产设施，注射用药物设施以及口服固体制剂生产</a:t>
            </a:r>
          </a:p>
          <a:p>
            <a:r>
              <a:rPr lang="en-US" sz="1200" dirty="0" err="1"/>
              <a:t>Hillerød</a:t>
            </a:r>
            <a:r>
              <a:rPr lang="en-US" sz="1200" dirty="0"/>
              <a:t>, Denmark: TYSABRI, Biosimilars, </a:t>
            </a:r>
            <a:r>
              <a:rPr lang="zh-CN" altLang="en-US" sz="1200" dirty="0"/>
              <a:t>标签以及包装</a:t>
            </a:r>
          </a:p>
          <a:p>
            <a:r>
              <a:rPr lang="en-US" sz="1200" dirty="0"/>
              <a:t>Solothurn, Switzerland: 2020</a:t>
            </a:r>
            <a:r>
              <a:rPr lang="zh-CN" altLang="en-US" sz="1200" dirty="0"/>
              <a:t>年建立大分子生产厂</a:t>
            </a:r>
          </a:p>
          <a:p>
            <a:pPr marL="27515" indent="0">
              <a:buNone/>
            </a:pPr>
            <a:r>
              <a:rPr lang="zh-CN" altLang="en-US" sz="1200" b="1" u="sng" dirty="0">
                <a:effectLst>
                  <a:outerShdw blurRad="38100" dist="38100" dir="2700000" algn="tl">
                    <a:srgbClr val="000000">
                      <a:alpha val="43137"/>
                    </a:srgbClr>
                  </a:outerShdw>
                </a:effectLst>
              </a:rPr>
              <a:t>合作公司生产：</a:t>
            </a:r>
          </a:p>
          <a:p>
            <a:r>
              <a:rPr lang="en-US" sz="1200" dirty="0" err="1"/>
              <a:t>Genetech</a:t>
            </a:r>
            <a:r>
              <a:rPr lang="en-US" sz="1200" dirty="0"/>
              <a:t>: RITUXAN, RITUXAN, HYCELA and GAZYVA</a:t>
            </a:r>
          </a:p>
          <a:p>
            <a:r>
              <a:rPr lang="en-US" sz="1200" dirty="0" err="1"/>
              <a:t>Acroda</a:t>
            </a:r>
            <a:r>
              <a:rPr lang="en-US" sz="1200" dirty="0"/>
              <a:t>: FAMPYRA</a:t>
            </a:r>
          </a:p>
          <a:p>
            <a:r>
              <a:rPr lang="en-US" sz="1200" dirty="0"/>
              <a:t>Ionis: </a:t>
            </a:r>
            <a:r>
              <a:rPr lang="zh-CN" altLang="en-US" sz="1200" dirty="0"/>
              <a:t>活性药物成分</a:t>
            </a:r>
            <a:r>
              <a:rPr lang="en-US" sz="1200" dirty="0"/>
              <a:t>Active pharmaceutical ingredient (API) for SPINRAZA.</a:t>
            </a:r>
          </a:p>
          <a:p>
            <a:pPr marL="27515" indent="0">
              <a:buNone/>
            </a:pPr>
            <a:r>
              <a:rPr lang="zh-CN" altLang="en-US" sz="1200" b="1" u="sng" dirty="0">
                <a:effectLst>
                  <a:outerShdw blurRad="38100" dist="38100" dir="2700000" algn="tl">
                    <a:srgbClr val="000000">
                      <a:alpha val="43137"/>
                    </a:srgbClr>
                  </a:outerShdw>
                </a:effectLst>
              </a:rPr>
              <a:t>外包：</a:t>
            </a:r>
          </a:p>
          <a:p>
            <a:r>
              <a:rPr lang="zh-CN" altLang="en-US" sz="1200" dirty="0"/>
              <a:t>小分子药物，如</a:t>
            </a:r>
            <a:r>
              <a:rPr lang="en-US" sz="1200" dirty="0"/>
              <a:t>TECFIDERA </a:t>
            </a:r>
            <a:r>
              <a:rPr lang="zh-CN" altLang="en-US" sz="1200" dirty="0"/>
              <a:t>和 </a:t>
            </a:r>
            <a:r>
              <a:rPr lang="en-US" sz="1200" dirty="0"/>
              <a:t>FUMADERM。</a:t>
            </a:r>
          </a:p>
          <a:p>
            <a:r>
              <a:rPr lang="zh-CN" altLang="en-US" sz="1200" dirty="0"/>
              <a:t>产品组装，存储，包装的很大一部分</a:t>
            </a:r>
          </a:p>
          <a:p>
            <a:r>
              <a:rPr lang="zh-CN" altLang="en-US" sz="1200" dirty="0"/>
              <a:t>原材料、注射器和自动注射器等输送设备，以及生产我们的产品和候选产品所需的其他用品</a:t>
            </a:r>
          </a:p>
          <a:p>
            <a:pPr marL="27515" indent="0">
              <a:buNone/>
            </a:pPr>
            <a:r>
              <a:rPr lang="zh-CN" altLang="en-US" sz="1200" b="1" u="sng" dirty="0">
                <a:effectLst>
                  <a:outerShdw blurRad="38100" dist="38100" dir="2700000" algn="tl">
                    <a:srgbClr val="000000">
                      <a:alpha val="43137"/>
                    </a:srgbClr>
                  </a:outerShdw>
                </a:effectLst>
              </a:rPr>
              <a:t>销售渠道：</a:t>
            </a:r>
          </a:p>
          <a:p>
            <a:r>
              <a:rPr lang="en-US" sz="1200" dirty="0"/>
              <a:t>MS</a:t>
            </a:r>
            <a:r>
              <a:rPr lang="zh-CN" altLang="en-US" sz="1200" dirty="0"/>
              <a:t>药品的亚洲市场销售由</a:t>
            </a:r>
            <a:r>
              <a:rPr lang="en-US" sz="1200" dirty="0"/>
              <a:t>EISAI</a:t>
            </a:r>
            <a:r>
              <a:rPr lang="zh-CN" altLang="en-US" sz="1200" dirty="0"/>
              <a:t>负责，除中国外</a:t>
            </a:r>
          </a:p>
          <a:p>
            <a:r>
              <a:rPr lang="en-US" sz="1200" dirty="0"/>
              <a:t>Biosimilar </a:t>
            </a:r>
            <a:r>
              <a:rPr lang="zh-CN" altLang="en-US" sz="1200" dirty="0"/>
              <a:t>的部分欧洲市场由</a:t>
            </a:r>
            <a:r>
              <a:rPr lang="en-US" sz="1200" dirty="0"/>
              <a:t>Samsung </a:t>
            </a:r>
            <a:r>
              <a:rPr lang="en-US" sz="1200" dirty="0" err="1"/>
              <a:t>Bioepis</a:t>
            </a:r>
            <a:r>
              <a:rPr lang="en-US" sz="1200" dirty="0"/>
              <a:t> </a:t>
            </a:r>
            <a:r>
              <a:rPr lang="zh-CN" altLang="en-US" sz="1200" dirty="0"/>
              <a:t>布置</a:t>
            </a:r>
          </a:p>
          <a:p>
            <a:r>
              <a:rPr lang="zh-CN" altLang="en-US" sz="1200" dirty="0"/>
              <a:t>产品会销售给两个批发分销商：</a:t>
            </a:r>
            <a:r>
              <a:rPr lang="en-US" sz="1200" dirty="0"/>
              <a:t>AmerisourceBergen </a:t>
            </a:r>
            <a:r>
              <a:rPr lang="zh-CN" altLang="en-US" sz="1200" dirty="0"/>
              <a:t>和 </a:t>
            </a:r>
            <a:r>
              <a:rPr lang="en-US" sz="1200" dirty="0"/>
              <a:t>McKesson。</a:t>
            </a:r>
            <a:r>
              <a:rPr lang="zh-CN" altLang="en-US" sz="1200" dirty="0"/>
              <a:t>花费超过年收入</a:t>
            </a:r>
            <a:r>
              <a:rPr lang="en-US" altLang="zh-CN" sz="1200" dirty="0"/>
              <a:t>10%</a:t>
            </a:r>
            <a:r>
              <a:rPr lang="zh-CN" altLang="en-US" sz="1200" dirty="0"/>
              <a:t>（</a:t>
            </a:r>
            <a:r>
              <a:rPr lang="en-US" altLang="zh-CN" sz="1200" dirty="0"/>
              <a:t>2016</a:t>
            </a:r>
            <a:r>
              <a:rPr lang="zh-CN" altLang="en-US" sz="1200" dirty="0"/>
              <a:t>， </a:t>
            </a:r>
            <a:r>
              <a:rPr lang="en-US" altLang="zh-CN" sz="1200" dirty="0"/>
              <a:t>2017</a:t>
            </a:r>
            <a:r>
              <a:rPr lang="zh-CN" altLang="en-US" sz="1200" dirty="0"/>
              <a:t>，</a:t>
            </a:r>
            <a:r>
              <a:rPr lang="en-US" altLang="zh-CN" sz="1200" dirty="0"/>
              <a:t>2018</a:t>
            </a:r>
            <a:r>
              <a:rPr lang="zh-CN" altLang="en-US" sz="1200" dirty="0"/>
              <a:t>）</a:t>
            </a:r>
          </a:p>
          <a:p>
            <a:pPr marL="27515" indent="0">
              <a:buNone/>
            </a:pPr>
            <a:r>
              <a:rPr lang="zh-CN" altLang="en-US" sz="1200" b="1" u="sng" dirty="0">
                <a:effectLst>
                  <a:outerShdw blurRad="38100" dist="38100" dir="2700000" algn="tl">
                    <a:srgbClr val="000000">
                      <a:alpha val="43137"/>
                    </a:srgbClr>
                  </a:outerShdw>
                </a:effectLst>
              </a:rPr>
              <a:t>分析：</a:t>
            </a:r>
          </a:p>
          <a:p>
            <a:r>
              <a:rPr lang="en-US" sz="1200" dirty="0"/>
              <a:t>Biogen</a:t>
            </a:r>
            <a:r>
              <a:rPr lang="zh-CN" altLang="en-US" sz="1200" dirty="0"/>
              <a:t>的核心收入：</a:t>
            </a:r>
            <a:r>
              <a:rPr lang="en-US" sz="1200" dirty="0"/>
              <a:t>MS</a:t>
            </a:r>
            <a:r>
              <a:rPr lang="zh-CN" altLang="en-US" sz="1200" dirty="0"/>
              <a:t>药物基本由自己生产，</a:t>
            </a:r>
            <a:r>
              <a:rPr lang="en-US" sz="1200" dirty="0"/>
              <a:t>SPINRAZA</a:t>
            </a:r>
            <a:r>
              <a:rPr lang="zh-CN" altLang="en-US" sz="1200" dirty="0"/>
              <a:t>依赖</a:t>
            </a:r>
            <a:r>
              <a:rPr lang="en-US" sz="1200" dirty="0"/>
              <a:t>Ionis</a:t>
            </a:r>
            <a:r>
              <a:rPr lang="zh-CN" altLang="en-US" sz="1200" dirty="0"/>
              <a:t>生产原材料。</a:t>
            </a:r>
            <a:endParaRPr lang="en-US" altLang="zh-CN" sz="1200" dirty="0"/>
          </a:p>
          <a:p>
            <a:r>
              <a:rPr lang="zh-CN" altLang="en-US" sz="1200" dirty="0"/>
              <a:t>渠道方面，欧美大部分自己铺设，渠道较为成熟。</a:t>
            </a:r>
          </a:p>
          <a:p>
            <a:endParaRPr lang="en-US" sz="1200" dirty="0"/>
          </a:p>
        </p:txBody>
      </p:sp>
      <p:sp>
        <p:nvSpPr>
          <p:cNvPr id="5" name="Text Placeholder 4">
            <a:extLst>
              <a:ext uri="{FF2B5EF4-FFF2-40B4-BE49-F238E27FC236}">
                <a16:creationId xmlns:a16="http://schemas.microsoft.com/office/drawing/2014/main" id="{5A5FB0DA-72F9-4FAA-A6E1-AE5462C0BC28}"/>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4F2F784F-6CE3-4BED-897D-A3D59ED8AC89}"/>
              </a:ext>
            </a:extLst>
          </p:cNvPr>
          <p:cNvSpPr>
            <a:spLocks noGrp="1"/>
          </p:cNvSpPr>
          <p:nvPr>
            <p:ph type="title"/>
          </p:nvPr>
        </p:nvSpPr>
        <p:spPr/>
        <p:txBody>
          <a:bodyPr/>
          <a:lstStyle/>
          <a:p>
            <a:r>
              <a:rPr lang="en-US" altLang="zh-CN" dirty="0"/>
              <a:t>Biogen</a:t>
            </a:r>
            <a:r>
              <a:rPr lang="zh-CN" altLang="en-US" dirty="0"/>
              <a:t>公司渠道及生产情况：销售渠道和生产都大部分自己把控</a:t>
            </a:r>
            <a:endParaRPr lang="en-US" dirty="0"/>
          </a:p>
        </p:txBody>
      </p:sp>
    </p:spTree>
    <p:extLst>
      <p:ext uri="{BB962C8B-B14F-4D97-AF65-F5344CB8AC3E}">
        <p14:creationId xmlns:p14="http://schemas.microsoft.com/office/powerpoint/2010/main" val="2337528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D3526-B72F-4A50-8D3D-B20F8172FFF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B91CE0B-8F91-408E-B758-6E646940D4D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67FB971-C220-4485-86AA-4AF34E9A6618}"/>
              </a:ext>
            </a:extLst>
          </p:cNvPr>
          <p:cNvPicPr>
            <a:picLocks noChangeAspect="1"/>
          </p:cNvPicPr>
          <p:nvPr/>
        </p:nvPicPr>
        <p:blipFill>
          <a:blip r:embed="rId2"/>
          <a:stretch>
            <a:fillRect/>
          </a:stretch>
        </p:blipFill>
        <p:spPr>
          <a:xfrm>
            <a:off x="22279" y="1325027"/>
            <a:ext cx="9906000" cy="4207946"/>
          </a:xfrm>
          <a:prstGeom prst="rect">
            <a:avLst/>
          </a:prstGeom>
        </p:spPr>
      </p:pic>
      <p:sp>
        <p:nvSpPr>
          <p:cNvPr id="5" name="Text Placeholder 4">
            <a:extLst>
              <a:ext uri="{FF2B5EF4-FFF2-40B4-BE49-F238E27FC236}">
                <a16:creationId xmlns:a16="http://schemas.microsoft.com/office/drawing/2014/main" id="{1BD9B278-EC49-4E3A-BE74-159CC950FB96}"/>
              </a:ext>
            </a:extLst>
          </p:cNvPr>
          <p:cNvSpPr>
            <a:spLocks noGrp="1"/>
          </p:cNvSpPr>
          <p:nvPr>
            <p:ph type="body" sz="quarter" idx="11"/>
          </p:nvPr>
        </p:nvSpPr>
        <p:spPr/>
        <p:txBody>
          <a:bodyPr/>
          <a:lstStyle/>
          <a:p>
            <a:r>
              <a:rPr lang="zh-CN" altLang="en-US" dirty="0"/>
              <a:t>官网</a:t>
            </a:r>
            <a:endParaRPr lang="en-US" dirty="0"/>
          </a:p>
        </p:txBody>
      </p:sp>
      <p:sp>
        <p:nvSpPr>
          <p:cNvPr id="6" name="Title 5">
            <a:extLst>
              <a:ext uri="{FF2B5EF4-FFF2-40B4-BE49-F238E27FC236}">
                <a16:creationId xmlns:a16="http://schemas.microsoft.com/office/drawing/2014/main" id="{60530250-1D0C-4145-83D7-FDFCBD970A28}"/>
              </a:ext>
            </a:extLst>
          </p:cNvPr>
          <p:cNvSpPr>
            <a:spLocks noGrp="1"/>
          </p:cNvSpPr>
          <p:nvPr>
            <p:ph type="title"/>
          </p:nvPr>
        </p:nvSpPr>
        <p:spPr/>
        <p:txBody>
          <a:bodyPr/>
          <a:lstStyle/>
          <a:p>
            <a:r>
              <a:rPr lang="en-US" dirty="0" err="1"/>
              <a:t>Pipline</a:t>
            </a:r>
            <a:r>
              <a:rPr lang="zh-CN" altLang="en-US" dirty="0"/>
              <a:t>：神经系统疾病布局广，很多是收购</a:t>
            </a:r>
            <a:r>
              <a:rPr lang="en-US" altLang="zh-CN" dirty="0"/>
              <a:t>license</a:t>
            </a:r>
            <a:endParaRPr lang="en-US" dirty="0"/>
          </a:p>
        </p:txBody>
      </p:sp>
      <p:sp>
        <p:nvSpPr>
          <p:cNvPr id="4" name="TextBox 3">
            <a:extLst>
              <a:ext uri="{FF2B5EF4-FFF2-40B4-BE49-F238E27FC236}">
                <a16:creationId xmlns:a16="http://schemas.microsoft.com/office/drawing/2014/main" id="{EF19F571-668A-4DCD-9027-1514732A21BA}"/>
              </a:ext>
            </a:extLst>
          </p:cNvPr>
          <p:cNvSpPr txBox="1"/>
          <p:nvPr/>
        </p:nvSpPr>
        <p:spPr>
          <a:xfrm>
            <a:off x="776536" y="5733256"/>
            <a:ext cx="3816424" cy="504056"/>
          </a:xfrm>
          <a:prstGeom prst="rect">
            <a:avLst/>
          </a:prstGeom>
          <a:noFill/>
        </p:spPr>
        <p:txBody>
          <a:bodyPr wrap="square" lIns="54000" tIns="54000" rIns="54000" bIns="54000" rtlCol="0">
            <a:noAutofit/>
          </a:bodyPr>
          <a:lstStyle/>
          <a:p>
            <a:r>
              <a:rPr lang="zh-CN" altLang="en-US" sz="1200" dirty="0">
                <a:latin typeface="Arial" pitchFamily="34" charset="0"/>
                <a:cs typeface="Arial" pitchFamily="34" charset="0"/>
              </a:rPr>
              <a:t>在研核心药物有一半是收购别人</a:t>
            </a:r>
            <a:r>
              <a:rPr lang="en-US" altLang="zh-CN" sz="1200" dirty="0">
                <a:latin typeface="Arial" pitchFamily="34" charset="0"/>
                <a:cs typeface="Arial" pitchFamily="34" charset="0"/>
              </a:rPr>
              <a:t>license</a:t>
            </a:r>
            <a:r>
              <a:rPr lang="zh-CN" altLang="en-US" sz="1200" dirty="0">
                <a:latin typeface="Arial" pitchFamily="34" charset="0"/>
                <a:cs typeface="Arial" pitchFamily="34" charset="0"/>
              </a:rPr>
              <a:t>或是合作研发</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4286330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19004-EDD7-48CF-B304-22A23B1CE1F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3A018DE-82D3-42ED-99F7-26547ACAC70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978CA0B0-4B42-4D28-A6D2-EA367B72C203}"/>
              </a:ext>
            </a:extLst>
          </p:cNvPr>
          <p:cNvSpPr>
            <a:spLocks noGrp="1"/>
          </p:cNvSpPr>
          <p:nvPr>
            <p:ph type="body" sz="quarter" idx="11"/>
          </p:nvPr>
        </p:nvSpPr>
        <p:spPr/>
        <p:txBody>
          <a:bodyPr/>
          <a:lstStyle/>
          <a:p>
            <a:r>
              <a:rPr lang="en-US" dirty="0" err="1"/>
              <a:t>Annal</a:t>
            </a:r>
            <a:r>
              <a:rPr lang="en-US" dirty="0"/>
              <a:t> report</a:t>
            </a:r>
          </a:p>
        </p:txBody>
      </p:sp>
      <p:sp>
        <p:nvSpPr>
          <p:cNvPr id="6" name="Title 5">
            <a:extLst>
              <a:ext uri="{FF2B5EF4-FFF2-40B4-BE49-F238E27FC236}">
                <a16:creationId xmlns:a16="http://schemas.microsoft.com/office/drawing/2014/main" id="{549C58DF-C2DB-4A16-B8EA-6ECA322C2DC6}"/>
              </a:ext>
            </a:extLst>
          </p:cNvPr>
          <p:cNvSpPr>
            <a:spLocks noGrp="1"/>
          </p:cNvSpPr>
          <p:nvPr>
            <p:ph type="title"/>
          </p:nvPr>
        </p:nvSpPr>
        <p:spPr/>
        <p:txBody>
          <a:bodyPr/>
          <a:lstStyle/>
          <a:p>
            <a:r>
              <a:rPr lang="en-US" dirty="0"/>
              <a:t>B</a:t>
            </a:r>
            <a:r>
              <a:rPr lang="en-US" altLang="zh-CN" dirty="0"/>
              <a:t>iogen</a:t>
            </a:r>
            <a:r>
              <a:rPr lang="zh-CN" altLang="en-US" dirty="0"/>
              <a:t>与其他公司在单药上的合作</a:t>
            </a:r>
            <a:endParaRPr lang="en-US" dirty="0"/>
          </a:p>
        </p:txBody>
      </p:sp>
      <p:graphicFrame>
        <p:nvGraphicFramePr>
          <p:cNvPr id="8" name="Table 7">
            <a:extLst>
              <a:ext uri="{FF2B5EF4-FFF2-40B4-BE49-F238E27FC236}">
                <a16:creationId xmlns:a16="http://schemas.microsoft.com/office/drawing/2014/main" id="{B9A840A1-6CC4-47DC-9741-B86078B3620B}"/>
              </a:ext>
            </a:extLst>
          </p:cNvPr>
          <p:cNvGraphicFramePr>
            <a:graphicFrameLocks noGrp="1"/>
          </p:cNvGraphicFramePr>
          <p:nvPr>
            <p:extLst>
              <p:ext uri="{D42A27DB-BD31-4B8C-83A1-F6EECF244321}">
                <p14:modId xmlns:p14="http://schemas.microsoft.com/office/powerpoint/2010/main" val="2347769620"/>
              </p:ext>
            </p:extLst>
          </p:nvPr>
        </p:nvGraphicFramePr>
        <p:xfrm>
          <a:off x="194335" y="1069568"/>
          <a:ext cx="9439184" cy="4842439"/>
        </p:xfrm>
        <a:graphic>
          <a:graphicData uri="http://schemas.openxmlformats.org/drawingml/2006/table">
            <a:tbl>
              <a:tblPr firstRow="1" firstCol="1" bandRow="1">
                <a:tableStyleId>{0E3FDE45-AF77-4B5C-9715-49D594BDF05E}</a:tableStyleId>
              </a:tblPr>
              <a:tblGrid>
                <a:gridCol w="1274952">
                  <a:extLst>
                    <a:ext uri="{9D8B030D-6E8A-4147-A177-3AD203B41FA5}">
                      <a16:colId xmlns:a16="http://schemas.microsoft.com/office/drawing/2014/main" val="4269645760"/>
                    </a:ext>
                  </a:extLst>
                </a:gridCol>
                <a:gridCol w="1179457">
                  <a:extLst>
                    <a:ext uri="{9D8B030D-6E8A-4147-A177-3AD203B41FA5}">
                      <a16:colId xmlns:a16="http://schemas.microsoft.com/office/drawing/2014/main" val="2670180301"/>
                    </a:ext>
                  </a:extLst>
                </a:gridCol>
                <a:gridCol w="5688632">
                  <a:extLst>
                    <a:ext uri="{9D8B030D-6E8A-4147-A177-3AD203B41FA5}">
                      <a16:colId xmlns:a16="http://schemas.microsoft.com/office/drawing/2014/main" val="1646094376"/>
                    </a:ext>
                  </a:extLst>
                </a:gridCol>
                <a:gridCol w="1296143">
                  <a:extLst>
                    <a:ext uri="{9D8B030D-6E8A-4147-A177-3AD203B41FA5}">
                      <a16:colId xmlns:a16="http://schemas.microsoft.com/office/drawing/2014/main" val="1959823632"/>
                    </a:ext>
                  </a:extLst>
                </a:gridCol>
              </a:tblGrid>
              <a:tr h="146397">
                <a:tc>
                  <a:txBody>
                    <a:bodyPr/>
                    <a:lstStyle/>
                    <a:p>
                      <a:pPr marL="0" marR="0">
                        <a:lnSpc>
                          <a:spcPct val="107000"/>
                        </a:lnSpc>
                        <a:spcBef>
                          <a:spcPts val="0"/>
                        </a:spcBef>
                        <a:spcAft>
                          <a:spcPts val="0"/>
                        </a:spcAft>
                      </a:pPr>
                      <a:r>
                        <a:rPr lang="en-US" sz="1000">
                          <a:solidFill>
                            <a:schemeClr val="bg1"/>
                          </a:solidFill>
                          <a:effectLst/>
                        </a:rPr>
                        <a:t>Company </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Relationship type</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Collaboration content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Payment</a:t>
                      </a:r>
                      <a:r>
                        <a:rPr lang="zh-CN" altLang="en-US" sz="1000" dirty="0">
                          <a:solidFill>
                            <a:schemeClr val="bg1"/>
                          </a:solidFill>
                          <a:effectLst/>
                        </a:rPr>
                        <a:t>（</a:t>
                      </a:r>
                      <a:r>
                        <a:rPr lang="en-US" altLang="zh-CN" sz="1000" dirty="0">
                          <a:solidFill>
                            <a:schemeClr val="bg1"/>
                          </a:solidFill>
                          <a:effectLst/>
                        </a:rPr>
                        <a:t>2018</a:t>
                      </a:r>
                      <a:r>
                        <a:rPr lang="zh-CN" altLang="en-US" sz="1000" dirty="0">
                          <a:solidFill>
                            <a:schemeClr val="bg1"/>
                          </a:solidFill>
                          <a:effectLst/>
                        </a:rPr>
                        <a: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solidFill>
                      <a:srgbClr val="AA8535"/>
                    </a:solidFill>
                  </a:tcPr>
                </a:tc>
                <a:extLst>
                  <a:ext uri="{0D108BD9-81ED-4DB2-BD59-A6C34878D82A}">
                    <a16:rowId xmlns:a16="http://schemas.microsoft.com/office/drawing/2014/main" val="939854959"/>
                  </a:ext>
                </a:extLst>
              </a:tr>
              <a:tr h="452746">
                <a:tc>
                  <a:txBody>
                    <a:bodyPr/>
                    <a:lstStyle/>
                    <a:p>
                      <a:pPr marL="0" marR="0">
                        <a:lnSpc>
                          <a:spcPct val="107000"/>
                        </a:lnSpc>
                        <a:spcBef>
                          <a:spcPts val="0"/>
                        </a:spcBef>
                        <a:spcAft>
                          <a:spcPts val="0"/>
                        </a:spcAft>
                      </a:pPr>
                      <a:r>
                        <a:rPr lang="en-US" sz="1000" dirty="0">
                          <a:effectLst/>
                        </a:rPr>
                        <a:t>AbbVie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Collaboration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ZINBRYTA</a:t>
                      </a:r>
                      <a:r>
                        <a:rPr lang="en-US" sz="1000" dirty="0">
                          <a:effectLst/>
                        </a:rPr>
                        <a:t>, </a:t>
                      </a:r>
                      <a:r>
                        <a:rPr lang="en-US" sz="1000" dirty="0">
                          <a:solidFill>
                            <a:srgbClr val="FF0000"/>
                          </a:solidFill>
                          <a:effectLst/>
                        </a:rPr>
                        <a:t>MS. </a:t>
                      </a:r>
                      <a:r>
                        <a:rPr lang="en-US" sz="1000" dirty="0">
                          <a:effectLst/>
                        </a:rPr>
                        <a:t>Biogen is responsible for all manufacturing and research and development activities. 50% revenue</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58669396"/>
                  </a:ext>
                </a:extLst>
              </a:tr>
              <a:tr h="452746">
                <a:tc>
                  <a:txBody>
                    <a:bodyPr/>
                    <a:lstStyle/>
                    <a:p>
                      <a:pPr marL="0" marR="0">
                        <a:lnSpc>
                          <a:spcPct val="107000"/>
                        </a:lnSpc>
                        <a:spcBef>
                          <a:spcPts val="0"/>
                        </a:spcBef>
                        <a:spcAft>
                          <a:spcPts val="0"/>
                        </a:spcAft>
                      </a:pPr>
                      <a:r>
                        <a:rPr lang="en-US" sz="1000" dirty="0" err="1">
                          <a:effectLst/>
                        </a:rPr>
                        <a:t>Acorda</a:t>
                      </a:r>
                      <a:r>
                        <a:rPr lang="en-US" sz="1000" dirty="0">
                          <a:effectLst/>
                        </a:rPr>
                        <a:t> Therapeutics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Collaboration and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FAMPYRA, MS</a:t>
                      </a:r>
                      <a:r>
                        <a:rPr lang="en-US" sz="1000" dirty="0">
                          <a:effectLst/>
                        </a:rPr>
                        <a:t>. Biogen responsible for all regulatory activities and the future clinical development of related products in those markets.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11916"/>
                  </a:ext>
                </a:extLst>
              </a:tr>
              <a:tr h="759095">
                <a:tc>
                  <a:txBody>
                    <a:bodyPr/>
                    <a:lstStyle/>
                    <a:p>
                      <a:pPr marL="0" marR="0">
                        <a:lnSpc>
                          <a:spcPct val="107000"/>
                        </a:lnSpc>
                        <a:spcBef>
                          <a:spcPts val="0"/>
                        </a:spcBef>
                        <a:spcAft>
                          <a:spcPts val="0"/>
                        </a:spcAft>
                      </a:pPr>
                      <a:r>
                        <a:rPr lang="en-US" sz="1000" dirty="0">
                          <a:effectLst/>
                        </a:rPr>
                        <a:t>Alkermes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license and collaboration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err="1">
                          <a:solidFill>
                            <a:srgbClr val="FF0000"/>
                          </a:solidFill>
                          <a:effectLst/>
                        </a:rPr>
                        <a:t>Diroximel</a:t>
                      </a:r>
                      <a:r>
                        <a:rPr lang="en-US" sz="1000" dirty="0">
                          <a:solidFill>
                            <a:srgbClr val="FF0000"/>
                          </a:solidFill>
                          <a:effectLst/>
                        </a:rPr>
                        <a:t> fumarate (BIIB098), </a:t>
                      </a:r>
                      <a:r>
                        <a:rPr lang="en-US" sz="1000" dirty="0">
                          <a:effectLst/>
                        </a:rPr>
                        <a:t>Phase 3 development for the treatment of</a:t>
                      </a:r>
                      <a:r>
                        <a:rPr lang="en-US" sz="1000" dirty="0">
                          <a:solidFill>
                            <a:srgbClr val="FF0000"/>
                          </a:solidFill>
                          <a:effectLst/>
                        </a:rPr>
                        <a:t> RMS</a:t>
                      </a:r>
                      <a:r>
                        <a:rPr lang="en-US" sz="1000" dirty="0">
                          <a:effectLst/>
                        </a:rPr>
                        <a:t>. Alkermes will maintain responsibility for regulatory interactions with the FDA. Biogen can develop and commercialize </a:t>
                      </a:r>
                      <a:r>
                        <a:rPr lang="en-US" sz="1000" dirty="0" err="1">
                          <a:effectLst/>
                        </a:rPr>
                        <a:t>diroximel</a:t>
                      </a:r>
                      <a:r>
                        <a:rPr lang="en-US" sz="1000" dirty="0">
                          <a:effectLst/>
                        </a:rPr>
                        <a:t> fumarate.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381905920"/>
                  </a:ext>
                </a:extLst>
              </a:tr>
              <a:tr h="605921">
                <a:tc>
                  <a:txBody>
                    <a:bodyPr/>
                    <a:lstStyle/>
                    <a:p>
                      <a:pPr marL="0" marR="0">
                        <a:lnSpc>
                          <a:spcPct val="107000"/>
                        </a:lnSpc>
                        <a:spcBef>
                          <a:spcPts val="0"/>
                        </a:spcBef>
                        <a:spcAft>
                          <a:spcPts val="0"/>
                        </a:spcAft>
                      </a:pPr>
                      <a:r>
                        <a:rPr lang="en-US" sz="1000">
                          <a:effectLst/>
                        </a:rPr>
                        <a:t>Bristol-Myers Squibb Company</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license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BIIB092, </a:t>
                      </a:r>
                      <a:r>
                        <a:rPr lang="en-US" sz="1000" dirty="0">
                          <a:effectLst/>
                        </a:rPr>
                        <a:t>a phase 2 investigational therapy with potential in </a:t>
                      </a:r>
                      <a:r>
                        <a:rPr lang="en-US" sz="1000" dirty="0">
                          <a:solidFill>
                            <a:srgbClr val="FF0000"/>
                          </a:solidFill>
                          <a:effectLst/>
                        </a:rPr>
                        <a:t>AD and PSP</a:t>
                      </a:r>
                      <a:r>
                        <a:rPr lang="en-US" sz="1000" dirty="0">
                          <a:effectLst/>
                        </a:rPr>
                        <a:t>. Biogen is responsible for the full development and potential commercialization of BIIB092 in AD and PSP.</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973948254"/>
                  </a:ext>
                </a:extLst>
              </a:tr>
              <a:tr h="299572">
                <a:tc>
                  <a:txBody>
                    <a:bodyPr/>
                    <a:lstStyle/>
                    <a:p>
                      <a:pPr marL="0" marR="0">
                        <a:lnSpc>
                          <a:spcPct val="107000"/>
                        </a:lnSpc>
                        <a:spcBef>
                          <a:spcPts val="0"/>
                        </a:spcBef>
                        <a:spcAft>
                          <a:spcPts val="0"/>
                        </a:spcAft>
                      </a:pPr>
                      <a:r>
                        <a:rPr lang="en-US" sz="1000">
                          <a:effectLst/>
                        </a:rPr>
                        <a:t>Remedy Pharmaceuticals</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BIIB093 (</a:t>
                      </a:r>
                      <a:r>
                        <a:rPr lang="en-US" sz="1000" dirty="0" err="1">
                          <a:solidFill>
                            <a:srgbClr val="FF0000"/>
                          </a:solidFill>
                          <a:effectLst/>
                        </a:rPr>
                        <a:t>glibenclamide</a:t>
                      </a:r>
                      <a:r>
                        <a:rPr lang="en-US" sz="1000" dirty="0">
                          <a:solidFill>
                            <a:srgbClr val="FF0000"/>
                          </a:solidFill>
                          <a:effectLst/>
                        </a:rPr>
                        <a:t> IV) </a:t>
                      </a:r>
                      <a:r>
                        <a:rPr lang="en-US" sz="1000" dirty="0">
                          <a:effectLst/>
                        </a:rPr>
                        <a:t>, </a:t>
                      </a:r>
                      <a:r>
                        <a:rPr lang="en-US" sz="1000" dirty="0">
                          <a:solidFill>
                            <a:srgbClr val="FF0000"/>
                          </a:solidFill>
                          <a:effectLst/>
                        </a:rPr>
                        <a:t>large hemispheric infarction (LHI</a:t>
                      </a:r>
                      <a:r>
                        <a:rPr lang="en-US" sz="1000" dirty="0">
                          <a:effectLst/>
                        </a:rPr>
                        <a:t>), a severe form of ischemic stroke.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4139113423"/>
                  </a:ext>
                </a:extLst>
              </a:tr>
              <a:tr h="423118">
                <a:tc>
                  <a:txBody>
                    <a:bodyPr/>
                    <a:lstStyle/>
                    <a:p>
                      <a:pPr marL="0" marR="0">
                        <a:lnSpc>
                          <a:spcPct val="107000"/>
                        </a:lnSpc>
                        <a:spcBef>
                          <a:spcPts val="0"/>
                        </a:spcBef>
                        <a:spcAft>
                          <a:spcPts val="0"/>
                        </a:spcAft>
                      </a:pPr>
                      <a:r>
                        <a:rPr lang="en-US" sz="1000">
                          <a:effectLst/>
                        </a:rPr>
                        <a:t>Neurimmune SubOne AG</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Collaboration and license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Antibodies for the treatment of AD</a:t>
                      </a:r>
                      <a:r>
                        <a:rPr lang="en-US" sz="1000" dirty="0">
                          <a:effectLst/>
                        </a:rPr>
                        <a:t>, including aducanumab. Biogen is responsible for the development, manufacturing and commercialization of all licensed products.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$50M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131205670"/>
                  </a:ext>
                </a:extLst>
              </a:tr>
              <a:tr h="299572">
                <a:tc>
                  <a:txBody>
                    <a:bodyPr/>
                    <a:lstStyle/>
                    <a:p>
                      <a:pPr marL="0" marR="0">
                        <a:lnSpc>
                          <a:spcPct val="107000"/>
                        </a:lnSpc>
                        <a:spcBef>
                          <a:spcPts val="0"/>
                        </a:spcBef>
                        <a:spcAft>
                          <a:spcPts val="0"/>
                        </a:spcAft>
                      </a:pPr>
                      <a:r>
                        <a:rPr lang="en-US" sz="1000">
                          <a:effectLst/>
                        </a:rPr>
                        <a:t>TMS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Exclusive option agreement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TMS-007, treatment of stroke. </a:t>
                      </a:r>
                      <a:r>
                        <a:rPr lang="en-US" sz="1000" dirty="0">
                          <a:effectLst/>
                        </a:rPr>
                        <a:t>TMS granting Biogen the option to acquire TMS-007.</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$4.0M upfront payment</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116864682"/>
                  </a:ext>
                </a:extLst>
              </a:tr>
              <a:tr h="452746">
                <a:tc>
                  <a:txBody>
                    <a:bodyPr/>
                    <a:lstStyle/>
                    <a:p>
                      <a:pPr marL="0" marR="0">
                        <a:lnSpc>
                          <a:spcPct val="107000"/>
                        </a:lnSpc>
                        <a:spcBef>
                          <a:spcPts val="0"/>
                        </a:spcBef>
                        <a:spcAft>
                          <a:spcPts val="0"/>
                        </a:spcAft>
                      </a:pPr>
                      <a:r>
                        <a:rPr lang="en-US" sz="1000">
                          <a:effectLst/>
                        </a:rPr>
                        <a:t>Karyopharm Therapeutics Inc.</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BIIB100, ALS</a:t>
                      </a:r>
                      <a:r>
                        <a:rPr lang="en-US" sz="1000" dirty="0">
                          <a:effectLst/>
                        </a:rPr>
                        <a:t>. A novel therapeutic candidate that works by inhibiting protein XP01, reducing inflammation and neurotoxicity, increasing neuroprotective responses.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upfront payment $10.0M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1979060797"/>
                  </a:ext>
                </a:extLst>
              </a:tr>
              <a:tr h="452746">
                <a:tc>
                  <a:txBody>
                    <a:bodyPr/>
                    <a:lstStyle/>
                    <a:p>
                      <a:pPr marL="0" marR="0">
                        <a:lnSpc>
                          <a:spcPct val="107000"/>
                        </a:lnSpc>
                        <a:spcBef>
                          <a:spcPts val="0"/>
                        </a:spcBef>
                        <a:spcAft>
                          <a:spcPts val="0"/>
                        </a:spcAft>
                      </a:pPr>
                      <a:r>
                        <a:rPr lang="en-US" sz="1000">
                          <a:effectLst/>
                        </a:rPr>
                        <a:t>Pfizer Inc</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BIIB104, a </a:t>
                      </a:r>
                      <a:r>
                        <a:rPr lang="en-US" sz="1000" dirty="0" err="1">
                          <a:solidFill>
                            <a:srgbClr val="FF0000"/>
                          </a:solidFill>
                          <a:effectLst/>
                        </a:rPr>
                        <a:t>firstin</a:t>
                      </a:r>
                      <a:r>
                        <a:rPr lang="en-US" sz="1000" dirty="0">
                          <a:solidFill>
                            <a:srgbClr val="FF0000"/>
                          </a:solidFill>
                          <a:effectLst/>
                        </a:rPr>
                        <a:t>- class, Phase 2b ready AMPA receptor potentiator for CIAS</a:t>
                      </a:r>
                      <a:r>
                        <a:rPr lang="en-US" sz="1000" dirty="0">
                          <a:effectLst/>
                        </a:rPr>
                        <a:t>, representing Biogen’s first program in neurocognitive disorders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upfront</a:t>
                      </a:r>
                    </a:p>
                    <a:p>
                      <a:pPr marL="0" marR="0">
                        <a:lnSpc>
                          <a:spcPct val="107000"/>
                        </a:lnSpc>
                        <a:spcBef>
                          <a:spcPts val="0"/>
                        </a:spcBef>
                        <a:spcAft>
                          <a:spcPts val="0"/>
                        </a:spcAft>
                      </a:pPr>
                      <a:r>
                        <a:rPr lang="en-US" sz="1000">
                          <a:effectLst/>
                        </a:rPr>
                        <a:t>payment of $75.0 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3163766365"/>
                  </a:ext>
                </a:extLst>
              </a:tr>
              <a:tr h="452746">
                <a:tc>
                  <a:txBody>
                    <a:bodyPr/>
                    <a:lstStyle/>
                    <a:p>
                      <a:pPr marL="0" marR="0">
                        <a:lnSpc>
                          <a:spcPct val="107000"/>
                        </a:lnSpc>
                        <a:spcBef>
                          <a:spcPts val="0"/>
                        </a:spcBef>
                        <a:spcAft>
                          <a:spcPts val="0"/>
                        </a:spcAft>
                      </a:pPr>
                      <a:r>
                        <a:rPr lang="en-US" sz="1000" dirty="0" err="1">
                          <a:effectLst/>
                        </a:rPr>
                        <a:t>AliveGen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a:effectLst/>
                        </a:rPr>
                        <a:t>Acquisition</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solidFill>
                            <a:srgbClr val="FF0000"/>
                          </a:solidFill>
                          <a:effectLst/>
                        </a:rPr>
                        <a:t>BIIB110 and ALG-802 </a:t>
                      </a:r>
                      <a:r>
                        <a:rPr lang="en-US" sz="1000" dirty="0">
                          <a:effectLst/>
                        </a:rPr>
                        <a:t>represent novel ways of targeting the myostatin pathway, </a:t>
                      </a:r>
                      <a:r>
                        <a:rPr lang="en-US" sz="1000" dirty="0">
                          <a:solidFill>
                            <a:srgbClr val="FF0000"/>
                          </a:solidFill>
                          <a:effectLst/>
                        </a:rPr>
                        <a:t>SMA and ALS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tc>
                  <a:txBody>
                    <a:bodyPr/>
                    <a:lstStyle/>
                    <a:p>
                      <a:pPr marL="0" marR="0">
                        <a:lnSpc>
                          <a:spcPct val="107000"/>
                        </a:lnSpc>
                        <a:spcBef>
                          <a:spcPts val="0"/>
                        </a:spcBef>
                        <a:spcAft>
                          <a:spcPts val="0"/>
                        </a:spcAft>
                      </a:pPr>
                      <a:r>
                        <a:rPr lang="en-US" sz="1000" dirty="0">
                          <a:effectLst/>
                        </a:rPr>
                        <a:t>upfront payment of $27.5 m</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164" marR="51164" marT="0" marB="0"/>
                </a:tc>
                <a:extLst>
                  <a:ext uri="{0D108BD9-81ED-4DB2-BD59-A6C34878D82A}">
                    <a16:rowId xmlns:a16="http://schemas.microsoft.com/office/drawing/2014/main" val="2613001289"/>
                  </a:ext>
                </a:extLst>
              </a:tr>
            </a:tbl>
          </a:graphicData>
        </a:graphic>
      </p:graphicFrame>
    </p:spTree>
    <p:extLst>
      <p:ext uri="{BB962C8B-B14F-4D97-AF65-F5344CB8AC3E}">
        <p14:creationId xmlns:p14="http://schemas.microsoft.com/office/powerpoint/2010/main" val="184052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416FB-13A2-4BAC-9101-285101B6BF2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A3DB22EE-45B1-421E-9A23-C98151E9182E}"/>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813CD99A-A65A-4314-B198-EEE239AC96A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E713102C-9B64-49C7-9014-F7EFD0A63ECB}"/>
              </a:ext>
            </a:extLst>
          </p:cNvPr>
          <p:cNvSpPr>
            <a:spLocks noGrp="1"/>
          </p:cNvSpPr>
          <p:nvPr>
            <p:ph type="title"/>
          </p:nvPr>
        </p:nvSpPr>
        <p:spPr/>
        <p:txBody>
          <a:bodyPr/>
          <a:lstStyle/>
          <a:p>
            <a:r>
              <a:rPr lang="en-US" dirty="0"/>
              <a:t>Biogen</a:t>
            </a:r>
            <a:r>
              <a:rPr lang="zh-CN" altLang="en-US" dirty="0"/>
              <a:t>与其他公司的深度合作</a:t>
            </a:r>
            <a:endParaRPr lang="en-US" dirty="0"/>
          </a:p>
        </p:txBody>
      </p:sp>
      <p:graphicFrame>
        <p:nvGraphicFramePr>
          <p:cNvPr id="7" name="Table 6">
            <a:extLst>
              <a:ext uri="{FF2B5EF4-FFF2-40B4-BE49-F238E27FC236}">
                <a16:creationId xmlns:a16="http://schemas.microsoft.com/office/drawing/2014/main" id="{478FE944-9912-4C83-9CA4-55B67E18EF07}"/>
              </a:ext>
            </a:extLst>
          </p:cNvPr>
          <p:cNvGraphicFramePr>
            <a:graphicFrameLocks noGrp="1"/>
          </p:cNvGraphicFramePr>
          <p:nvPr>
            <p:extLst>
              <p:ext uri="{D42A27DB-BD31-4B8C-83A1-F6EECF244321}">
                <p14:modId xmlns:p14="http://schemas.microsoft.com/office/powerpoint/2010/main" val="3713036699"/>
              </p:ext>
            </p:extLst>
          </p:nvPr>
        </p:nvGraphicFramePr>
        <p:xfrm>
          <a:off x="174105" y="888935"/>
          <a:ext cx="9433493" cy="5276368"/>
        </p:xfrm>
        <a:graphic>
          <a:graphicData uri="http://schemas.openxmlformats.org/drawingml/2006/table">
            <a:tbl>
              <a:tblPr firstRow="1" firstCol="1" bandRow="1">
                <a:tableStyleId>{0E3FDE45-AF77-4B5C-9715-49D594BDF05E}</a:tableStyleId>
              </a:tblPr>
              <a:tblGrid>
                <a:gridCol w="386407">
                  <a:extLst>
                    <a:ext uri="{9D8B030D-6E8A-4147-A177-3AD203B41FA5}">
                      <a16:colId xmlns:a16="http://schemas.microsoft.com/office/drawing/2014/main" val="2993381537"/>
                    </a:ext>
                  </a:extLst>
                </a:gridCol>
                <a:gridCol w="1008112">
                  <a:extLst>
                    <a:ext uri="{9D8B030D-6E8A-4147-A177-3AD203B41FA5}">
                      <a16:colId xmlns:a16="http://schemas.microsoft.com/office/drawing/2014/main" val="4011755686"/>
                    </a:ext>
                  </a:extLst>
                </a:gridCol>
                <a:gridCol w="1872208">
                  <a:extLst>
                    <a:ext uri="{9D8B030D-6E8A-4147-A177-3AD203B41FA5}">
                      <a16:colId xmlns:a16="http://schemas.microsoft.com/office/drawing/2014/main" val="40836880"/>
                    </a:ext>
                  </a:extLst>
                </a:gridCol>
                <a:gridCol w="5244405">
                  <a:extLst>
                    <a:ext uri="{9D8B030D-6E8A-4147-A177-3AD203B41FA5}">
                      <a16:colId xmlns:a16="http://schemas.microsoft.com/office/drawing/2014/main" val="255671650"/>
                    </a:ext>
                  </a:extLst>
                </a:gridCol>
                <a:gridCol w="922361">
                  <a:extLst>
                    <a:ext uri="{9D8B030D-6E8A-4147-A177-3AD203B41FA5}">
                      <a16:colId xmlns:a16="http://schemas.microsoft.com/office/drawing/2014/main" val="1243502650"/>
                    </a:ext>
                  </a:extLst>
                </a:gridCol>
              </a:tblGrid>
              <a:tr h="336675">
                <a:tc>
                  <a:txBody>
                    <a:bodyPr/>
                    <a:lstStyle/>
                    <a:p>
                      <a:pPr marL="0" marR="0">
                        <a:lnSpc>
                          <a:spcPct val="107000"/>
                        </a:lnSpc>
                        <a:spcBef>
                          <a:spcPts val="0"/>
                        </a:spcBef>
                        <a:spcAft>
                          <a:spcPts val="0"/>
                        </a:spcAft>
                      </a:pPr>
                      <a:r>
                        <a:rPr lang="en-US" sz="1000" dirty="0">
                          <a:solidFill>
                            <a:schemeClr val="bg1"/>
                          </a:solidFill>
                          <a:effectLst/>
                        </a:rPr>
                        <a:t> </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Company </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Relationship type</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solidFill>
                            <a:schemeClr val="bg1"/>
                          </a:solidFill>
                          <a:effectLst/>
                        </a:rPr>
                        <a:t>Collaboration content</a:t>
                      </a:r>
                      <a:endParaRPr lang="en-US" sz="10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dirty="0">
                          <a:solidFill>
                            <a:schemeClr val="bg1"/>
                          </a:solidFill>
                          <a:effectLst/>
                        </a:rPr>
                        <a:t>Payment</a:t>
                      </a:r>
                      <a:r>
                        <a:rPr lang="zh-CN" altLang="en-US" sz="1000" dirty="0">
                          <a:solidFill>
                            <a:schemeClr val="bg1"/>
                          </a:solidFill>
                          <a:effectLst/>
                        </a:rPr>
                        <a:t>（</a:t>
                      </a:r>
                      <a:r>
                        <a:rPr lang="en-US" altLang="zh-CN" sz="1000" dirty="0">
                          <a:solidFill>
                            <a:schemeClr val="bg1"/>
                          </a:solidFill>
                          <a:effectLst/>
                        </a:rPr>
                        <a:t>2018</a:t>
                      </a:r>
                      <a:r>
                        <a:rPr lang="zh-CN" altLang="en-US" sz="1000" dirty="0">
                          <a:solidFill>
                            <a:schemeClr val="bg1"/>
                          </a:solidFill>
                          <a:effectLst/>
                        </a:rPr>
                        <a:t>）</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extLst>
                  <a:ext uri="{0D108BD9-81ED-4DB2-BD59-A6C34878D82A}">
                    <a16:rowId xmlns:a16="http://schemas.microsoft.com/office/drawing/2014/main" val="1416220424"/>
                  </a:ext>
                </a:extLst>
              </a:tr>
              <a:tr h="509384">
                <a:tc rowSpan="5">
                  <a:txBody>
                    <a:bodyPr/>
                    <a:lstStyle/>
                    <a:p>
                      <a:pPr marL="0" marR="0">
                        <a:lnSpc>
                          <a:spcPct val="107000"/>
                        </a:lnSpc>
                        <a:spcBef>
                          <a:spcPts val="0"/>
                        </a:spcBef>
                        <a:spcAft>
                          <a:spcPts val="0"/>
                        </a:spcAft>
                      </a:pPr>
                      <a:r>
                        <a:rPr lang="zh-CN" sz="1000" dirty="0">
                          <a:solidFill>
                            <a:schemeClr val="bg1"/>
                          </a:solidFill>
                          <a:effectLst/>
                        </a:rPr>
                        <a:t>共同研究</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dirty="0">
                          <a:effectLst/>
                        </a:rPr>
                        <a:t>Skyhawk Therapeutics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Collaboration and research and development services arrangement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Discovery innovative small molecule treatments for patients with neurological diseases, including </a:t>
                      </a:r>
                      <a:r>
                        <a:rPr lang="en-US" sz="1000" dirty="0">
                          <a:solidFill>
                            <a:srgbClr val="FF0000"/>
                          </a:solidFill>
                          <a:effectLst/>
                        </a:rPr>
                        <a:t>MS and SMA</a:t>
                      </a:r>
                      <a:r>
                        <a:rPr lang="en-US" sz="1000" dirty="0">
                          <a:effectLst/>
                        </a:rPr>
                        <a:t>. Biogen is responsible for the development and potential commercialization of any therapies resulting from this collaboration.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upfront</a:t>
                      </a:r>
                    </a:p>
                    <a:p>
                      <a:pPr marL="0" marR="0">
                        <a:lnSpc>
                          <a:spcPct val="107000"/>
                        </a:lnSpc>
                        <a:spcBef>
                          <a:spcPts val="0"/>
                        </a:spcBef>
                        <a:spcAft>
                          <a:spcPts val="0"/>
                        </a:spcAft>
                      </a:pPr>
                      <a:r>
                        <a:rPr lang="en-US" sz="1000" dirty="0">
                          <a:effectLst/>
                        </a:rPr>
                        <a:t>payment of $74.0M</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528438090"/>
                  </a:ext>
                </a:extLst>
              </a:tr>
              <a:tr h="509384">
                <a:tc vMerge="1">
                  <a:txBody>
                    <a:bodyPr/>
                    <a:lstStyle/>
                    <a:p>
                      <a:endParaRPr lang="en-US"/>
                    </a:p>
                  </a:txBody>
                  <a:tcPr/>
                </a:tc>
                <a:tc>
                  <a:txBody>
                    <a:bodyPr/>
                    <a:lstStyle/>
                    <a:p>
                      <a:pPr marL="0" marR="0">
                        <a:lnSpc>
                          <a:spcPct val="107000"/>
                        </a:lnSpc>
                        <a:spcBef>
                          <a:spcPts val="0"/>
                        </a:spcBef>
                        <a:spcAft>
                          <a:spcPts val="0"/>
                        </a:spcAft>
                      </a:pPr>
                      <a:r>
                        <a:rPr lang="en-US" sz="1000">
                          <a:effectLst/>
                        </a:rPr>
                        <a:t>C4 Therapeutics</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Collaborative research and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Investigate the use of C4T’s novel protein degradation platform to discover and develop potential new treatments for neurological diseases, such as </a:t>
                      </a:r>
                      <a:r>
                        <a:rPr lang="en-US" sz="1000" dirty="0">
                          <a:solidFill>
                            <a:srgbClr val="FF0000"/>
                          </a:solidFill>
                          <a:effectLst/>
                        </a:rPr>
                        <a:t>AD and Parkinson’s disease</a:t>
                      </a:r>
                      <a:r>
                        <a:rPr lang="en-US" sz="1000" dirty="0">
                          <a:effectLst/>
                        </a:rPr>
                        <a:t>.</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a:effectLst/>
                        </a:rPr>
                        <a:t>upfront payment of $45.0M</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2407958533"/>
                  </a:ext>
                </a:extLst>
              </a:tr>
              <a:tr h="1200220">
                <a:tc vMerge="1">
                  <a:txBody>
                    <a:bodyPr/>
                    <a:lstStyle/>
                    <a:p>
                      <a:endParaRPr lang="en-US"/>
                    </a:p>
                  </a:txBody>
                  <a:tcPr/>
                </a:tc>
                <a:tc rowSpan="2">
                  <a:txBody>
                    <a:bodyPr/>
                    <a:lstStyle/>
                    <a:p>
                      <a:pPr marL="0" marR="0">
                        <a:lnSpc>
                          <a:spcPct val="107000"/>
                        </a:lnSpc>
                        <a:spcBef>
                          <a:spcPts val="0"/>
                        </a:spcBef>
                        <a:spcAft>
                          <a:spcPts val="0"/>
                        </a:spcAft>
                      </a:pPr>
                      <a:r>
                        <a:rPr lang="en-US" sz="1000" dirty="0">
                          <a:effectLst/>
                        </a:rPr>
                        <a:t>Ionis Pharmaceuticals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Exclusive, worldwide option and collaboration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1. </a:t>
                      </a:r>
                      <a:r>
                        <a:rPr lang="en-US" sz="1000" dirty="0">
                          <a:solidFill>
                            <a:srgbClr val="FF0000"/>
                          </a:solidFill>
                          <a:effectLst/>
                        </a:rPr>
                        <a:t>SPINRAZA</a:t>
                      </a:r>
                    </a:p>
                    <a:p>
                      <a:pPr marL="0" marR="0">
                        <a:lnSpc>
                          <a:spcPct val="107000"/>
                        </a:lnSpc>
                        <a:spcBef>
                          <a:spcPts val="0"/>
                        </a:spcBef>
                        <a:spcAft>
                          <a:spcPts val="0"/>
                        </a:spcAft>
                      </a:pPr>
                      <a:r>
                        <a:rPr lang="en-US" sz="1000" dirty="0">
                          <a:effectLst/>
                        </a:rPr>
                        <a:t>2. Development, commercialization of up to three gene targets. </a:t>
                      </a:r>
                    </a:p>
                    <a:p>
                      <a:pPr marL="0" marR="0">
                        <a:lnSpc>
                          <a:spcPct val="107000"/>
                        </a:lnSpc>
                        <a:spcBef>
                          <a:spcPts val="0"/>
                        </a:spcBef>
                        <a:spcAft>
                          <a:spcPts val="0"/>
                        </a:spcAft>
                      </a:pPr>
                      <a:r>
                        <a:rPr lang="en-US" sz="1000" dirty="0">
                          <a:effectLst/>
                        </a:rPr>
                        <a:t>3. </a:t>
                      </a:r>
                      <a:r>
                        <a:rPr lang="en-US" sz="1000" dirty="0">
                          <a:solidFill>
                            <a:srgbClr val="FF0000"/>
                          </a:solidFill>
                          <a:effectLst/>
                        </a:rPr>
                        <a:t>BIIB06, ALS treatment with SOD1 mutation.</a:t>
                      </a:r>
                    </a:p>
                    <a:p>
                      <a:pPr marL="0" marR="0">
                        <a:lnSpc>
                          <a:spcPct val="107000"/>
                        </a:lnSpc>
                        <a:spcBef>
                          <a:spcPts val="0"/>
                        </a:spcBef>
                        <a:spcAft>
                          <a:spcPts val="0"/>
                        </a:spcAft>
                      </a:pPr>
                      <a:r>
                        <a:rPr lang="en-US" sz="1000" dirty="0">
                          <a:effectLst/>
                        </a:rPr>
                        <a:t>4. </a:t>
                      </a:r>
                      <a:r>
                        <a:rPr lang="en-US" sz="1000" dirty="0">
                          <a:solidFill>
                            <a:srgbClr val="FF0000"/>
                          </a:solidFill>
                          <a:effectLst/>
                        </a:rPr>
                        <a:t>2018 Ionis Agreement, </a:t>
                      </a:r>
                      <a:r>
                        <a:rPr lang="en-US" sz="1000" dirty="0">
                          <a:effectLst/>
                        </a:rPr>
                        <a:t>a 10-year exclusive collaboration agreement with Ionis </a:t>
                      </a:r>
                      <a:r>
                        <a:rPr lang="en-US" sz="1000" dirty="0">
                          <a:solidFill>
                            <a:srgbClr val="FF0000"/>
                          </a:solidFill>
                          <a:effectLst/>
                        </a:rPr>
                        <a:t>to develop novel ASO drug </a:t>
                      </a:r>
                      <a:r>
                        <a:rPr lang="en-US" sz="1000" dirty="0">
                          <a:solidFill>
                            <a:schemeClr val="tx1"/>
                          </a:solidFill>
                          <a:effectLst/>
                        </a:rPr>
                        <a:t>ca</a:t>
                      </a:r>
                      <a:r>
                        <a:rPr lang="en-US" sz="1000" dirty="0">
                          <a:effectLst/>
                        </a:rPr>
                        <a:t>ndidates for a broad range of neurological diseases. </a:t>
                      </a:r>
                      <a:r>
                        <a:rPr lang="en-US" sz="1000" dirty="0">
                          <a:effectLst/>
                          <a:highlight>
                            <a:srgbClr val="FFFF00"/>
                          </a:highlight>
                        </a:rPr>
                        <a:t>(closed)</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3. upfront payment of $35.0M</a:t>
                      </a:r>
                    </a:p>
                    <a:p>
                      <a:pPr marL="0" marR="0">
                        <a:lnSpc>
                          <a:spcPct val="107000"/>
                        </a:lnSpc>
                        <a:spcBef>
                          <a:spcPts val="0"/>
                        </a:spcBef>
                        <a:spcAft>
                          <a:spcPts val="0"/>
                        </a:spcAft>
                      </a:pPr>
                      <a:r>
                        <a:rPr lang="en-US" sz="1000" dirty="0">
                          <a:effectLst/>
                        </a:rPr>
                        <a:t>4.Total  $I000M+</a:t>
                      </a:r>
                      <a:r>
                        <a:rPr lang="en-US" altLang="zh-CN" sz="1000" dirty="0">
                          <a:effectLst/>
                        </a:rPr>
                        <a:t>$625M (buy Ionis common stock)</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1556596321"/>
                  </a:ext>
                </a:extLst>
              </a:tr>
              <a:tr h="336675">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Research collaboration</a:t>
                      </a:r>
                    </a:p>
                    <a:p>
                      <a:pPr marL="0" marR="0">
                        <a:lnSpc>
                          <a:spcPct val="107000"/>
                        </a:lnSpc>
                        <a:spcBef>
                          <a:spcPts val="0"/>
                        </a:spcBef>
                        <a:spcAft>
                          <a:spcPts val="0"/>
                        </a:spcAft>
                      </a:pPr>
                      <a:r>
                        <a:rPr lang="en-US" sz="1000" dirty="0">
                          <a:effectLst/>
                        </a:rPr>
                        <a:t>agreements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Discovery </a:t>
                      </a:r>
                      <a:r>
                        <a:rPr lang="en-US" sz="1000" dirty="0">
                          <a:solidFill>
                            <a:srgbClr val="FF0000"/>
                          </a:solidFill>
                          <a:effectLst/>
                        </a:rPr>
                        <a:t>new ASO drug for SMA and other neurological diseases</a:t>
                      </a:r>
                      <a:r>
                        <a:rPr lang="en-US"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256783769"/>
                  </a:ext>
                </a:extLst>
              </a:tr>
              <a:tr h="336675">
                <a:tc vMerge="1">
                  <a:txBody>
                    <a:bodyPr/>
                    <a:lstStyle/>
                    <a:p>
                      <a:endParaRPr lang="en-US"/>
                    </a:p>
                  </a:txBody>
                  <a:tcPr/>
                </a:tc>
                <a:tc>
                  <a:txBody>
                    <a:bodyPr/>
                    <a:lstStyle/>
                    <a:p>
                      <a:pPr marL="0" marR="0">
                        <a:lnSpc>
                          <a:spcPct val="107000"/>
                        </a:lnSpc>
                        <a:spcBef>
                          <a:spcPts val="0"/>
                        </a:spcBef>
                        <a:spcAft>
                          <a:spcPts val="0"/>
                        </a:spcAft>
                      </a:pPr>
                      <a:r>
                        <a:rPr lang="en-US" sz="1000">
                          <a:effectLst/>
                        </a:rPr>
                        <a:t>University of Pennsylvania</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rPr>
                        <a:t>Collaboration and alliance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FF0000"/>
                          </a:solidFill>
                          <a:effectLst/>
                        </a:rPr>
                        <a:t>Gene</a:t>
                      </a:r>
                      <a:r>
                        <a:rPr lang="en-US" sz="1000" dirty="0">
                          <a:effectLst/>
                        </a:rPr>
                        <a:t> therapy and gene editing technologies. </a:t>
                      </a:r>
                    </a:p>
                    <a:p>
                      <a:pPr marL="0" marR="0">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72036"/>
                  </a:ext>
                </a:extLst>
              </a:tr>
              <a:tr h="509384">
                <a:tc rowSpan="3">
                  <a:txBody>
                    <a:bodyPr/>
                    <a:lstStyle/>
                    <a:p>
                      <a:pPr marL="0" marR="0">
                        <a:lnSpc>
                          <a:spcPct val="107000"/>
                        </a:lnSpc>
                        <a:spcBef>
                          <a:spcPts val="0"/>
                        </a:spcBef>
                        <a:spcAft>
                          <a:spcPts val="0"/>
                        </a:spcAft>
                      </a:pPr>
                      <a:r>
                        <a:rPr lang="zh-CN" sz="1000" dirty="0">
                          <a:solidFill>
                            <a:schemeClr val="bg1"/>
                          </a:solidFill>
                          <a:effectLst/>
                        </a:rPr>
                        <a:t>更多深度合作</a:t>
                      </a:r>
                      <a:endParaRPr lang="en-US" sz="100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solidFill>
                      <a:srgbClr val="AA8535"/>
                    </a:solidFill>
                  </a:tcPr>
                </a:tc>
                <a:tc>
                  <a:txBody>
                    <a:bodyPr/>
                    <a:lstStyle/>
                    <a:p>
                      <a:pPr marL="0" marR="0">
                        <a:lnSpc>
                          <a:spcPct val="107000"/>
                        </a:lnSpc>
                        <a:spcBef>
                          <a:spcPts val="0"/>
                        </a:spcBef>
                        <a:spcAft>
                          <a:spcPts val="0"/>
                        </a:spcAft>
                      </a:pPr>
                      <a:r>
                        <a:rPr lang="en-US" sz="1000">
                          <a:effectLst/>
                        </a:rPr>
                        <a:t>Eisai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dirty="0">
                          <a:effectLst/>
                        </a:rPr>
                        <a:t>Collaboration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dirty="0">
                          <a:effectLst/>
                        </a:rPr>
                        <a:t>1. </a:t>
                      </a:r>
                      <a:r>
                        <a:rPr lang="en-US" sz="1000" dirty="0">
                          <a:solidFill>
                            <a:srgbClr val="FF0000"/>
                          </a:solidFill>
                          <a:effectLst/>
                        </a:rPr>
                        <a:t>BAN2401, </a:t>
                      </a:r>
                      <a:r>
                        <a:rPr lang="en-US" sz="1000" dirty="0" err="1">
                          <a:solidFill>
                            <a:srgbClr val="FF0000"/>
                          </a:solidFill>
                          <a:effectLst/>
                        </a:rPr>
                        <a:t>elenbecestat</a:t>
                      </a:r>
                      <a:r>
                        <a:rPr lang="en-US" sz="1000" dirty="0">
                          <a:solidFill>
                            <a:srgbClr val="FF0000"/>
                          </a:solidFill>
                          <a:effectLst/>
                        </a:rPr>
                        <a:t>, aducanumab to treat AD</a:t>
                      </a:r>
                      <a:r>
                        <a:rPr lang="en-US" sz="1000" dirty="0">
                          <a:effectLst/>
                        </a:rPr>
                        <a:t>. Share all costs and revenue equally. </a:t>
                      </a:r>
                    </a:p>
                    <a:p>
                      <a:pPr marL="0" marR="0">
                        <a:lnSpc>
                          <a:spcPct val="107000"/>
                        </a:lnSpc>
                        <a:spcBef>
                          <a:spcPts val="0"/>
                        </a:spcBef>
                        <a:spcAft>
                          <a:spcPts val="0"/>
                        </a:spcAft>
                      </a:pPr>
                      <a:r>
                        <a:rPr lang="en-US" sz="1000" dirty="0">
                          <a:effectLst/>
                        </a:rPr>
                        <a:t>2. Eisai distribute </a:t>
                      </a:r>
                      <a:r>
                        <a:rPr lang="en-US" sz="1000" dirty="0">
                          <a:solidFill>
                            <a:srgbClr val="FF0000"/>
                          </a:solidFill>
                          <a:effectLst/>
                        </a:rPr>
                        <a:t>AVONEX, TYSABRI, TECFIDERA and PLEGRIDY </a:t>
                      </a:r>
                      <a:r>
                        <a:rPr lang="en-US" sz="1000" dirty="0">
                          <a:effectLst/>
                        </a:rPr>
                        <a:t>in </a:t>
                      </a:r>
                      <a:r>
                        <a:rPr lang="en-US" sz="1000" dirty="0">
                          <a:solidFill>
                            <a:srgbClr val="FF0000"/>
                          </a:solidFill>
                          <a:effectLst/>
                        </a:rPr>
                        <a:t>Asia-Pacific markets</a:t>
                      </a:r>
                      <a:r>
                        <a:rPr lang="en-US" sz="1000" dirty="0">
                          <a:effectLst/>
                        </a:rPr>
                        <a:t>, excluding China.</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000">
                          <a:effectLst/>
                        </a:rPr>
                        <a:t> </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779377"/>
                  </a:ext>
                </a:extLst>
              </a:tr>
              <a:tr h="509384">
                <a:tc vMerge="1">
                  <a:txBody>
                    <a:bodyPr/>
                    <a:lstStyle/>
                    <a:p>
                      <a:endParaRPr lang="en-US"/>
                    </a:p>
                  </a:txBody>
                  <a:tcPr/>
                </a:tc>
                <a:tc>
                  <a:txBody>
                    <a:bodyPr/>
                    <a:lstStyle/>
                    <a:p>
                      <a:pPr marL="0" marR="0">
                        <a:lnSpc>
                          <a:spcPct val="107000"/>
                        </a:lnSpc>
                        <a:spcBef>
                          <a:spcPts val="0"/>
                        </a:spcBef>
                        <a:spcAft>
                          <a:spcPts val="0"/>
                        </a:spcAft>
                      </a:pPr>
                      <a:r>
                        <a:rPr lang="en-US" sz="1000" dirty="0">
                          <a:effectLst/>
                        </a:rPr>
                        <a:t>Genentech</a:t>
                      </a:r>
                      <a:r>
                        <a:rPr lang="zh-CN" altLang="en-US" sz="1000" dirty="0">
                          <a:effectLst/>
                        </a:rPr>
                        <a:t>（</a:t>
                      </a:r>
                      <a:r>
                        <a:rPr lang="en-US" altLang="zh-CN" sz="1000" dirty="0">
                          <a:effectLst/>
                        </a:rPr>
                        <a:t>Roche</a:t>
                      </a:r>
                      <a:r>
                        <a:rPr lang="zh-CN" altLang="en-US"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Collaboration arrangements</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Certain business and financial rights with respect to </a:t>
                      </a:r>
                      <a:r>
                        <a:rPr lang="en-US" sz="1000" dirty="0">
                          <a:solidFill>
                            <a:srgbClr val="FF0000"/>
                          </a:solidFill>
                          <a:effectLst/>
                        </a:rPr>
                        <a:t>RITUXAN, RITUXAN HYCELA, GAZYVA, OCREVUS</a:t>
                      </a:r>
                      <a:r>
                        <a:rPr lang="en-US" sz="1000" dirty="0">
                          <a:effectLst/>
                        </a:rPr>
                        <a:t> and other potential anti- CD20 therapies.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a:effectLst/>
                        </a:rPr>
                        <a:t>Receive $1980.2M in 2018</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extLst>
                  <a:ext uri="{0D108BD9-81ED-4DB2-BD59-A6C34878D82A}">
                    <a16:rowId xmlns:a16="http://schemas.microsoft.com/office/drawing/2014/main" val="695727216"/>
                  </a:ext>
                </a:extLst>
              </a:tr>
              <a:tr h="1028587">
                <a:tc vMerge="1">
                  <a:txBody>
                    <a:bodyPr/>
                    <a:lstStyle/>
                    <a:p>
                      <a:endParaRPr lang="en-US"/>
                    </a:p>
                  </a:txBody>
                  <a:tcPr/>
                </a:tc>
                <a:tc>
                  <a:txBody>
                    <a:bodyPr/>
                    <a:lstStyle/>
                    <a:p>
                      <a:pPr marL="0" marR="0">
                        <a:lnSpc>
                          <a:spcPct val="107000"/>
                        </a:lnSpc>
                        <a:spcBef>
                          <a:spcPts val="0"/>
                        </a:spcBef>
                        <a:spcAft>
                          <a:spcPts val="0"/>
                        </a:spcAft>
                      </a:pPr>
                      <a:r>
                        <a:rPr lang="en-US" sz="1000">
                          <a:effectLst/>
                        </a:rPr>
                        <a:t>Samsung Bioepis Co</a:t>
                      </a:r>
                      <a:endParaRPr lang="en-US" sz="1000">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solidFill>
                            <a:srgbClr val="FF0000"/>
                          </a:solidFill>
                          <a:effectLst/>
                        </a:rPr>
                        <a:t>Biogen and Samsung </a:t>
                      </a:r>
                      <a:r>
                        <a:rPr lang="en-US" sz="1000" dirty="0" err="1">
                          <a:solidFill>
                            <a:srgbClr val="FF0000"/>
                          </a:solidFill>
                          <a:effectLst/>
                        </a:rPr>
                        <a:t>BioLogics</a:t>
                      </a:r>
                      <a:r>
                        <a:rPr lang="en-US" sz="1000" dirty="0">
                          <a:solidFill>
                            <a:srgbClr val="FF0000"/>
                          </a:solidFill>
                          <a:effectLst/>
                        </a:rPr>
                        <a:t> established </a:t>
                      </a:r>
                    </a:p>
                    <a:p>
                      <a:pPr marL="0" marR="0">
                        <a:lnSpc>
                          <a:spcPct val="107000"/>
                        </a:lnSpc>
                        <a:spcBef>
                          <a:spcPts val="0"/>
                        </a:spcBef>
                        <a:spcAft>
                          <a:spcPts val="0"/>
                        </a:spcAft>
                      </a:pPr>
                      <a:r>
                        <a:rPr lang="en-US" sz="1000" dirty="0">
                          <a:solidFill>
                            <a:srgbClr val="FF0000"/>
                          </a:solidFill>
                          <a:effectLst/>
                        </a:rPr>
                        <a:t>Samsung </a:t>
                      </a:r>
                      <a:r>
                        <a:rPr lang="en-US" sz="1000" dirty="0" err="1">
                          <a:solidFill>
                            <a:srgbClr val="FF0000"/>
                          </a:solidFill>
                          <a:effectLst/>
                        </a:rPr>
                        <a:t>Bioepis</a:t>
                      </a: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1. 10-year term, commercialize 3 anti-TNF biosimilar product. </a:t>
                      </a:r>
                    </a:p>
                    <a:p>
                      <a:pPr marL="0" marR="0">
                        <a:lnSpc>
                          <a:spcPct val="107000"/>
                        </a:lnSpc>
                        <a:spcBef>
                          <a:spcPts val="0"/>
                        </a:spcBef>
                        <a:spcAft>
                          <a:spcPts val="0"/>
                        </a:spcAft>
                      </a:pPr>
                      <a:r>
                        <a:rPr lang="en-US" sz="1000" dirty="0">
                          <a:effectLst/>
                        </a:rPr>
                        <a:t>2. Biogen license certain proprietary technology, </a:t>
                      </a:r>
                      <a:r>
                        <a:rPr lang="en-US" sz="1000" dirty="0">
                          <a:solidFill>
                            <a:srgbClr val="FF0000"/>
                          </a:solidFill>
                          <a:effectLst/>
                        </a:rPr>
                        <a:t>provide technical development and commercial quantities of bulk drug substance for their biosimilar products</a:t>
                      </a:r>
                      <a:r>
                        <a:rPr lang="en-US" sz="1000" dirty="0">
                          <a:effectLst/>
                        </a:rPr>
                        <a:t>.</a:t>
                      </a:r>
                    </a:p>
                    <a:p>
                      <a:pPr marL="0" marR="0">
                        <a:lnSpc>
                          <a:spcPct val="107000"/>
                        </a:lnSpc>
                        <a:spcBef>
                          <a:spcPts val="0"/>
                        </a:spcBef>
                        <a:spcAft>
                          <a:spcPts val="0"/>
                        </a:spcAft>
                      </a:pPr>
                      <a:r>
                        <a:rPr lang="en-US" sz="1000" dirty="0">
                          <a:effectLst/>
                        </a:rPr>
                        <a:t>3</a:t>
                      </a:r>
                      <a:r>
                        <a:rPr lang="en-US" sz="1000" dirty="0">
                          <a:solidFill>
                            <a:srgbClr val="FF0000"/>
                          </a:solidFill>
                          <a:effectLst/>
                        </a:rPr>
                        <a:t>. Biogen ownership increase from 5% to 49.9%</a:t>
                      </a:r>
                    </a:p>
                    <a:p>
                      <a:pPr marL="0" marR="0">
                        <a:lnSpc>
                          <a:spcPct val="107000"/>
                        </a:lnSpc>
                        <a:spcBef>
                          <a:spcPts val="0"/>
                        </a:spcBef>
                        <a:spcAft>
                          <a:spcPts val="0"/>
                        </a:spcAft>
                      </a:pPr>
                      <a:r>
                        <a:rPr lang="en-US" sz="1000" dirty="0">
                          <a:solidFill>
                            <a:srgbClr val="FF0000"/>
                          </a:solidFill>
                          <a:effectLst/>
                        </a:rPr>
                        <a:t>4. Biogen get 50% profit or loss with the sale of biosimilar in EU.</a:t>
                      </a:r>
                    </a:p>
                    <a:p>
                      <a:pPr marL="0" marR="0">
                        <a:lnSpc>
                          <a:spcPct val="107000"/>
                        </a:lnSpc>
                        <a:spcBef>
                          <a:spcPts val="0"/>
                        </a:spcBef>
                        <a:spcAft>
                          <a:spcPts val="0"/>
                        </a:spcAft>
                      </a:pPr>
                      <a:endParaRPr lang="en-US" sz="10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46726" marR="46726" marT="0" marB="0"/>
                </a:tc>
                <a:tc>
                  <a:txBody>
                    <a:bodyPr/>
                    <a:lstStyle/>
                    <a:p>
                      <a:pPr marL="0" marR="0">
                        <a:lnSpc>
                          <a:spcPct val="107000"/>
                        </a:lnSpc>
                        <a:spcBef>
                          <a:spcPts val="0"/>
                        </a:spcBef>
                        <a:spcAft>
                          <a:spcPts val="0"/>
                        </a:spcAft>
                      </a:pPr>
                      <a:r>
                        <a:rPr lang="en-US" sz="1000" dirty="0">
                          <a:effectLst/>
                        </a:rPr>
                        <a:t>3. $680.6 M</a:t>
                      </a:r>
                    </a:p>
                    <a:p>
                      <a:pPr marL="0" marR="0">
                        <a:lnSpc>
                          <a:spcPct val="107000"/>
                        </a:lnSpc>
                        <a:spcBef>
                          <a:spcPts val="0"/>
                        </a:spcBef>
                        <a:spcAft>
                          <a:spcPts val="0"/>
                        </a:spcAft>
                      </a:pPr>
                      <a:r>
                        <a:rPr lang="en-US" sz="1000" dirty="0">
                          <a:effectLst/>
                        </a:rPr>
                        <a:t>4. 2018, 2017, 2016 receive $187.4M, $111.0M</a:t>
                      </a:r>
                    </a:p>
                    <a:p>
                      <a:pPr marL="0" marR="0">
                        <a:lnSpc>
                          <a:spcPct val="107000"/>
                        </a:lnSpc>
                        <a:spcBef>
                          <a:spcPts val="0"/>
                        </a:spcBef>
                        <a:spcAft>
                          <a:spcPts val="0"/>
                        </a:spcAft>
                      </a:pPr>
                      <a:r>
                        <a:rPr lang="en-US" sz="1000" dirty="0">
                          <a:effectLst/>
                        </a:rPr>
                        <a:t>and $15.1M</a:t>
                      </a:r>
                    </a:p>
                  </a:txBody>
                  <a:tcPr marL="46726" marR="46726" marT="0" marB="0"/>
                </a:tc>
                <a:extLst>
                  <a:ext uri="{0D108BD9-81ED-4DB2-BD59-A6C34878D82A}">
                    <a16:rowId xmlns:a16="http://schemas.microsoft.com/office/drawing/2014/main" val="2973338221"/>
                  </a:ext>
                </a:extLst>
              </a:tr>
            </a:tbl>
          </a:graphicData>
        </a:graphic>
      </p:graphicFrame>
    </p:spTree>
    <p:extLst>
      <p:ext uri="{BB962C8B-B14F-4D97-AF65-F5344CB8AC3E}">
        <p14:creationId xmlns:p14="http://schemas.microsoft.com/office/powerpoint/2010/main" val="1252003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C00EA-82BE-4EA3-8109-F5FABEB43A3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8BA9562-37A9-46FC-A7C2-F392224BA75A}"/>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F313B0-6DD8-47BC-AA2E-EE0865F3CCE3}"/>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5E3CC595-D603-41B0-A505-E7D4A8BB327B}"/>
              </a:ext>
            </a:extLst>
          </p:cNvPr>
          <p:cNvSpPr>
            <a:spLocks noGrp="1"/>
          </p:cNvSpPr>
          <p:nvPr>
            <p:ph type="title"/>
          </p:nvPr>
        </p:nvSpPr>
        <p:spPr/>
        <p:txBody>
          <a:bodyPr/>
          <a:lstStyle/>
          <a:p>
            <a:r>
              <a:rPr lang="zh-CN" altLang="en-US" dirty="0"/>
              <a:t>重要产品分成合约</a:t>
            </a:r>
            <a:endParaRPr lang="en-US" dirty="0"/>
          </a:p>
        </p:txBody>
      </p:sp>
      <p:graphicFrame>
        <p:nvGraphicFramePr>
          <p:cNvPr id="7" name="Table 6">
            <a:extLst>
              <a:ext uri="{FF2B5EF4-FFF2-40B4-BE49-F238E27FC236}">
                <a16:creationId xmlns:a16="http://schemas.microsoft.com/office/drawing/2014/main" id="{953F16F9-A1B7-4F99-B159-A2C440D69492}"/>
              </a:ext>
            </a:extLst>
          </p:cNvPr>
          <p:cNvGraphicFramePr>
            <a:graphicFrameLocks noGrp="1"/>
          </p:cNvGraphicFramePr>
          <p:nvPr>
            <p:extLst>
              <p:ext uri="{D42A27DB-BD31-4B8C-83A1-F6EECF244321}">
                <p14:modId xmlns:p14="http://schemas.microsoft.com/office/powerpoint/2010/main" val="1560241230"/>
              </p:ext>
            </p:extLst>
          </p:nvPr>
        </p:nvGraphicFramePr>
        <p:xfrm>
          <a:off x="204176" y="1700808"/>
          <a:ext cx="9501800" cy="3017520"/>
        </p:xfrm>
        <a:graphic>
          <a:graphicData uri="http://schemas.openxmlformats.org/drawingml/2006/table">
            <a:tbl>
              <a:tblPr firstRow="1" bandRow="1">
                <a:tableStyleId>{284E427A-3D55-4303-BF80-6455036E1DE7}</a:tableStyleId>
              </a:tblPr>
              <a:tblGrid>
                <a:gridCol w="1364448">
                  <a:extLst>
                    <a:ext uri="{9D8B030D-6E8A-4147-A177-3AD203B41FA5}">
                      <a16:colId xmlns:a16="http://schemas.microsoft.com/office/drawing/2014/main" val="1507760602"/>
                    </a:ext>
                  </a:extLst>
                </a:gridCol>
                <a:gridCol w="936104">
                  <a:extLst>
                    <a:ext uri="{9D8B030D-6E8A-4147-A177-3AD203B41FA5}">
                      <a16:colId xmlns:a16="http://schemas.microsoft.com/office/drawing/2014/main" val="3905119944"/>
                    </a:ext>
                  </a:extLst>
                </a:gridCol>
                <a:gridCol w="1152128">
                  <a:extLst>
                    <a:ext uri="{9D8B030D-6E8A-4147-A177-3AD203B41FA5}">
                      <a16:colId xmlns:a16="http://schemas.microsoft.com/office/drawing/2014/main" val="2226763000"/>
                    </a:ext>
                  </a:extLst>
                </a:gridCol>
                <a:gridCol w="1008112">
                  <a:extLst>
                    <a:ext uri="{9D8B030D-6E8A-4147-A177-3AD203B41FA5}">
                      <a16:colId xmlns:a16="http://schemas.microsoft.com/office/drawing/2014/main" val="48256760"/>
                    </a:ext>
                  </a:extLst>
                </a:gridCol>
                <a:gridCol w="5041008">
                  <a:extLst>
                    <a:ext uri="{9D8B030D-6E8A-4147-A177-3AD203B41FA5}">
                      <a16:colId xmlns:a16="http://schemas.microsoft.com/office/drawing/2014/main" val="2941331792"/>
                    </a:ext>
                  </a:extLst>
                </a:gridCol>
              </a:tblGrid>
              <a:tr h="180323">
                <a:tc>
                  <a:txBody>
                    <a:bodyPr/>
                    <a:lstStyle/>
                    <a:p>
                      <a:r>
                        <a:rPr lang="zh-CN" altLang="en-US" sz="1200" dirty="0"/>
                        <a:t>公司</a:t>
                      </a:r>
                      <a:endParaRPr lang="en-US" sz="1200" dirty="0"/>
                    </a:p>
                  </a:txBody>
                  <a:tcPr/>
                </a:tc>
                <a:tc>
                  <a:txBody>
                    <a:bodyPr/>
                    <a:lstStyle/>
                    <a:p>
                      <a:r>
                        <a:rPr lang="zh-CN" altLang="en-US" sz="1200" dirty="0"/>
                        <a:t>药物名称</a:t>
                      </a:r>
                      <a:endParaRPr lang="en-US" sz="1200" dirty="0"/>
                    </a:p>
                  </a:txBody>
                  <a:tcPr/>
                </a:tc>
                <a:tc>
                  <a:txBody>
                    <a:bodyPr/>
                    <a:lstStyle/>
                    <a:p>
                      <a:r>
                        <a:rPr lang="zh-CN" altLang="en-US" sz="1200" dirty="0"/>
                        <a:t>适应症</a:t>
                      </a:r>
                      <a:endParaRPr lang="en-US" sz="1200" dirty="0"/>
                    </a:p>
                  </a:txBody>
                  <a:tcPr/>
                </a:tc>
                <a:tc>
                  <a:txBody>
                    <a:bodyPr/>
                    <a:lstStyle/>
                    <a:p>
                      <a:r>
                        <a:rPr lang="zh-CN" altLang="en-US" sz="1200" dirty="0"/>
                        <a:t>渠道</a:t>
                      </a:r>
                      <a:endParaRPr lang="en-US" sz="1200" dirty="0"/>
                    </a:p>
                  </a:txBody>
                  <a:tcPr/>
                </a:tc>
                <a:tc>
                  <a:txBody>
                    <a:bodyPr/>
                    <a:lstStyle/>
                    <a:p>
                      <a:r>
                        <a:rPr lang="en-US" altLang="zh-CN" sz="1200" dirty="0"/>
                        <a:t>Biogen</a:t>
                      </a:r>
                      <a:r>
                        <a:rPr lang="zh-CN" altLang="en-US" sz="1200" dirty="0"/>
                        <a:t>与公司的分成合约</a:t>
                      </a:r>
                      <a:endParaRPr lang="en-US" sz="1200" dirty="0"/>
                    </a:p>
                  </a:txBody>
                  <a:tcPr/>
                </a:tc>
                <a:extLst>
                  <a:ext uri="{0D108BD9-81ED-4DB2-BD59-A6C34878D82A}">
                    <a16:rowId xmlns:a16="http://schemas.microsoft.com/office/drawing/2014/main" val="255818398"/>
                  </a:ext>
                </a:extLst>
              </a:tr>
              <a:tr h="311243">
                <a:tc rowSpan="3">
                  <a:txBody>
                    <a:bodyPr/>
                    <a:lstStyle/>
                    <a:p>
                      <a:r>
                        <a:rPr lang="en-US" sz="1200" dirty="0" err="1"/>
                        <a:t>G</a:t>
                      </a:r>
                      <a:r>
                        <a:rPr lang="en-US" altLang="zh-CN" sz="1200" dirty="0" err="1"/>
                        <a:t>enetech</a:t>
                      </a:r>
                      <a:endParaRPr lang="en-US" sz="1200" dirty="0"/>
                    </a:p>
                  </a:txBody>
                  <a:tcPr/>
                </a:tc>
                <a:tc>
                  <a:txBody>
                    <a:bodyPr/>
                    <a:lstStyle/>
                    <a:p>
                      <a:r>
                        <a:rPr lang="en-US" sz="1200" dirty="0"/>
                        <a:t>OCREVUS</a:t>
                      </a:r>
                    </a:p>
                  </a:txBody>
                  <a:tcPr/>
                </a:tc>
                <a:tc>
                  <a:txBody>
                    <a:bodyPr/>
                    <a:lstStyle/>
                    <a:p>
                      <a:r>
                        <a:rPr lang="en-US" sz="1200" dirty="0"/>
                        <a:t>RRMS, PPMS</a:t>
                      </a:r>
                    </a:p>
                  </a:txBody>
                  <a:tcPr/>
                </a:tc>
                <a:tc>
                  <a:txBody>
                    <a:bodyPr/>
                    <a:lstStyle/>
                    <a:p>
                      <a:r>
                        <a:rPr lang="en-US" sz="1200" dirty="0"/>
                        <a:t>US, A</a:t>
                      </a:r>
                      <a:r>
                        <a:rPr lang="en-US" altLang="zh-CN" sz="1200" dirty="0"/>
                        <a:t>ustralia, Germany, Switzerland</a:t>
                      </a:r>
                      <a:endParaRPr lang="en-US" sz="1200" dirty="0"/>
                    </a:p>
                  </a:txBody>
                  <a:tcPr/>
                </a:tc>
                <a:tc>
                  <a:txBody>
                    <a:bodyPr/>
                    <a:lstStyle/>
                    <a:p>
                      <a:r>
                        <a:rPr lang="en-US" sz="1200" dirty="0"/>
                        <a:t>B</a:t>
                      </a:r>
                      <a:r>
                        <a:rPr lang="en-US" altLang="zh-CN" sz="1200" dirty="0"/>
                        <a:t>iogen</a:t>
                      </a:r>
                      <a:r>
                        <a:rPr lang="zh-CN" altLang="en-US" sz="1200" dirty="0"/>
                        <a:t>获得</a:t>
                      </a:r>
                      <a:r>
                        <a:rPr lang="en-US" sz="1200" dirty="0"/>
                        <a:t>US net sales</a:t>
                      </a:r>
                      <a:r>
                        <a:rPr lang="zh-CN" altLang="en-US" sz="1200" dirty="0"/>
                        <a:t>净销售额的</a:t>
                      </a:r>
                      <a:r>
                        <a:rPr lang="en-US" altLang="zh-CN" sz="1200" dirty="0"/>
                        <a:t>13.5%</a:t>
                      </a:r>
                      <a:r>
                        <a:rPr lang="zh-CN" altLang="en-US" sz="1200" dirty="0"/>
                        <a:t>，若销售额超过</a:t>
                      </a:r>
                      <a:r>
                        <a:rPr lang="en-US" altLang="zh-CN" sz="1200" dirty="0"/>
                        <a:t>$900M</a:t>
                      </a:r>
                      <a:r>
                        <a:rPr lang="zh-CN" altLang="en-US" sz="1200" dirty="0"/>
                        <a:t>，增长为</a:t>
                      </a:r>
                      <a:r>
                        <a:rPr lang="en-US" altLang="zh-CN" sz="1200" dirty="0"/>
                        <a:t>24%</a:t>
                      </a:r>
                      <a:r>
                        <a:rPr lang="zh-CN" altLang="en-US" sz="1200" dirty="0"/>
                        <a:t>。若有</a:t>
                      </a:r>
                      <a:r>
                        <a:rPr lang="en-US" altLang="zh-CN" sz="1200" dirty="0"/>
                        <a:t>biosimilar</a:t>
                      </a:r>
                      <a:r>
                        <a:rPr lang="zh-CN" altLang="en-US" sz="1200" dirty="0"/>
                        <a:t>上市，则收入比例降至原比例的一半。</a:t>
                      </a:r>
                      <a:endParaRPr lang="en-US" altLang="zh-CN" sz="1200" dirty="0"/>
                    </a:p>
                    <a:p>
                      <a:r>
                        <a:rPr lang="zh-CN" altLang="en-US" sz="1200" dirty="0"/>
                        <a:t>美国以外的地区可获得</a:t>
                      </a:r>
                      <a:r>
                        <a:rPr lang="en-US" altLang="zh-CN" sz="1200" dirty="0"/>
                        <a:t>3%</a:t>
                      </a:r>
                      <a:r>
                        <a:rPr lang="zh-CN" altLang="en-US" sz="1200" dirty="0"/>
                        <a:t>的净销售额，从当地过审开始</a:t>
                      </a:r>
                      <a:r>
                        <a:rPr lang="en-US" altLang="zh-CN" sz="1200" dirty="0"/>
                        <a:t>11</a:t>
                      </a:r>
                      <a:r>
                        <a:rPr lang="zh-CN" altLang="en-US" sz="1200" dirty="0"/>
                        <a:t>年。</a:t>
                      </a:r>
                      <a:endParaRPr lang="en-US" sz="1200" dirty="0"/>
                    </a:p>
                  </a:txBody>
                  <a:tcPr/>
                </a:tc>
                <a:extLst>
                  <a:ext uri="{0D108BD9-81ED-4DB2-BD59-A6C34878D82A}">
                    <a16:rowId xmlns:a16="http://schemas.microsoft.com/office/drawing/2014/main" val="725090"/>
                  </a:ext>
                </a:extLst>
              </a:tr>
              <a:tr h="180323">
                <a:tc vMerge="1">
                  <a:txBody>
                    <a:bodyPr/>
                    <a:lstStyle/>
                    <a:p>
                      <a:endParaRPr lang="en-US" sz="1200" dirty="0"/>
                    </a:p>
                  </a:txBody>
                  <a:tcPr/>
                </a:tc>
                <a:tc>
                  <a:txBody>
                    <a:bodyPr/>
                    <a:lstStyle/>
                    <a:p>
                      <a:r>
                        <a:rPr lang="en-US" sz="1200" dirty="0"/>
                        <a:t>RITUXAN</a:t>
                      </a:r>
                    </a:p>
                  </a:txBody>
                  <a:tcPr/>
                </a:tc>
                <a:tc>
                  <a:txBody>
                    <a:bodyPr/>
                    <a:lstStyle/>
                    <a:p>
                      <a:r>
                        <a:rPr lang="en-US" sz="1200" dirty="0"/>
                        <a:t>CLL</a:t>
                      </a:r>
                      <a:r>
                        <a:rPr lang="zh-CN" altLang="en-US" sz="1200" dirty="0"/>
                        <a:t>， </a:t>
                      </a:r>
                      <a:r>
                        <a:rPr lang="en-US" altLang="zh-CN" sz="1200" dirty="0"/>
                        <a:t>Non-Hodgkin’s lymphoma</a:t>
                      </a:r>
                      <a:r>
                        <a:rPr lang="zh-CN" altLang="en-US" sz="1200" dirty="0"/>
                        <a:t>等</a:t>
                      </a:r>
                      <a:endParaRPr lang="en-US" sz="1200" dirty="0"/>
                    </a:p>
                  </a:txBody>
                  <a:tcPr/>
                </a:tc>
                <a:tc>
                  <a:txBody>
                    <a:bodyPr/>
                    <a:lstStyle/>
                    <a:p>
                      <a:r>
                        <a:rPr lang="en-US" sz="1200" dirty="0"/>
                        <a:t>US, Canada</a:t>
                      </a:r>
                    </a:p>
                  </a:txBody>
                  <a:tcPr/>
                </a:tc>
                <a:tc rowSpan="2">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en-US" altLang="zh-CN" sz="1200" dirty="0"/>
                        <a:t>Biogen</a:t>
                      </a:r>
                      <a:r>
                        <a:rPr lang="zh-CN" altLang="en-US" sz="1200" dirty="0"/>
                        <a:t>分成已从</a:t>
                      </a:r>
                      <a:r>
                        <a:rPr lang="en-US" altLang="zh-CN" sz="1200" dirty="0"/>
                        <a:t>profit</a:t>
                      </a:r>
                      <a:r>
                        <a:rPr lang="zh-CN" altLang="en-US" sz="1200" dirty="0"/>
                        <a:t>利润的</a:t>
                      </a:r>
                      <a:r>
                        <a:rPr lang="en-US" altLang="zh-CN" sz="1200" dirty="0"/>
                        <a:t>40%</a:t>
                      </a:r>
                      <a:r>
                        <a:rPr lang="zh-CN" altLang="en-US" sz="1200" dirty="0"/>
                        <a:t>逐步降至</a:t>
                      </a:r>
                      <a:r>
                        <a:rPr lang="en-US" altLang="zh-CN" sz="1200" dirty="0"/>
                        <a:t>37.5%</a:t>
                      </a:r>
                      <a:r>
                        <a:rPr lang="zh-CN" altLang="en-US" sz="1200" dirty="0"/>
                        <a:t>，未来当</a:t>
                      </a:r>
                      <a:r>
                        <a:rPr lang="en-US" altLang="zh-CN" sz="1200" dirty="0"/>
                        <a:t>GAZYVA</a:t>
                      </a:r>
                      <a:r>
                        <a:rPr lang="zh-CN" altLang="en-US" sz="1200" dirty="0"/>
                        <a:t>收入在</a:t>
                      </a:r>
                      <a:r>
                        <a:rPr lang="en-US" altLang="zh-CN" sz="1200" dirty="0"/>
                        <a:t>12</a:t>
                      </a:r>
                      <a:r>
                        <a:rPr lang="zh-CN" altLang="en-US" sz="1200" dirty="0"/>
                        <a:t>个月内销售总额达到</a:t>
                      </a:r>
                      <a:r>
                        <a:rPr lang="en-US" altLang="zh-CN" sz="1200" dirty="0"/>
                        <a:t>$500M</a:t>
                      </a:r>
                      <a:r>
                        <a:rPr lang="zh-CN" altLang="en-US" sz="1200" dirty="0"/>
                        <a:t>后，分成会降到</a:t>
                      </a:r>
                      <a:r>
                        <a:rPr lang="en-US" altLang="zh-CN" sz="1200" dirty="0"/>
                        <a:t>35%</a:t>
                      </a:r>
                      <a:r>
                        <a:rPr lang="zh-CN" altLang="en-US" sz="1200" dirty="0"/>
                        <a:t>。</a:t>
                      </a:r>
                      <a:endParaRPr lang="en-US" sz="1200" dirty="0"/>
                    </a:p>
                  </a:txBody>
                  <a:tcPr/>
                </a:tc>
                <a:extLst>
                  <a:ext uri="{0D108BD9-81ED-4DB2-BD59-A6C34878D82A}">
                    <a16:rowId xmlns:a16="http://schemas.microsoft.com/office/drawing/2014/main" val="520298353"/>
                  </a:ext>
                </a:extLst>
              </a:tr>
              <a:tr h="180323">
                <a:tc vMerge="1">
                  <a:txBody>
                    <a:bodyPr/>
                    <a:lstStyle/>
                    <a:p>
                      <a:endParaRPr lang="en-US" sz="1200" dirty="0"/>
                    </a:p>
                  </a:txBody>
                  <a:tcPr/>
                </a:tc>
                <a:tc>
                  <a:txBody>
                    <a:bodyPr/>
                    <a:lstStyle/>
                    <a:p>
                      <a:r>
                        <a:rPr lang="en-US" sz="1200" dirty="0"/>
                        <a:t>GAZYVA</a:t>
                      </a:r>
                    </a:p>
                  </a:txBody>
                  <a:tcPr/>
                </a:tc>
                <a:tc>
                  <a:txBody>
                    <a:bodyPr/>
                    <a:lstStyle/>
                    <a:p>
                      <a:r>
                        <a:rPr lang="en-US" altLang="zh-CN" sz="1200" dirty="0"/>
                        <a:t>Untreated CLL </a:t>
                      </a:r>
                      <a:r>
                        <a:rPr lang="en-US" sz="1200" dirty="0"/>
                        <a:t>follicular lymphoma</a:t>
                      </a:r>
                      <a:r>
                        <a:rPr lang="zh-CN" altLang="en-US" sz="1200" dirty="0"/>
                        <a:t>等</a:t>
                      </a:r>
                      <a:endParaRPr lang="en-US" sz="1200" dirty="0"/>
                    </a:p>
                  </a:txBody>
                  <a:tcPr/>
                </a:tc>
                <a:tc>
                  <a:txBody>
                    <a:bodyPr/>
                    <a:lstStyle/>
                    <a:p>
                      <a:r>
                        <a:rPr lang="en-US" sz="1200" dirty="0"/>
                        <a:t>US</a:t>
                      </a:r>
                    </a:p>
                  </a:txBody>
                  <a:tcPr/>
                </a:tc>
                <a:tc vMerge="1">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90260076"/>
                  </a:ext>
                </a:extLst>
              </a:tr>
              <a:tr h="180323">
                <a:tc>
                  <a:txBody>
                    <a:bodyPr/>
                    <a:lstStyle/>
                    <a:p>
                      <a:r>
                        <a:rPr lang="en-US" sz="1200" dirty="0"/>
                        <a:t>Ionis Pharmaceuticals</a:t>
                      </a:r>
                    </a:p>
                  </a:txBody>
                  <a:tcPr/>
                </a:tc>
                <a:tc>
                  <a:txBody>
                    <a:bodyPr/>
                    <a:lstStyle/>
                    <a:p>
                      <a:r>
                        <a:rPr lang="en-US" sz="1200" dirty="0" err="1"/>
                        <a:t>Spinraza</a:t>
                      </a:r>
                      <a:endParaRPr lang="en-US" sz="1200" dirty="0"/>
                    </a:p>
                  </a:txBody>
                  <a:tcPr/>
                </a:tc>
                <a:tc>
                  <a:txBody>
                    <a:bodyPr/>
                    <a:lstStyle/>
                    <a:p>
                      <a:r>
                        <a:rPr lang="en-US" sz="1200" dirty="0"/>
                        <a:t>SMA</a:t>
                      </a:r>
                    </a:p>
                  </a:txBody>
                  <a:tcPr/>
                </a:tc>
                <a:tc>
                  <a:txBody>
                    <a:bodyPr/>
                    <a:lstStyle/>
                    <a:p>
                      <a:endParaRPr lang="en-US" sz="1200" dirty="0"/>
                    </a:p>
                  </a:txBody>
                  <a:tcPr/>
                </a:tc>
                <a:tc>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en-US" sz="1200" dirty="0"/>
                        <a:t>B</a:t>
                      </a:r>
                      <a:r>
                        <a:rPr lang="en-US" altLang="zh-CN" sz="1200" dirty="0"/>
                        <a:t>iogen</a:t>
                      </a:r>
                      <a:r>
                        <a:rPr lang="zh-CN" altLang="en-US" sz="1200" dirty="0"/>
                        <a:t>付给</a:t>
                      </a:r>
                      <a:r>
                        <a:rPr lang="en-US" altLang="zh-CN" sz="1200" dirty="0"/>
                        <a:t>Ionis</a:t>
                      </a:r>
                      <a:r>
                        <a:rPr lang="zh-CN" altLang="en-US" sz="1200" dirty="0"/>
                        <a:t>从</a:t>
                      </a:r>
                      <a:r>
                        <a:rPr lang="en-US" sz="1200" dirty="0"/>
                        <a:t>2016</a:t>
                      </a:r>
                      <a:r>
                        <a:rPr lang="zh-CN" altLang="en-US" sz="1200" dirty="0"/>
                        <a:t>年</a:t>
                      </a:r>
                      <a:r>
                        <a:rPr lang="en-US" altLang="zh-CN" sz="1200" dirty="0"/>
                        <a:t>$75M</a:t>
                      </a:r>
                      <a:r>
                        <a:rPr lang="zh-CN" altLang="en-US" sz="1200" dirty="0"/>
                        <a:t>的</a:t>
                      </a:r>
                      <a:r>
                        <a:rPr lang="en-US" altLang="zh-CN" sz="1200" dirty="0"/>
                        <a:t>license</a:t>
                      </a:r>
                      <a:r>
                        <a:rPr lang="zh-CN" altLang="en-US" sz="1200" dirty="0"/>
                        <a:t>，后来给每年净销售额的</a:t>
                      </a:r>
                      <a:r>
                        <a:rPr lang="en-US" altLang="zh-CN" sz="1200" dirty="0"/>
                        <a:t>11-15%</a:t>
                      </a:r>
                      <a:r>
                        <a:rPr lang="zh-CN" altLang="en-US" sz="1200" dirty="0"/>
                        <a:t>。</a:t>
                      </a:r>
                      <a:r>
                        <a:rPr lang="en-US" altLang="zh-CN" sz="1200" dirty="0"/>
                        <a:t>2018, 2017</a:t>
                      </a:r>
                      <a:r>
                        <a:rPr lang="zh-CN" altLang="en-US" sz="1200" dirty="0"/>
                        <a:t>和</a:t>
                      </a:r>
                      <a:r>
                        <a:rPr lang="en-US" altLang="zh-CN" sz="1200" dirty="0"/>
                        <a:t>2016, $285M, $234.5M</a:t>
                      </a:r>
                      <a:r>
                        <a:rPr lang="zh-CN" altLang="en-US" sz="1200" dirty="0"/>
                        <a:t>和</a:t>
                      </a:r>
                      <a:r>
                        <a:rPr lang="en-US" altLang="zh-CN" sz="1200" dirty="0"/>
                        <a:t> $257.8M</a:t>
                      </a:r>
                      <a:r>
                        <a:rPr lang="zh-CN" altLang="en-US" sz="1200" dirty="0"/>
                        <a:t>（包括</a:t>
                      </a:r>
                      <a:r>
                        <a:rPr lang="en-US" altLang="zh-CN" sz="1200" dirty="0"/>
                        <a:t>license</a:t>
                      </a:r>
                      <a:r>
                        <a:rPr lang="zh-CN" altLang="en-US" sz="1200" dirty="0"/>
                        <a:t>，研究期间的临床费用等）。</a:t>
                      </a:r>
                      <a:endParaRPr lang="en-US" sz="1200" dirty="0"/>
                    </a:p>
                  </a:txBody>
                  <a:tcPr/>
                </a:tc>
                <a:extLst>
                  <a:ext uri="{0D108BD9-81ED-4DB2-BD59-A6C34878D82A}">
                    <a16:rowId xmlns:a16="http://schemas.microsoft.com/office/drawing/2014/main" val="2275605987"/>
                  </a:ext>
                </a:extLst>
              </a:tr>
            </a:tbl>
          </a:graphicData>
        </a:graphic>
      </p:graphicFrame>
    </p:spTree>
    <p:extLst>
      <p:ext uri="{BB962C8B-B14F-4D97-AF65-F5344CB8AC3E}">
        <p14:creationId xmlns:p14="http://schemas.microsoft.com/office/powerpoint/2010/main" val="318732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67072" y="880726"/>
            <a:ext cx="8238927" cy="1846659"/>
          </a:xfrm>
          <a:prstGeom prst="rect">
            <a:avLst/>
          </a:prstGeom>
        </p:spPr>
        <p:txBody>
          <a:bodyPr wrap="square">
            <a:spAutoFit/>
          </a:bodyPr>
          <a:lstStyle/>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中枢神经系统疾病是全球造成残疾最多的疾病种类，造成死亡数量第二大的疾病，现有市场规模已有</a:t>
            </a:r>
            <a:r>
              <a:rPr lang="en-US" altLang="zh-CN" sz="1400" dirty="0">
                <a:latin typeface="华文楷体" panose="02010600040101010101" pitchFamily="2" charset="-122"/>
                <a:ea typeface="华文楷体" panose="02010600040101010101" pitchFamily="2" charset="-122"/>
                <a:cs typeface="Times New Roman" pitchFamily="18" charset="0"/>
              </a:rPr>
              <a:t>$55B</a:t>
            </a:r>
            <a:r>
              <a:rPr lang="zh-CN" altLang="en-US" sz="1400" dirty="0">
                <a:latin typeface="华文楷体" panose="02010600040101010101" pitchFamily="2" charset="-122"/>
                <a:ea typeface="华文楷体" panose="02010600040101010101" pitchFamily="2" charset="-122"/>
                <a:cs typeface="Times New Roman" pitchFamily="18" charset="0"/>
              </a:rPr>
              <a:t>，增速极快。</a:t>
            </a:r>
          </a:p>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现有中枢神经系统疾病都还没有有效的治疗方案，如阿尔兹海默症，帕金森症等。已发展成熟的多发性硬化症市场，药物也只是缓解症状，无法根治。若有新药，会迅速抢占市场。</a:t>
            </a:r>
          </a:p>
          <a:p>
            <a:pPr>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Times New Roman" pitchFamily="18" charset="0"/>
              </a:rPr>
              <a:t>现有销量较高的神经类药物种类单一，只有精神疾病药物（精神分裂，抑郁）和多发性硬化症两个领域，神经系统疾病的其他市场较大的领域（中风，帕金森，阿尔兹海默症等）还不成熟，机会很多，许多公司选择进入这一领域。</a:t>
            </a:r>
          </a:p>
          <a:p>
            <a:pPr lvl="0">
              <a:lnSpc>
                <a:spcPct val="100000"/>
              </a:lnSpc>
            </a:pPr>
            <a:endParaRPr lang="zh-CN" altLang="en-US" sz="1600" dirty="0">
              <a:latin typeface="华文楷体" panose="02010600040101010101" pitchFamily="2" charset="-122"/>
              <a:ea typeface="华文楷体" panose="02010600040101010101" pitchFamily="2" charset="-122"/>
              <a:cs typeface="宋体" pitchFamily="2" charset="-122"/>
            </a:endParaRPr>
          </a:p>
        </p:txBody>
      </p:sp>
      <p:sp>
        <p:nvSpPr>
          <p:cNvPr id="19" name="矩形 18"/>
          <p:cNvSpPr/>
          <p:nvPr/>
        </p:nvSpPr>
        <p:spPr>
          <a:xfrm>
            <a:off x="1669021" y="2581502"/>
            <a:ext cx="8236978" cy="1169551"/>
          </a:xfrm>
          <a:prstGeom prst="rect">
            <a:avLst/>
          </a:prstGeom>
        </p:spPr>
        <p:txBody>
          <a:bodyPr wrap="square">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FDA</a:t>
            </a:r>
            <a:r>
              <a:rPr lang="zh-CN" altLang="en-US" sz="1400" dirty="0">
                <a:latin typeface="华文楷体" panose="02010600040101010101" pitchFamily="2" charset="-122"/>
                <a:ea typeface="华文楷体" panose="02010600040101010101" pitchFamily="2" charset="-122"/>
                <a:cs typeface="宋体" pitchFamily="2" charset="-122"/>
              </a:rPr>
              <a:t>近年来给多个神经系统药物批准孤儿药或快速通道，鼓励其发展。</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美国政府</a:t>
            </a:r>
            <a:r>
              <a:rPr lang="en-US" altLang="zh-CN" sz="1400" dirty="0">
                <a:latin typeface="华文楷体" panose="02010600040101010101" pitchFamily="2" charset="-122"/>
                <a:ea typeface="华文楷体" panose="02010600040101010101" pitchFamily="2" charset="-122"/>
                <a:cs typeface="宋体" pitchFamily="2" charset="-122"/>
              </a:rPr>
              <a:t>2017</a:t>
            </a:r>
            <a:r>
              <a:rPr lang="zh-CN" altLang="en-US" sz="1400" dirty="0">
                <a:latin typeface="华文楷体" panose="02010600040101010101" pitchFamily="2" charset="-122"/>
                <a:ea typeface="华文楷体" panose="02010600040101010101" pitchFamily="2" charset="-122"/>
                <a:cs typeface="宋体" pitchFamily="2" charset="-122"/>
              </a:rPr>
              <a:t>年给神经系统疾病的研究投资接近</a:t>
            </a:r>
            <a:r>
              <a:rPr lang="en-US" altLang="zh-CN" sz="1400" dirty="0">
                <a:latin typeface="华文楷体" panose="02010600040101010101" pitchFamily="2" charset="-122"/>
                <a:ea typeface="华文楷体" panose="02010600040101010101" pitchFamily="2" charset="-122"/>
                <a:cs typeface="宋体" pitchFamily="2" charset="-122"/>
              </a:rPr>
              <a:t>$7B</a:t>
            </a:r>
            <a:r>
              <a:rPr lang="zh-CN" altLang="en-US" sz="1400" dirty="0">
                <a:latin typeface="华文楷体" panose="02010600040101010101" pitchFamily="2" charset="-122"/>
                <a:ea typeface="华文楷体" panose="02010600040101010101" pitchFamily="2" charset="-122"/>
                <a:cs typeface="宋体" pitchFamily="2" charset="-122"/>
              </a:rPr>
              <a:t>，对比</a:t>
            </a:r>
            <a:r>
              <a:rPr lang="en-US" altLang="zh-CN" sz="1400" dirty="0">
                <a:latin typeface="华文楷体" panose="02010600040101010101" pitchFamily="2" charset="-122"/>
                <a:ea typeface="华文楷体" panose="02010600040101010101" pitchFamily="2" charset="-122"/>
                <a:cs typeface="宋体" pitchFamily="2" charset="-122"/>
              </a:rPr>
              <a:t>2013</a:t>
            </a:r>
            <a:r>
              <a:rPr lang="zh-CN" altLang="en-US" sz="1400" dirty="0">
                <a:latin typeface="华文楷体" panose="02010600040101010101" pitchFamily="2" charset="-122"/>
                <a:ea typeface="华文楷体" panose="02010600040101010101" pitchFamily="2" charset="-122"/>
                <a:cs typeface="宋体" pitchFamily="2" charset="-122"/>
              </a:rPr>
              <a:t>年增长率</a:t>
            </a:r>
            <a:r>
              <a:rPr lang="en-US" altLang="zh-CN" sz="1400" dirty="0">
                <a:latin typeface="华文楷体" panose="02010600040101010101" pitchFamily="2" charset="-122"/>
                <a:ea typeface="华文楷体" panose="02010600040101010101" pitchFamily="2" charset="-122"/>
                <a:cs typeface="宋体" pitchFamily="2" charset="-122"/>
              </a:rPr>
              <a:t>26%</a:t>
            </a:r>
            <a:r>
              <a:rPr lang="zh-CN" altLang="en-US" sz="1400" dirty="0">
                <a:latin typeface="华文楷体" panose="02010600040101010101" pitchFamily="2" charset="-122"/>
                <a:ea typeface="华文楷体" panose="02010600040101010101" pitchFamily="2" charset="-122"/>
                <a:cs typeface="宋体" pitchFamily="2" charset="-122"/>
              </a:rPr>
              <a:t>，高于研究热门的癌症领域。</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神经系统药物研发得到的投资额仅次于癌症，得到的风投资金近些年来稳中有升。</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特朗普政府对药价打击比较严重，近两年普通药在降价，创新药涨价的势头也减弱。</a:t>
            </a:r>
          </a:p>
        </p:txBody>
      </p:sp>
      <p:sp>
        <p:nvSpPr>
          <p:cNvPr id="20" name="圆角矩形 19"/>
          <p:cNvSpPr/>
          <p:nvPr/>
        </p:nvSpPr>
        <p:spPr bwMode="auto">
          <a:xfrm>
            <a:off x="172975" y="1026093"/>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神经系统疾病</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市场</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1" name="圆角矩形 20"/>
          <p:cNvSpPr/>
          <p:nvPr/>
        </p:nvSpPr>
        <p:spPr bwMode="auto">
          <a:xfrm>
            <a:off x="172975" y="2638750"/>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政策分析</a:t>
            </a:r>
          </a:p>
        </p:txBody>
      </p:sp>
      <p:sp>
        <p:nvSpPr>
          <p:cNvPr id="9" name="文本占位符 8">
            <a:extLst>
              <a:ext uri="{FF2B5EF4-FFF2-40B4-BE49-F238E27FC236}">
                <a16:creationId xmlns:a16="http://schemas.microsoft.com/office/drawing/2014/main" id="{91318358-0573-4138-B30B-4029FA34C0D8}"/>
              </a:ext>
            </a:extLst>
          </p:cNvPr>
          <p:cNvSpPr>
            <a:spLocks noGrp="1"/>
          </p:cNvSpPr>
          <p:nvPr>
            <p:ph type="body" sz="quarter" idx="12"/>
          </p:nvPr>
        </p:nvSpPr>
        <p:spPr/>
        <p:txBody>
          <a:bodyPr/>
          <a:lstStyle/>
          <a:p>
            <a:endParaRPr lang="zh-CN" altLang="en-US"/>
          </a:p>
        </p:txBody>
      </p:sp>
      <p:sp>
        <p:nvSpPr>
          <p:cNvPr id="11" name="文本占位符 10">
            <a:extLst>
              <a:ext uri="{FF2B5EF4-FFF2-40B4-BE49-F238E27FC236}">
                <a16:creationId xmlns:a16="http://schemas.microsoft.com/office/drawing/2014/main" id="{F1CA16C4-67C7-4898-AB40-5DB55FE22A2C}"/>
              </a:ext>
            </a:extLst>
          </p:cNvPr>
          <p:cNvSpPr>
            <a:spLocks noGrp="1"/>
          </p:cNvSpPr>
          <p:nvPr>
            <p:ph type="body" sz="quarter" idx="13"/>
          </p:nvPr>
        </p:nvSpPr>
        <p:spPr/>
        <p:txBody>
          <a:bodyPr/>
          <a:lstStyle/>
          <a:p>
            <a:endParaRPr lang="zh-CN" altLang="en-US"/>
          </a:p>
        </p:txBody>
      </p:sp>
      <p:sp>
        <p:nvSpPr>
          <p:cNvPr id="8" name="文本占位符 7">
            <a:extLst>
              <a:ext uri="{FF2B5EF4-FFF2-40B4-BE49-F238E27FC236}">
                <a16:creationId xmlns:a16="http://schemas.microsoft.com/office/drawing/2014/main" id="{BFE19F38-9BE8-49DB-AB04-D79D940FC3A5}"/>
              </a:ext>
            </a:extLst>
          </p:cNvPr>
          <p:cNvSpPr>
            <a:spLocks noGrp="1"/>
          </p:cNvSpPr>
          <p:nvPr>
            <p:ph type="body" sz="quarter" idx="11"/>
          </p:nvPr>
        </p:nvSpPr>
        <p:spPr/>
        <p:txBody>
          <a:bodyPr/>
          <a:lstStyle/>
          <a:p>
            <a:endParaRPr lang="zh-CN" altLang="en-US"/>
          </a:p>
        </p:txBody>
      </p:sp>
      <p:sp>
        <p:nvSpPr>
          <p:cNvPr id="10" name="标题 1"/>
          <p:cNvSpPr>
            <a:spLocks noGrp="1"/>
          </p:cNvSpPr>
          <p:nvPr>
            <p:ph type="title"/>
          </p:nvPr>
        </p:nvSpPr>
        <p:spPr/>
        <p:txBody>
          <a:bodyPr/>
          <a:lstStyle/>
          <a:p>
            <a:r>
              <a:rPr lang="zh-CN" altLang="en-US" dirty="0"/>
              <a:t>行业分析</a:t>
            </a:r>
          </a:p>
        </p:txBody>
      </p:sp>
      <p:sp>
        <p:nvSpPr>
          <p:cNvPr id="13" name="Rectangle 2">
            <a:extLst>
              <a:ext uri="{FF2B5EF4-FFF2-40B4-BE49-F238E27FC236}">
                <a16:creationId xmlns:a16="http://schemas.microsoft.com/office/drawing/2014/main" id="{B835180E-F44A-4244-A7A4-EB8545C9628F}"/>
              </a:ext>
            </a:extLst>
          </p:cNvPr>
          <p:cNvSpPr>
            <a:spLocks noChangeArrowheads="1"/>
          </p:cNvSpPr>
          <p:nvPr/>
        </p:nvSpPr>
        <p:spPr bwMode="auto">
          <a:xfrm>
            <a:off x="1814409" y="4061870"/>
            <a:ext cx="7489278"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是神经系统疾病市场的龙头，所有的研发重点都在这一领域。</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美国神经系统疾病的公司较为容易融资，</a:t>
            </a:r>
            <a:r>
              <a:rPr lang="en-US" altLang="zh-CN" sz="1400" dirty="0">
                <a:latin typeface="华文楷体" panose="02010600040101010101" pitchFamily="2" charset="-122"/>
                <a:ea typeface="华文楷体" panose="02010600040101010101" pitchFamily="2" charset="-122"/>
                <a:cs typeface="宋体" pitchFamily="2" charset="-122"/>
              </a:rPr>
              <a:t>2017</a:t>
            </a:r>
            <a:r>
              <a:rPr lang="zh-CN" altLang="en-US" sz="1400" dirty="0">
                <a:latin typeface="华文楷体" panose="02010600040101010101" pitchFamily="2" charset="-122"/>
                <a:ea typeface="华文楷体" panose="02010600040101010101" pitchFamily="2" charset="-122"/>
                <a:cs typeface="宋体" pitchFamily="2" charset="-122"/>
              </a:rPr>
              <a:t>年收到约</a:t>
            </a:r>
            <a:r>
              <a:rPr lang="en-US" altLang="zh-CN" sz="1400" dirty="0">
                <a:latin typeface="华文楷体" panose="02010600040101010101" pitchFamily="2" charset="-122"/>
                <a:ea typeface="华文楷体" panose="02010600040101010101" pitchFamily="2" charset="-122"/>
                <a:cs typeface="宋体" pitchFamily="2" charset="-122"/>
              </a:rPr>
              <a:t>$8B</a:t>
            </a:r>
            <a:r>
              <a:rPr lang="zh-CN" altLang="en-US" sz="1400" dirty="0">
                <a:latin typeface="华文楷体" panose="02010600040101010101" pitchFamily="2" charset="-122"/>
                <a:ea typeface="华文楷体" panose="02010600040101010101" pitchFamily="2" charset="-122"/>
                <a:cs typeface="宋体" pitchFamily="2" charset="-122"/>
              </a:rPr>
              <a:t>，仅次于癌症领域的</a:t>
            </a:r>
            <a:r>
              <a:rPr lang="en-US" altLang="zh-CN" sz="1400" dirty="0">
                <a:latin typeface="华文楷体" panose="02010600040101010101" pitchFamily="2" charset="-122"/>
                <a:ea typeface="华文楷体" panose="02010600040101010101" pitchFamily="2" charset="-122"/>
                <a:cs typeface="宋体" pitchFamily="2" charset="-122"/>
              </a:rPr>
              <a:t>$20B</a:t>
            </a:r>
            <a:r>
              <a:rPr lang="zh-CN" altLang="en-US" sz="1400" dirty="0">
                <a:latin typeface="华文楷体" panose="02010600040101010101" pitchFamily="2" charset="-122"/>
                <a:ea typeface="华文楷体" panose="02010600040101010101" pitchFamily="2" charset="-122"/>
                <a:cs typeface="宋体" pitchFamily="2" charset="-122"/>
              </a:rPr>
              <a:t>，高于感染，免疫，心血管等。</a:t>
            </a:r>
          </a:p>
        </p:txBody>
      </p:sp>
      <p:sp>
        <p:nvSpPr>
          <p:cNvPr id="14" name="圆角矩形 21">
            <a:extLst>
              <a:ext uri="{FF2B5EF4-FFF2-40B4-BE49-F238E27FC236}">
                <a16:creationId xmlns:a16="http://schemas.microsoft.com/office/drawing/2014/main" id="{0B77AFE9-6BD8-46F2-931C-AA627535A5D2}"/>
              </a:ext>
            </a:extLst>
          </p:cNvPr>
          <p:cNvSpPr/>
          <p:nvPr/>
        </p:nvSpPr>
        <p:spPr bwMode="auto">
          <a:xfrm>
            <a:off x="187651" y="3999575"/>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行业发展情况</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22CAABD2-A642-4113-B59D-ECC56C49AE26}"/>
              </a:ext>
            </a:extLst>
          </p:cNvPr>
          <p:cNvGraphicFramePr>
            <a:graphicFrameLocks noGrp="1"/>
          </p:cNvGraphicFramePr>
          <p:nvPr>
            <p:extLst>
              <p:ext uri="{D42A27DB-BD31-4B8C-83A1-F6EECF244321}">
                <p14:modId xmlns:p14="http://schemas.microsoft.com/office/powerpoint/2010/main" val="1381156683"/>
              </p:ext>
            </p:extLst>
          </p:nvPr>
        </p:nvGraphicFramePr>
        <p:xfrm>
          <a:off x="377423" y="5013257"/>
          <a:ext cx="9151153" cy="1285240"/>
        </p:xfrm>
        <a:graphic>
          <a:graphicData uri="http://schemas.openxmlformats.org/drawingml/2006/table">
            <a:tbl>
              <a:tblPr firstRow="1" bandRow="1">
                <a:tableStyleId>{85BE263C-DBD7-4A20-BB59-AAB30ACAA65A}</a:tableStyleId>
              </a:tblPr>
              <a:tblGrid>
                <a:gridCol w="798225">
                  <a:extLst>
                    <a:ext uri="{9D8B030D-6E8A-4147-A177-3AD203B41FA5}">
                      <a16:colId xmlns:a16="http://schemas.microsoft.com/office/drawing/2014/main" val="2524471691"/>
                    </a:ext>
                  </a:extLst>
                </a:gridCol>
                <a:gridCol w="2304256">
                  <a:extLst>
                    <a:ext uri="{9D8B030D-6E8A-4147-A177-3AD203B41FA5}">
                      <a16:colId xmlns:a16="http://schemas.microsoft.com/office/drawing/2014/main" val="3180767965"/>
                    </a:ext>
                  </a:extLst>
                </a:gridCol>
                <a:gridCol w="2913256">
                  <a:extLst>
                    <a:ext uri="{9D8B030D-6E8A-4147-A177-3AD203B41FA5}">
                      <a16:colId xmlns:a16="http://schemas.microsoft.com/office/drawing/2014/main" val="3141684578"/>
                    </a:ext>
                  </a:extLst>
                </a:gridCol>
                <a:gridCol w="3135416">
                  <a:extLst>
                    <a:ext uri="{9D8B030D-6E8A-4147-A177-3AD203B41FA5}">
                      <a16:colId xmlns:a16="http://schemas.microsoft.com/office/drawing/2014/main" val="2896524739"/>
                    </a:ext>
                  </a:extLst>
                </a:gridCol>
              </a:tblGrid>
              <a:tr h="370840">
                <a:tc>
                  <a:txBody>
                    <a:bodyPr/>
                    <a:lstStyle/>
                    <a:p>
                      <a:endParaRPr lang="en-US" sz="1200" dirty="0"/>
                    </a:p>
                  </a:txBody>
                  <a:tcPr>
                    <a:solidFill>
                      <a:schemeClr val="tx2"/>
                    </a:solidFill>
                  </a:tcPr>
                </a:tc>
                <a:tc>
                  <a:txBody>
                    <a:bodyPr/>
                    <a:lstStyle/>
                    <a:p>
                      <a:r>
                        <a:rPr lang="zh-CN" altLang="en-US" sz="1200" dirty="0"/>
                        <a:t>多发性硬化症</a:t>
                      </a:r>
                      <a:endParaRPr lang="en-US" sz="1200" dirty="0"/>
                    </a:p>
                  </a:txBody>
                  <a:tcPr>
                    <a:solidFill>
                      <a:schemeClr val="tx2"/>
                    </a:solidFill>
                  </a:tcPr>
                </a:tc>
                <a:tc>
                  <a:txBody>
                    <a:bodyPr/>
                    <a:lstStyle/>
                    <a:p>
                      <a:r>
                        <a:rPr lang="zh-CN" altLang="en-US" sz="1200" dirty="0"/>
                        <a:t>脊髓性肌萎缩</a:t>
                      </a:r>
                      <a:endParaRPr lang="en-US" sz="1200" dirty="0"/>
                    </a:p>
                  </a:txBody>
                  <a:tcPr>
                    <a:solidFill>
                      <a:schemeClr val="tx2"/>
                    </a:solidFill>
                  </a:tcPr>
                </a:tc>
                <a:tc>
                  <a:txBody>
                    <a:bodyPr/>
                    <a:lstStyle/>
                    <a:p>
                      <a:r>
                        <a:rPr lang="zh-CN" altLang="en-US" sz="1200" dirty="0"/>
                        <a:t>阿尔兹海默症</a:t>
                      </a:r>
                      <a:endParaRPr lang="en-US" sz="1200" dirty="0"/>
                    </a:p>
                  </a:txBody>
                  <a:tcPr>
                    <a:solidFill>
                      <a:schemeClr val="tx2"/>
                    </a:solidFill>
                  </a:tcPr>
                </a:tc>
                <a:extLst>
                  <a:ext uri="{0D108BD9-81ED-4DB2-BD59-A6C34878D82A}">
                    <a16:rowId xmlns:a16="http://schemas.microsoft.com/office/drawing/2014/main" val="3940214713"/>
                  </a:ext>
                </a:extLst>
              </a:tr>
              <a:tr h="370840">
                <a:tc>
                  <a:txBody>
                    <a:bodyPr/>
                    <a:lstStyle/>
                    <a:p>
                      <a:r>
                        <a:rPr lang="zh-CN" altLang="en-US" sz="1200" dirty="0"/>
                        <a:t>市场</a:t>
                      </a:r>
                      <a:endParaRPr lang="en-US" sz="1200" dirty="0"/>
                    </a:p>
                  </a:txBody>
                  <a:tcPr/>
                </a:tc>
                <a:tc>
                  <a:txBody>
                    <a:bodyPr/>
                    <a:lstStyle/>
                    <a:p>
                      <a:r>
                        <a:rPr lang="zh-CN" altLang="en-US" sz="1200" dirty="0"/>
                        <a:t>已经成熟，增长缓慢</a:t>
                      </a:r>
                      <a:endParaRPr lang="en-US" sz="1200" dirty="0"/>
                    </a:p>
                  </a:txBody>
                  <a:tcPr/>
                </a:tc>
                <a:tc>
                  <a:txBody>
                    <a:bodyPr/>
                    <a:lstStyle/>
                    <a:p>
                      <a:r>
                        <a:rPr lang="zh-CN" altLang="en-US" sz="1200" dirty="0"/>
                        <a:t>处于高速增长期</a:t>
                      </a:r>
                      <a:endParaRPr lang="en-US" sz="1200" dirty="0"/>
                    </a:p>
                  </a:txBody>
                  <a:tcPr/>
                </a:tc>
                <a:tc>
                  <a:txBody>
                    <a:bodyPr/>
                    <a:lstStyle/>
                    <a:p>
                      <a:r>
                        <a:rPr lang="zh-CN" altLang="en-US" sz="1200" dirty="0"/>
                        <a:t>市场巨大，现有药物无法缓解疾病发展。但是研发风险大，发病机理不清，失败较多。</a:t>
                      </a:r>
                      <a:endParaRPr lang="en-US" sz="1200" dirty="0"/>
                    </a:p>
                  </a:txBody>
                  <a:tcPr/>
                </a:tc>
                <a:extLst>
                  <a:ext uri="{0D108BD9-81ED-4DB2-BD59-A6C34878D82A}">
                    <a16:rowId xmlns:a16="http://schemas.microsoft.com/office/drawing/2014/main" val="1642583803"/>
                  </a:ext>
                </a:extLst>
              </a:tr>
              <a:tr h="370840">
                <a:tc>
                  <a:txBody>
                    <a:bodyPr/>
                    <a:lstStyle/>
                    <a:p>
                      <a:r>
                        <a:rPr lang="zh-CN" altLang="en-US" sz="1200" dirty="0"/>
                        <a:t>竞争格局</a:t>
                      </a:r>
                      <a:endParaRPr lang="en-US" sz="1200" dirty="0"/>
                    </a:p>
                  </a:txBody>
                  <a:tcPr/>
                </a:tc>
                <a:tc>
                  <a:txBody>
                    <a:bodyPr/>
                    <a:lstStyle/>
                    <a:p>
                      <a:r>
                        <a:rPr lang="zh-CN" altLang="en-US" sz="1200" dirty="0"/>
                        <a:t>同类竞品众多，竞争格局不好</a:t>
                      </a:r>
                      <a:endParaRPr lang="en-US" sz="1200" dirty="0"/>
                    </a:p>
                  </a:txBody>
                  <a:tcPr/>
                </a:tc>
                <a:tc>
                  <a:txBody>
                    <a:bodyPr/>
                    <a:lstStyle/>
                    <a:p>
                      <a:r>
                        <a:rPr lang="zh-CN" altLang="en-US" sz="1200" dirty="0"/>
                        <a:t>只有两款药上市，且价格都很高，竞争格局好</a:t>
                      </a:r>
                      <a:endParaRPr lang="en-US" sz="1200" dirty="0"/>
                    </a:p>
                  </a:txBody>
                  <a:tcPr/>
                </a:tc>
                <a:tc>
                  <a:txBody>
                    <a:bodyPr/>
                    <a:lstStyle/>
                    <a:p>
                      <a:r>
                        <a:rPr lang="zh-CN" altLang="en-US" sz="1200" dirty="0"/>
                        <a:t>没有效果好的药物上市，竞争格局好</a:t>
                      </a:r>
                      <a:endParaRPr lang="en-US" sz="1200" dirty="0"/>
                    </a:p>
                  </a:txBody>
                  <a:tcPr/>
                </a:tc>
                <a:extLst>
                  <a:ext uri="{0D108BD9-81ED-4DB2-BD59-A6C34878D82A}">
                    <a16:rowId xmlns:a16="http://schemas.microsoft.com/office/drawing/2014/main" val="796269663"/>
                  </a:ext>
                </a:extLst>
              </a:tr>
            </a:tbl>
          </a:graphicData>
        </a:graphic>
      </p:graphicFrame>
      <p:cxnSp>
        <p:nvCxnSpPr>
          <p:cNvPr id="3" name="Straight Connector 2">
            <a:extLst>
              <a:ext uri="{FF2B5EF4-FFF2-40B4-BE49-F238E27FC236}">
                <a16:creationId xmlns:a16="http://schemas.microsoft.com/office/drawing/2014/main" id="{82A96AF1-277F-41B9-9B2F-FE21BB6DD25E}"/>
              </a:ext>
            </a:extLst>
          </p:cNvPr>
          <p:cNvCxnSpPr/>
          <p:nvPr/>
        </p:nvCxnSpPr>
        <p:spPr>
          <a:xfrm>
            <a:off x="194335" y="2492896"/>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DD1C91-45E8-4153-93FF-E7F0BFDC5CB3}"/>
              </a:ext>
            </a:extLst>
          </p:cNvPr>
          <p:cNvCxnSpPr/>
          <p:nvPr/>
        </p:nvCxnSpPr>
        <p:spPr>
          <a:xfrm>
            <a:off x="194335" y="3789040"/>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54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627AE38D-EA27-41F3-AD22-3C4A76BE5DF3}"/>
              </a:ext>
            </a:extLst>
          </p:cNvPr>
          <p:cNvSpPr>
            <a:spLocks noGrp="1"/>
          </p:cNvSpPr>
          <p:nvPr>
            <p:ph type="body" sz="quarter" idx="10"/>
          </p:nvPr>
        </p:nvSpPr>
        <p:spPr>
          <a:xfrm>
            <a:off x="189535" y="4198198"/>
            <a:ext cx="4938526" cy="487608"/>
          </a:xfrm>
        </p:spPr>
        <p:txBody>
          <a:bodyPr/>
          <a:lstStyle/>
          <a:p>
            <a:pPr marL="27515" indent="0">
              <a:buNone/>
            </a:pPr>
            <a:r>
              <a:rPr lang="en-US" altLang="zh-CN" dirty="0"/>
              <a:t>2019</a:t>
            </a:r>
            <a:r>
              <a:rPr lang="zh-CN" altLang="en-US" dirty="0"/>
              <a:t>年在欧洲的</a:t>
            </a:r>
            <a:r>
              <a:rPr lang="zh-CN" altLang="en-US" dirty="0">
                <a:solidFill>
                  <a:srgbClr val="FF0000"/>
                </a:solidFill>
              </a:rPr>
              <a:t>专利过期</a:t>
            </a:r>
            <a:r>
              <a:rPr lang="zh-CN" altLang="en-US" dirty="0"/>
              <a:t>，美国只有</a:t>
            </a:r>
            <a:r>
              <a:rPr lang="en-US" altLang="zh-CN" dirty="0" err="1"/>
              <a:t>tysabri</a:t>
            </a:r>
            <a:r>
              <a:rPr lang="zh-CN" altLang="en-US" dirty="0"/>
              <a:t>一个药物</a:t>
            </a:r>
            <a:r>
              <a:rPr lang="en-US" altLang="zh-CN" dirty="0"/>
              <a:t>2020</a:t>
            </a:r>
            <a:r>
              <a:rPr lang="zh-CN" altLang="en-US" dirty="0"/>
              <a:t>年过期，占销量不到</a:t>
            </a:r>
            <a:r>
              <a:rPr lang="en-US" altLang="zh-CN" dirty="0"/>
              <a:t>1/4</a:t>
            </a:r>
            <a:r>
              <a:rPr lang="zh-CN" altLang="en-US" dirty="0"/>
              <a:t>。加起来大概</a:t>
            </a:r>
            <a:r>
              <a:rPr lang="zh-CN" altLang="en-US" dirty="0">
                <a:solidFill>
                  <a:srgbClr val="FF0000"/>
                </a:solidFill>
              </a:rPr>
              <a:t>有</a:t>
            </a:r>
            <a:r>
              <a:rPr lang="en-US" altLang="zh-CN" dirty="0">
                <a:solidFill>
                  <a:srgbClr val="FF0000"/>
                </a:solidFill>
              </a:rPr>
              <a:t>41%</a:t>
            </a:r>
            <a:r>
              <a:rPr lang="zh-CN" altLang="en-US" dirty="0">
                <a:solidFill>
                  <a:srgbClr val="FF0000"/>
                </a:solidFill>
              </a:rPr>
              <a:t>的药物销量受到影响</a:t>
            </a:r>
          </a:p>
        </p:txBody>
      </p:sp>
      <p:sp>
        <p:nvSpPr>
          <p:cNvPr id="8" name="文本占位符 7">
            <a:extLst>
              <a:ext uri="{FF2B5EF4-FFF2-40B4-BE49-F238E27FC236}">
                <a16:creationId xmlns:a16="http://schemas.microsoft.com/office/drawing/2014/main" id="{C6F0CC26-870A-46CF-BDFB-2BFA9EE723EC}"/>
              </a:ext>
            </a:extLst>
          </p:cNvPr>
          <p:cNvSpPr>
            <a:spLocks noGrp="1"/>
          </p:cNvSpPr>
          <p:nvPr>
            <p:ph type="body" sz="quarter" idx="11"/>
          </p:nvPr>
        </p:nvSpPr>
        <p:spPr>
          <a:xfrm>
            <a:off x="642664" y="5962409"/>
            <a:ext cx="7020190" cy="144438"/>
          </a:xfrm>
        </p:spPr>
        <p:txBody>
          <a:bodyPr/>
          <a:lstStyle/>
          <a:p>
            <a:r>
              <a:rPr lang="en-US" altLang="zh-CN" dirty="0"/>
              <a:t>Bloomberg</a:t>
            </a:r>
            <a:r>
              <a:rPr lang="zh-CN" altLang="en-US" dirty="0"/>
              <a:t> </a:t>
            </a:r>
            <a:r>
              <a:rPr lang="en-US" altLang="zh-CN" dirty="0"/>
              <a:t>and</a:t>
            </a:r>
            <a:r>
              <a:rPr lang="zh-CN" altLang="en-US" dirty="0"/>
              <a:t> </a:t>
            </a:r>
            <a:r>
              <a:rPr lang="en-US" altLang="zh-CN" dirty="0"/>
              <a:t>annual</a:t>
            </a:r>
            <a:r>
              <a:rPr lang="zh-CN" altLang="en-US" dirty="0"/>
              <a:t> </a:t>
            </a:r>
            <a:r>
              <a:rPr lang="en-US" altLang="zh-CN" dirty="0"/>
              <a:t>report</a:t>
            </a:r>
            <a:endParaRPr lang="zh-CN" altLang="en-US" dirty="0"/>
          </a:p>
        </p:txBody>
      </p:sp>
      <p:sp>
        <p:nvSpPr>
          <p:cNvPr id="11" name="文本占位符 10">
            <a:extLst>
              <a:ext uri="{FF2B5EF4-FFF2-40B4-BE49-F238E27FC236}">
                <a16:creationId xmlns:a16="http://schemas.microsoft.com/office/drawing/2014/main" id="{47D94743-87A4-4E14-8F59-011C30EFC3C7}"/>
              </a:ext>
            </a:extLst>
          </p:cNvPr>
          <p:cNvSpPr>
            <a:spLocks noGrp="1"/>
          </p:cNvSpPr>
          <p:nvPr>
            <p:ph type="body" sz="quarter" idx="14"/>
          </p:nvPr>
        </p:nvSpPr>
        <p:spPr>
          <a:xfrm>
            <a:off x="5030256" y="1279519"/>
            <a:ext cx="4681273" cy="4536503"/>
          </a:xfrm>
        </p:spPr>
        <p:txBody>
          <a:bodyPr/>
          <a:lstStyle/>
          <a:p>
            <a:pPr>
              <a:buFont typeface="Wingdings" panose="05000000000000000000" pitchFamily="2" charset="2"/>
              <a:buChar char="Ø"/>
            </a:pPr>
            <a:r>
              <a:rPr lang="en-US" altLang="zh-CN" sz="1200" b="1" dirty="0"/>
              <a:t>Tecfidera</a:t>
            </a:r>
            <a:r>
              <a:rPr lang="zh-CN" altLang="en-US" sz="1200" b="1" dirty="0"/>
              <a:t>近年收入稳定，公司预计收入会上涨：</a:t>
            </a:r>
          </a:p>
          <a:p>
            <a:pPr>
              <a:buFont typeface="Arial" panose="020B0604020202020204" pitchFamily="34" charset="0"/>
              <a:buChar char="•"/>
            </a:pPr>
            <a:r>
              <a:rPr lang="en-US" altLang="zh-CN" sz="1200" dirty="0"/>
              <a:t>US</a:t>
            </a:r>
            <a:r>
              <a:rPr lang="zh-CN" altLang="en-US" sz="1200" dirty="0"/>
              <a:t>收入略降，因为销售量下降了</a:t>
            </a:r>
            <a:r>
              <a:rPr lang="en-US" altLang="zh-CN" sz="1200" dirty="0"/>
              <a:t>5%</a:t>
            </a:r>
            <a:r>
              <a:rPr lang="zh-CN" altLang="en-US" sz="1200" dirty="0"/>
              <a:t>。单价略微升高弥补。</a:t>
            </a:r>
          </a:p>
          <a:p>
            <a:pPr>
              <a:buFont typeface="Arial" panose="020B0604020202020204" pitchFamily="34" charset="0"/>
              <a:buChar char="•"/>
            </a:pPr>
            <a:r>
              <a:rPr lang="zh-CN" altLang="en-US" sz="1200" dirty="0"/>
              <a:t>其他地区收入上涨：销售量增加了</a:t>
            </a:r>
            <a:r>
              <a:rPr lang="en-US" altLang="zh-CN" sz="1200" dirty="0"/>
              <a:t>16%</a:t>
            </a:r>
            <a:r>
              <a:rPr lang="zh-CN" altLang="en-US" sz="1200" dirty="0"/>
              <a:t>。</a:t>
            </a:r>
            <a:endParaRPr lang="en-US" altLang="zh-CN" sz="1200" dirty="0"/>
          </a:p>
          <a:p>
            <a:pPr>
              <a:buFont typeface="Wingdings" panose="05000000000000000000" pitchFamily="2" charset="2"/>
              <a:buChar char="Ø"/>
            </a:pPr>
            <a:r>
              <a:rPr lang="en-US" altLang="zh-CN" sz="1200" b="1" dirty="0"/>
              <a:t>interferon</a:t>
            </a:r>
            <a:r>
              <a:rPr lang="zh-CN" altLang="en-US" sz="1200" b="1" dirty="0"/>
              <a:t>略有下降。根据公司数据，</a:t>
            </a:r>
            <a:r>
              <a:rPr lang="en-US" altLang="zh-CN" sz="1200" b="1" dirty="0" err="1"/>
              <a:t>Avonex</a:t>
            </a:r>
            <a:r>
              <a:rPr lang="zh-CN" altLang="en-US" sz="1200" b="1" dirty="0"/>
              <a:t>下降明显（药物较老），但是</a:t>
            </a:r>
            <a:r>
              <a:rPr lang="en-US" altLang="zh-CN" sz="1200" b="1" dirty="0" err="1"/>
              <a:t>Plegridy</a:t>
            </a:r>
            <a:r>
              <a:rPr lang="zh-CN" altLang="en-US" sz="1200" b="1" dirty="0"/>
              <a:t>销量在上涨（部分替代了</a:t>
            </a:r>
            <a:r>
              <a:rPr lang="en-US" altLang="zh-CN" sz="1200" b="1" dirty="0" err="1"/>
              <a:t>Avonex</a:t>
            </a:r>
            <a:r>
              <a:rPr lang="zh-CN" altLang="en-US" sz="1200" b="1" dirty="0"/>
              <a:t>的市场）。受到了市场上其他公司药物的冲击。公司预计销量会进一步下滑：</a:t>
            </a:r>
          </a:p>
          <a:p>
            <a:pPr>
              <a:buFont typeface="Arial" panose="020B0604020202020204" pitchFamily="34" charset="0"/>
              <a:buChar char="•"/>
            </a:pPr>
            <a:r>
              <a:rPr lang="en-US" altLang="zh-CN" sz="1200" dirty="0"/>
              <a:t>US</a:t>
            </a:r>
            <a:r>
              <a:rPr lang="zh-CN" altLang="en-US" sz="1200" dirty="0"/>
              <a:t>收入降低因为销量下降了</a:t>
            </a:r>
            <a:r>
              <a:rPr lang="en-US" altLang="zh-CN" sz="1200" dirty="0"/>
              <a:t>15%</a:t>
            </a:r>
            <a:r>
              <a:rPr lang="zh-CN" altLang="en-US" sz="1200" dirty="0"/>
              <a:t>，病人转去使用其他的药物。</a:t>
            </a:r>
          </a:p>
          <a:p>
            <a:pPr>
              <a:buFont typeface="Arial" panose="020B0604020202020204" pitchFamily="34" charset="0"/>
              <a:buChar char="•"/>
            </a:pPr>
            <a:r>
              <a:rPr lang="zh-CN" altLang="en-US" sz="1200" dirty="0"/>
              <a:t>其他地区收入下降，因为销量降低了</a:t>
            </a:r>
            <a:r>
              <a:rPr lang="en-US" altLang="zh-CN" sz="1200" dirty="0"/>
              <a:t>6%</a:t>
            </a:r>
            <a:r>
              <a:rPr lang="zh-CN" altLang="en-US" sz="1200" dirty="0"/>
              <a:t>。</a:t>
            </a:r>
            <a:endParaRPr lang="en-US" altLang="zh-CN" sz="1200" dirty="0"/>
          </a:p>
          <a:p>
            <a:pPr>
              <a:buFont typeface="Wingdings" panose="05000000000000000000" pitchFamily="2" charset="2"/>
              <a:buChar char="Ø"/>
            </a:pPr>
            <a:r>
              <a:rPr lang="en-US" altLang="zh-CN" sz="1200" b="1" dirty="0"/>
              <a:t>Tysabri </a:t>
            </a:r>
            <a:r>
              <a:rPr lang="zh-CN" altLang="en-US" sz="1200" b="1" dirty="0"/>
              <a:t>占比稳中略有下降，其毒性略高，</a:t>
            </a:r>
            <a:r>
              <a:rPr lang="en-US" altLang="zh-CN" sz="1200" b="1" dirty="0"/>
              <a:t>2005</a:t>
            </a:r>
            <a:r>
              <a:rPr lang="zh-CN" altLang="en-US" sz="1200" b="1" dirty="0"/>
              <a:t>年曾因造成了严重副作用：进行性多灶性白质脑病（</a:t>
            </a:r>
            <a:r>
              <a:rPr lang="en-US" altLang="zh-CN" sz="1200" b="1" dirty="0"/>
              <a:t>PML</a:t>
            </a:r>
            <a:r>
              <a:rPr lang="zh-CN" altLang="en-US" sz="1200" b="1" dirty="0"/>
              <a:t>）而被迫下架。公司预测销量还会进一步下降：</a:t>
            </a:r>
          </a:p>
          <a:p>
            <a:pPr>
              <a:buFont typeface="Arial" panose="020B0604020202020204" pitchFamily="34" charset="0"/>
              <a:buChar char="•"/>
            </a:pPr>
            <a:r>
              <a:rPr lang="en-US" altLang="zh-CN" sz="1200" dirty="0"/>
              <a:t>US</a:t>
            </a:r>
            <a:r>
              <a:rPr lang="zh-CN" altLang="en-US" sz="1200" dirty="0"/>
              <a:t>收入略降，销售量下降了</a:t>
            </a:r>
            <a:r>
              <a:rPr lang="en-US" altLang="zh-CN" sz="1200" dirty="0"/>
              <a:t>9%</a:t>
            </a:r>
            <a:r>
              <a:rPr lang="zh-CN" altLang="en-US" sz="1200" dirty="0"/>
              <a:t>。单价略微升高弥补。</a:t>
            </a:r>
          </a:p>
          <a:p>
            <a:pPr>
              <a:buFont typeface="Arial" panose="020B0604020202020204" pitchFamily="34" charset="0"/>
              <a:buChar char="•"/>
            </a:pPr>
            <a:r>
              <a:rPr lang="zh-CN" altLang="en-US" sz="1200" dirty="0"/>
              <a:t>其他地区收入下降，因为与政府的报销协调问题。销售量上涨</a:t>
            </a:r>
            <a:r>
              <a:rPr lang="en-US" altLang="zh-CN" sz="1200" dirty="0"/>
              <a:t>1%</a:t>
            </a:r>
            <a:r>
              <a:rPr lang="zh-CN" altLang="en-US" sz="1200" dirty="0"/>
              <a:t>略微弥补。</a:t>
            </a:r>
          </a:p>
          <a:p>
            <a:pPr marL="27515" indent="0">
              <a:buNone/>
            </a:pPr>
            <a:endParaRPr lang="en-US" sz="1200" b="1" dirty="0"/>
          </a:p>
        </p:txBody>
      </p:sp>
      <p:sp>
        <p:nvSpPr>
          <p:cNvPr id="9" name="文本占位符 8">
            <a:extLst>
              <a:ext uri="{FF2B5EF4-FFF2-40B4-BE49-F238E27FC236}">
                <a16:creationId xmlns:a16="http://schemas.microsoft.com/office/drawing/2014/main" id="{DDF038D5-C56E-474F-B885-C804D200246A}"/>
              </a:ext>
            </a:extLst>
          </p:cNvPr>
          <p:cNvSpPr>
            <a:spLocks noGrp="1"/>
          </p:cNvSpPr>
          <p:nvPr>
            <p:ph type="body" sz="quarter" idx="12"/>
          </p:nvPr>
        </p:nvSpPr>
        <p:spPr/>
        <p:txBody>
          <a:bodyPr/>
          <a:lstStyle/>
          <a:p>
            <a:r>
              <a:rPr lang="en-US" altLang="zh-CN" dirty="0"/>
              <a:t>Biogen</a:t>
            </a:r>
            <a:r>
              <a:rPr lang="zh-CN" altLang="en-US" dirty="0"/>
              <a:t>多发性硬化症各产品销量</a:t>
            </a:r>
          </a:p>
        </p:txBody>
      </p:sp>
      <p:sp>
        <p:nvSpPr>
          <p:cNvPr id="10" name="文本占位符 9">
            <a:extLst>
              <a:ext uri="{FF2B5EF4-FFF2-40B4-BE49-F238E27FC236}">
                <a16:creationId xmlns:a16="http://schemas.microsoft.com/office/drawing/2014/main" id="{BC316B3F-F376-49E2-A7A7-BFC25286ECBD}"/>
              </a:ext>
            </a:extLst>
          </p:cNvPr>
          <p:cNvSpPr>
            <a:spLocks noGrp="1"/>
          </p:cNvSpPr>
          <p:nvPr>
            <p:ph type="body" sz="quarter" idx="13"/>
          </p:nvPr>
        </p:nvSpPr>
        <p:spPr/>
        <p:txBody>
          <a:bodyPr/>
          <a:lstStyle/>
          <a:p>
            <a:r>
              <a:rPr lang="zh-CN" altLang="en-US" dirty="0"/>
              <a:t>市场特征</a:t>
            </a:r>
          </a:p>
        </p:txBody>
      </p:sp>
      <p:sp>
        <p:nvSpPr>
          <p:cNvPr id="6" name="标题 5">
            <a:extLst>
              <a:ext uri="{FF2B5EF4-FFF2-40B4-BE49-F238E27FC236}">
                <a16:creationId xmlns:a16="http://schemas.microsoft.com/office/drawing/2014/main" id="{7B591C13-E657-45E4-A2C5-C5A4084BF820}"/>
              </a:ext>
            </a:extLst>
          </p:cNvPr>
          <p:cNvSpPr>
            <a:spLocks noGrp="1"/>
          </p:cNvSpPr>
          <p:nvPr>
            <p:ph type="title"/>
          </p:nvPr>
        </p:nvSpPr>
        <p:spPr/>
        <p:txBody>
          <a:bodyPr/>
          <a:lstStyle/>
          <a:p>
            <a:r>
              <a:rPr lang="en-US" altLang="zh-CN" dirty="0"/>
              <a:t>MS</a:t>
            </a:r>
            <a:r>
              <a:rPr lang="zh-CN" altLang="en-US" dirty="0"/>
              <a:t>产品盈利分析：总体下降，</a:t>
            </a:r>
            <a:r>
              <a:rPr lang="en-US" altLang="zh-CN" dirty="0" err="1"/>
              <a:t>Tecifidera</a:t>
            </a:r>
            <a:r>
              <a:rPr lang="zh-CN" altLang="en-US" dirty="0"/>
              <a:t>海外市场仍有希望</a:t>
            </a:r>
          </a:p>
        </p:txBody>
      </p:sp>
      <p:graphicFrame>
        <p:nvGraphicFramePr>
          <p:cNvPr id="17" name="Chart 16">
            <a:extLst>
              <a:ext uri="{FF2B5EF4-FFF2-40B4-BE49-F238E27FC236}">
                <a16:creationId xmlns:a16="http://schemas.microsoft.com/office/drawing/2014/main" id="{66BA050F-F62D-49A0-96C5-E21EC3CDE9DA}"/>
              </a:ext>
            </a:extLst>
          </p:cNvPr>
          <p:cNvGraphicFramePr>
            <a:graphicFrameLocks/>
          </p:cNvGraphicFramePr>
          <p:nvPr>
            <p:extLst>
              <p:ext uri="{D42A27DB-BD31-4B8C-83A1-F6EECF244321}">
                <p14:modId xmlns:p14="http://schemas.microsoft.com/office/powerpoint/2010/main" val="2922077777"/>
              </p:ext>
            </p:extLst>
          </p:nvPr>
        </p:nvGraphicFramePr>
        <p:xfrm>
          <a:off x="488504" y="1423309"/>
          <a:ext cx="4055153" cy="2347253"/>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4DA319EA-384B-4448-8534-ADF5A9843141}"/>
              </a:ext>
            </a:extLst>
          </p:cNvPr>
          <p:cNvSpPr/>
          <p:nvPr/>
        </p:nvSpPr>
        <p:spPr>
          <a:xfrm>
            <a:off x="526290" y="3770562"/>
            <a:ext cx="1766830" cy="249684"/>
          </a:xfrm>
          <a:prstGeom prst="rect">
            <a:avLst/>
          </a:prstGeom>
        </p:spPr>
        <p:txBody>
          <a:bodyPr wrap="none">
            <a:spAutoFit/>
          </a:bodyPr>
          <a:lstStyle/>
          <a:p>
            <a:pPr>
              <a:lnSpc>
                <a:spcPct val="107000"/>
              </a:lnSpc>
              <a:spcAft>
                <a:spcPts val="800"/>
              </a:spcAft>
            </a:pPr>
            <a:r>
              <a:rPr lang="en-US" sz="1000" dirty="0">
                <a:latin typeface="Calibri" panose="020F0502020204030204" pitchFamily="34" charset="0"/>
                <a:ea typeface="DengXian" panose="02010600030101010101" pitchFamily="2" charset="-122"/>
                <a:cs typeface="Times New Roman" panose="02020603050405020304" pitchFamily="18" charset="0"/>
              </a:rPr>
              <a:t>Interferon = </a:t>
            </a:r>
            <a:r>
              <a:rPr lang="en-US" sz="1000" dirty="0" err="1">
                <a:latin typeface="Calibri" panose="020F0502020204030204" pitchFamily="34" charset="0"/>
                <a:ea typeface="DengXian" panose="02010600030101010101" pitchFamily="2" charset="-122"/>
                <a:cs typeface="Times New Roman" panose="02020603050405020304" pitchFamily="18" charset="0"/>
              </a:rPr>
              <a:t>Avonex</a:t>
            </a:r>
            <a:r>
              <a:rPr lang="en-US" sz="1000" dirty="0">
                <a:latin typeface="Calibri" panose="020F0502020204030204" pitchFamily="34" charset="0"/>
                <a:ea typeface="DengXian" panose="02010600030101010101" pitchFamily="2" charset="-122"/>
                <a:cs typeface="Times New Roman" panose="02020603050405020304" pitchFamily="18" charset="0"/>
              </a:rPr>
              <a:t> + </a:t>
            </a:r>
            <a:r>
              <a:rPr lang="en-US" sz="1000" dirty="0" err="1">
                <a:latin typeface="Calibri" panose="020F0502020204030204" pitchFamily="34" charset="0"/>
                <a:ea typeface="DengXian" panose="02010600030101010101" pitchFamily="2" charset="-122"/>
                <a:cs typeface="Times New Roman" panose="02020603050405020304" pitchFamily="18" charset="0"/>
              </a:rPr>
              <a:t>Plegridy</a:t>
            </a:r>
            <a:endParaRPr lang="en-US" sz="1000" dirty="0">
              <a:latin typeface="Calibri" panose="020F0502020204030204" pitchFamily="34" charset="0"/>
              <a:ea typeface="DengXian" panose="02010600030101010101" pitchFamily="2" charset="-122"/>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B4021135-6AFA-4C0E-8AFA-DB23421E16B7}"/>
              </a:ext>
            </a:extLst>
          </p:cNvPr>
          <p:cNvGraphicFramePr>
            <a:graphicFrameLocks noGrp="1"/>
          </p:cNvGraphicFramePr>
          <p:nvPr>
            <p:extLst>
              <p:ext uri="{D42A27DB-BD31-4B8C-83A1-F6EECF244321}">
                <p14:modId xmlns:p14="http://schemas.microsoft.com/office/powerpoint/2010/main" val="1143089018"/>
              </p:ext>
            </p:extLst>
          </p:nvPr>
        </p:nvGraphicFramePr>
        <p:xfrm>
          <a:off x="215897" y="5047166"/>
          <a:ext cx="9433492" cy="1201613"/>
        </p:xfrm>
        <a:graphic>
          <a:graphicData uri="http://schemas.openxmlformats.org/drawingml/2006/table">
            <a:tbl>
              <a:tblPr firstRow="1" firstCol="1" bandRow="1">
                <a:tableStyleId>{0E3FDE45-AF77-4B5C-9715-49D594BDF05E}</a:tableStyleId>
              </a:tblPr>
              <a:tblGrid>
                <a:gridCol w="1043017">
                  <a:extLst>
                    <a:ext uri="{9D8B030D-6E8A-4147-A177-3AD203B41FA5}">
                      <a16:colId xmlns:a16="http://schemas.microsoft.com/office/drawing/2014/main" val="100056337"/>
                    </a:ext>
                  </a:extLst>
                </a:gridCol>
                <a:gridCol w="3672855">
                  <a:extLst>
                    <a:ext uri="{9D8B030D-6E8A-4147-A177-3AD203B41FA5}">
                      <a16:colId xmlns:a16="http://schemas.microsoft.com/office/drawing/2014/main" val="355675486"/>
                    </a:ext>
                  </a:extLst>
                </a:gridCol>
                <a:gridCol w="2358810">
                  <a:extLst>
                    <a:ext uri="{9D8B030D-6E8A-4147-A177-3AD203B41FA5}">
                      <a16:colId xmlns:a16="http://schemas.microsoft.com/office/drawing/2014/main" val="1393491068"/>
                    </a:ext>
                  </a:extLst>
                </a:gridCol>
                <a:gridCol w="2358810">
                  <a:extLst>
                    <a:ext uri="{9D8B030D-6E8A-4147-A177-3AD203B41FA5}">
                      <a16:colId xmlns:a16="http://schemas.microsoft.com/office/drawing/2014/main" val="1526666907"/>
                    </a:ext>
                  </a:extLst>
                </a:gridCol>
              </a:tblGrid>
              <a:tr h="0">
                <a:tc>
                  <a:txBody>
                    <a:bodyPr/>
                    <a:lstStyle/>
                    <a:p>
                      <a:pPr marL="0" marR="0">
                        <a:lnSpc>
                          <a:spcPct val="107000"/>
                        </a:lnSpc>
                        <a:spcBef>
                          <a:spcPts val="0"/>
                        </a:spcBef>
                        <a:spcAft>
                          <a:spcPts val="0"/>
                        </a:spcAft>
                      </a:pPr>
                      <a:r>
                        <a:rPr lang="en-US" sz="1100">
                          <a:effectLst/>
                        </a:rPr>
                        <a:t>Product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Major market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Regulatory exclusivity Expected Expiration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Patent Expiration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5586074"/>
                  </a:ext>
                </a:extLst>
              </a:tr>
              <a:tr h="0">
                <a:tc>
                  <a:txBody>
                    <a:bodyPr/>
                    <a:lstStyle/>
                    <a:p>
                      <a:pPr marL="0" marR="0">
                        <a:lnSpc>
                          <a:spcPct val="107000"/>
                        </a:lnSpc>
                        <a:spcBef>
                          <a:spcPts val="0"/>
                        </a:spcBef>
                        <a:spcAft>
                          <a:spcPts val="0"/>
                        </a:spcAft>
                      </a:pPr>
                      <a:r>
                        <a:rPr lang="en-US" sz="1100">
                          <a:effectLst/>
                        </a:rPr>
                        <a:t>TECFIDERA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France Germany Italy Japan Spain U.K.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2018    EU: 2024</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2028    EU: 2019-2028</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3454390"/>
                  </a:ext>
                </a:extLst>
              </a:tr>
              <a:tr h="0">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Japan Spain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2026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467370"/>
                  </a:ext>
                </a:extLst>
              </a:tr>
              <a:tr h="0">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Spain U.K.</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2026    EU: 2024</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2022-2027    EU: 2019-2023</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9117643"/>
                  </a:ext>
                </a:extLst>
              </a:tr>
              <a:tr h="0">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U.S. France Germany Italy Spain U.K.</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US: 2020-2027    EU: 2020-2023</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4558587"/>
                  </a:ext>
                </a:extLst>
              </a:tr>
              <a:tr h="0">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France 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EU: 2021</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EU: 2025</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5867881"/>
                  </a:ext>
                </a:extLst>
              </a:tr>
            </a:tbl>
          </a:graphicData>
        </a:graphic>
      </p:graphicFrame>
      <p:sp>
        <p:nvSpPr>
          <p:cNvPr id="14" name="文本占位符 9">
            <a:extLst>
              <a:ext uri="{FF2B5EF4-FFF2-40B4-BE49-F238E27FC236}">
                <a16:creationId xmlns:a16="http://schemas.microsoft.com/office/drawing/2014/main" id="{F0D5CCDF-90E7-4319-A078-34EA893EA6B6}"/>
              </a:ext>
            </a:extLst>
          </p:cNvPr>
          <p:cNvSpPr txBox="1">
            <a:spLocks/>
          </p:cNvSpPr>
          <p:nvPr/>
        </p:nvSpPr>
        <p:spPr>
          <a:xfrm>
            <a:off x="199890" y="4687051"/>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MS</a:t>
            </a:r>
            <a:r>
              <a:rPr lang="zh-CN" altLang="en-US" dirty="0"/>
              <a:t>产品专利以及监管排他权过期时间</a:t>
            </a:r>
          </a:p>
        </p:txBody>
      </p:sp>
    </p:spTree>
    <p:extLst>
      <p:ext uri="{BB962C8B-B14F-4D97-AF65-F5344CB8AC3E}">
        <p14:creationId xmlns:p14="http://schemas.microsoft.com/office/powerpoint/2010/main" val="4045063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EE9D0C-6697-4910-8E70-EA10AD6CADF6}"/>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F4A4215-742A-4642-8956-0A4DA6433744}"/>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59A69225-DE98-4ED0-B169-612FBE954D5A}"/>
              </a:ext>
            </a:extLst>
          </p:cNvPr>
          <p:cNvSpPr>
            <a:spLocks noGrp="1"/>
          </p:cNvSpPr>
          <p:nvPr>
            <p:ph type="body" sz="quarter" idx="10"/>
          </p:nvPr>
        </p:nvSpPr>
        <p:spPr>
          <a:xfrm>
            <a:off x="116327" y="758343"/>
            <a:ext cx="9517193" cy="4824189"/>
          </a:xfrm>
        </p:spPr>
        <p:txBody>
          <a:bodyPr/>
          <a:lstStyle/>
          <a:p>
            <a:pPr marL="27515" indent="0">
              <a:buNone/>
            </a:pPr>
            <a:r>
              <a:rPr lang="zh-CN" altLang="en-US" b="1" u="sng" dirty="0">
                <a:effectLst>
                  <a:outerShdw blurRad="38100" dist="38100" dir="2700000" algn="tl">
                    <a:srgbClr val="000000">
                      <a:alpha val="43137"/>
                    </a:srgbClr>
                  </a:outerShdw>
                </a:effectLst>
              </a:rPr>
              <a:t>政策：</a:t>
            </a:r>
          </a:p>
          <a:p>
            <a:r>
              <a:rPr lang="en-US" altLang="zh-CN" dirty="0"/>
              <a:t>Biosimilar</a:t>
            </a:r>
            <a:r>
              <a:rPr lang="zh-CN" altLang="en-US" dirty="0"/>
              <a:t>在美国是集中审批，不需要像首发药一样通过所有的临床试验，只要证明自己和首发药物类似即可。</a:t>
            </a:r>
          </a:p>
          <a:p>
            <a:r>
              <a:rPr lang="en-US" altLang="zh-CN" dirty="0"/>
              <a:t>FDA</a:t>
            </a:r>
            <a:r>
              <a:rPr lang="zh-CN" altLang="en-US" dirty="0"/>
              <a:t>批准仿制药速度更快，数量更多，但是仿制药企业需要承担价格压力</a:t>
            </a:r>
          </a:p>
          <a:p>
            <a:r>
              <a:rPr lang="en-US" altLang="zh-CN" dirty="0"/>
              <a:t>The Patient Protection and Affordable Care Act</a:t>
            </a:r>
            <a:r>
              <a:rPr lang="zh-CN" altLang="en-US" dirty="0"/>
              <a:t>可能会被大幅改动，影响</a:t>
            </a:r>
            <a:r>
              <a:rPr lang="en-US" altLang="zh-CN" dirty="0"/>
              <a:t>biosimilar</a:t>
            </a:r>
            <a:r>
              <a:rPr lang="zh-CN" altLang="en-US" dirty="0"/>
              <a:t>的销售</a:t>
            </a:r>
            <a:endParaRPr lang="en-US" altLang="zh-CN" dirty="0"/>
          </a:p>
          <a:p>
            <a:pPr marL="27515" indent="0">
              <a:buNone/>
            </a:pPr>
            <a:r>
              <a:rPr lang="zh-CN" altLang="en-US" b="1" u="sng" dirty="0">
                <a:effectLst>
                  <a:outerShdw blurRad="38100" dist="38100" dir="2700000" algn="tl">
                    <a:srgbClr val="000000">
                      <a:alpha val="43137"/>
                    </a:srgbClr>
                  </a:outerShdw>
                </a:effectLst>
              </a:rPr>
              <a:t>与品牌方抢占</a:t>
            </a:r>
            <a:r>
              <a:rPr lang="en-US" altLang="zh-CN" b="1" u="sng" dirty="0">
                <a:effectLst>
                  <a:outerShdw blurRad="38100" dist="38100" dir="2700000" algn="tl">
                    <a:srgbClr val="000000">
                      <a:alpha val="43137"/>
                    </a:srgbClr>
                  </a:outerShdw>
                </a:effectLst>
              </a:rPr>
              <a:t>$100B</a:t>
            </a:r>
            <a:r>
              <a:rPr lang="zh-CN" altLang="en-US" b="1" u="sng" dirty="0">
                <a:effectLst>
                  <a:outerShdw blurRad="38100" dist="38100" dir="2700000" algn="tl">
                    <a:srgbClr val="000000">
                      <a:alpha val="43137"/>
                    </a:srgbClr>
                  </a:outerShdw>
                </a:effectLst>
              </a:rPr>
              <a:t>的市场</a:t>
            </a:r>
            <a:endParaRPr lang="en-US" altLang="zh-CN" b="1" u="sng" dirty="0">
              <a:effectLst>
                <a:outerShdw blurRad="38100" dist="38100" dir="2700000" algn="tl">
                  <a:srgbClr val="000000">
                    <a:alpha val="43137"/>
                  </a:srgbClr>
                </a:outerShdw>
              </a:effectLst>
            </a:endParaRPr>
          </a:p>
          <a:p>
            <a:r>
              <a:rPr lang="en-US" altLang="zh-CN" dirty="0"/>
              <a:t>2019</a:t>
            </a:r>
            <a:r>
              <a:rPr lang="zh-CN" altLang="en-US" dirty="0"/>
              <a:t>年第一季度销量增长</a:t>
            </a:r>
            <a:r>
              <a:rPr lang="en-US" altLang="zh-CN" dirty="0"/>
              <a:t>37%</a:t>
            </a:r>
            <a:r>
              <a:rPr lang="zh-CN" altLang="en-US" dirty="0"/>
              <a:t>，</a:t>
            </a:r>
            <a:r>
              <a:rPr lang="en-US" altLang="zh-CN" dirty="0"/>
              <a:t>BENEPALI</a:t>
            </a:r>
            <a:r>
              <a:rPr lang="zh-CN" altLang="en-US" dirty="0"/>
              <a:t>的销量上涨</a:t>
            </a:r>
            <a:r>
              <a:rPr lang="en-US" altLang="zh-CN" dirty="0"/>
              <a:t>45%</a:t>
            </a:r>
            <a:r>
              <a:rPr lang="zh-CN" altLang="en-US" dirty="0"/>
              <a:t>以及</a:t>
            </a:r>
            <a:r>
              <a:rPr lang="en-US" altLang="zh-CN" dirty="0"/>
              <a:t>IMRALDI</a:t>
            </a:r>
            <a:r>
              <a:rPr lang="zh-CN" altLang="en-US" dirty="0"/>
              <a:t>的上市带动了这一趋势。</a:t>
            </a:r>
            <a:endParaRPr lang="en-US" altLang="zh-CN" dirty="0"/>
          </a:p>
          <a:p>
            <a:pPr marL="27515" indent="0">
              <a:buNone/>
            </a:pPr>
            <a:r>
              <a:rPr lang="zh-CN" altLang="en-US" dirty="0"/>
              <a:t>公司预计</a:t>
            </a:r>
            <a:r>
              <a:rPr lang="en-US" altLang="zh-CN" dirty="0"/>
              <a:t>Biosimilar</a:t>
            </a:r>
            <a:r>
              <a:rPr lang="zh-CN" altLang="en-US" dirty="0"/>
              <a:t>还会继续上涨，通过</a:t>
            </a:r>
            <a:r>
              <a:rPr lang="en-US" altLang="zh-CN" dirty="0"/>
              <a:t>IMRALDI</a:t>
            </a:r>
            <a:r>
              <a:rPr lang="zh-CN" altLang="en-US" dirty="0"/>
              <a:t>进一步占领市场。</a:t>
            </a:r>
            <a:endParaRPr lang="en-US" dirty="0"/>
          </a:p>
          <a:p>
            <a:r>
              <a:rPr lang="en-US" altLang="zh-CN" dirty="0"/>
              <a:t>2020</a:t>
            </a:r>
            <a:r>
              <a:rPr lang="zh-CN" altLang="en-US" dirty="0"/>
              <a:t>年</a:t>
            </a:r>
            <a:r>
              <a:rPr lang="en-US" altLang="zh-CN" dirty="0"/>
              <a:t>Biogen</a:t>
            </a:r>
            <a:r>
              <a:rPr lang="zh-CN" altLang="en-US" dirty="0"/>
              <a:t>的</a:t>
            </a:r>
            <a:r>
              <a:rPr lang="en-US" altLang="zh-CN" dirty="0"/>
              <a:t>Biosimilar</a:t>
            </a:r>
            <a:r>
              <a:rPr lang="zh-CN" altLang="en-US" dirty="0"/>
              <a:t>销量可能会达到</a:t>
            </a:r>
            <a:r>
              <a:rPr lang="en-US" altLang="zh-CN" dirty="0"/>
              <a:t>$1B</a:t>
            </a:r>
            <a:r>
              <a:rPr lang="zh-CN" altLang="en-US" dirty="0"/>
              <a:t>，为</a:t>
            </a:r>
            <a:r>
              <a:rPr lang="en-US" altLang="zh-CN" dirty="0"/>
              <a:t>MS</a:t>
            </a:r>
            <a:r>
              <a:rPr lang="zh-CN" altLang="en-US" dirty="0"/>
              <a:t>市场的缩水提供支持。</a:t>
            </a:r>
            <a:endParaRPr lang="en-US" altLang="zh-CN" dirty="0"/>
          </a:p>
          <a:p>
            <a:r>
              <a:rPr lang="en-US" dirty="0"/>
              <a:t>Biogen </a:t>
            </a:r>
            <a:r>
              <a:rPr lang="zh-CN" altLang="en-US" dirty="0"/>
              <a:t>与</a:t>
            </a:r>
            <a:r>
              <a:rPr lang="en-US" dirty="0"/>
              <a:t>Samsung </a:t>
            </a:r>
            <a:r>
              <a:rPr lang="en-US" dirty="0" err="1"/>
              <a:t>BioLogics</a:t>
            </a:r>
            <a:r>
              <a:rPr lang="zh-CN" altLang="en-US" dirty="0"/>
              <a:t>合资建立</a:t>
            </a:r>
            <a:r>
              <a:rPr lang="en-US" dirty="0"/>
              <a:t>Samsung </a:t>
            </a:r>
            <a:r>
              <a:rPr lang="en-US" dirty="0" err="1"/>
              <a:t>Bioepis</a:t>
            </a:r>
            <a:r>
              <a:rPr lang="en-US" dirty="0"/>
              <a:t>，</a:t>
            </a:r>
            <a:r>
              <a:rPr lang="zh-CN" altLang="en-US" dirty="0"/>
              <a:t>与</a:t>
            </a:r>
            <a:r>
              <a:rPr lang="en-US" dirty="0"/>
              <a:t>Biogen</a:t>
            </a:r>
            <a:r>
              <a:rPr lang="zh-CN" altLang="en-US" dirty="0"/>
              <a:t>有十年的合约，共同</a:t>
            </a:r>
            <a:endParaRPr lang="en-US" altLang="zh-CN" dirty="0"/>
          </a:p>
          <a:p>
            <a:pPr marL="27515" indent="0">
              <a:buNone/>
            </a:pPr>
            <a:r>
              <a:rPr lang="zh-CN" altLang="en-US" dirty="0"/>
              <a:t>在欧洲商业化</a:t>
            </a:r>
            <a:r>
              <a:rPr lang="en-US" altLang="zh-CN" dirty="0"/>
              <a:t>3</a:t>
            </a:r>
            <a:r>
              <a:rPr lang="zh-CN" altLang="en-US" dirty="0"/>
              <a:t>个</a:t>
            </a:r>
            <a:r>
              <a:rPr lang="en-US" dirty="0"/>
              <a:t>anti-TNF biosimilar</a:t>
            </a:r>
            <a:r>
              <a:rPr lang="zh-CN" altLang="en-US" dirty="0"/>
              <a:t>产品，</a:t>
            </a:r>
            <a:r>
              <a:rPr lang="en-US" altLang="zh-CN" dirty="0" err="1"/>
              <a:t>biogen</a:t>
            </a:r>
            <a:r>
              <a:rPr lang="en-US" altLang="zh-CN" dirty="0"/>
              <a:t> </a:t>
            </a:r>
            <a:r>
              <a:rPr lang="zh-CN" altLang="en-US" dirty="0"/>
              <a:t>获得</a:t>
            </a:r>
            <a:r>
              <a:rPr lang="en-US" altLang="zh-CN" dirty="0"/>
              <a:t>50%</a:t>
            </a:r>
            <a:r>
              <a:rPr lang="zh-CN" altLang="en-US" dirty="0"/>
              <a:t>的利润。</a:t>
            </a:r>
            <a:r>
              <a:rPr lang="en-US" altLang="zh-CN" dirty="0"/>
              <a:t>2018, 2017, 2016 </a:t>
            </a:r>
          </a:p>
          <a:p>
            <a:pPr marL="27515" indent="0">
              <a:buNone/>
            </a:pPr>
            <a:r>
              <a:rPr lang="zh-CN" altLang="en-US" dirty="0"/>
              <a:t>分别获得了</a:t>
            </a:r>
            <a:r>
              <a:rPr lang="en-US" altLang="zh-CN" dirty="0"/>
              <a:t> $187.4M, $111.0M</a:t>
            </a:r>
            <a:r>
              <a:rPr lang="zh-CN" altLang="en-US" dirty="0"/>
              <a:t>和</a:t>
            </a:r>
            <a:r>
              <a:rPr lang="en-US" altLang="zh-CN" dirty="0"/>
              <a:t> $15.1M</a:t>
            </a:r>
            <a:r>
              <a:rPr lang="zh-CN" altLang="en-US" dirty="0"/>
              <a:t>。</a:t>
            </a:r>
          </a:p>
          <a:p>
            <a:r>
              <a:rPr lang="en-US" dirty="0"/>
              <a:t>Biogen</a:t>
            </a:r>
            <a:r>
              <a:rPr lang="zh-CN" altLang="en-US" dirty="0"/>
              <a:t>将专有技术授权</a:t>
            </a:r>
            <a:r>
              <a:rPr lang="en-US" dirty="0"/>
              <a:t>Samsung </a:t>
            </a:r>
            <a:r>
              <a:rPr lang="en-US" dirty="0" err="1"/>
              <a:t>Bioepis</a:t>
            </a:r>
            <a:r>
              <a:rPr lang="en-US" dirty="0"/>
              <a:t>，</a:t>
            </a:r>
            <a:r>
              <a:rPr lang="zh-CN" altLang="en-US" dirty="0"/>
              <a:t>用于其开发、制造和商业化生物类似产品。</a:t>
            </a:r>
            <a:endParaRPr lang="en-US" altLang="zh-CN" dirty="0"/>
          </a:p>
          <a:p>
            <a:pPr marL="27515" indent="0">
              <a:buNone/>
            </a:pPr>
            <a:endParaRPr lang="zh-CN" altLang="en-US" dirty="0"/>
          </a:p>
        </p:txBody>
      </p:sp>
      <p:sp>
        <p:nvSpPr>
          <p:cNvPr id="5" name="Text Placeholder 4">
            <a:extLst>
              <a:ext uri="{FF2B5EF4-FFF2-40B4-BE49-F238E27FC236}">
                <a16:creationId xmlns:a16="http://schemas.microsoft.com/office/drawing/2014/main" id="{9BE3177A-8312-42D3-AFAC-CFB279D7B56E}"/>
              </a:ext>
            </a:extLst>
          </p:cNvPr>
          <p:cNvSpPr>
            <a:spLocks noGrp="1"/>
          </p:cNvSpPr>
          <p:nvPr>
            <p:ph type="body" sz="quarter" idx="11"/>
          </p:nvPr>
        </p:nvSpPr>
        <p:spPr/>
        <p:txBody>
          <a:bodyPr/>
          <a:lstStyle/>
          <a:p>
            <a:r>
              <a:rPr lang="zh-CN" altLang="en-US" dirty="0"/>
              <a:t>年报</a:t>
            </a:r>
            <a:endParaRPr lang="en-US" dirty="0"/>
          </a:p>
        </p:txBody>
      </p:sp>
      <p:sp>
        <p:nvSpPr>
          <p:cNvPr id="6" name="Title 5">
            <a:extLst>
              <a:ext uri="{FF2B5EF4-FFF2-40B4-BE49-F238E27FC236}">
                <a16:creationId xmlns:a16="http://schemas.microsoft.com/office/drawing/2014/main" id="{C1A582AC-6B8C-4C29-822A-4DD66398F00D}"/>
              </a:ext>
            </a:extLst>
          </p:cNvPr>
          <p:cNvSpPr>
            <a:spLocks noGrp="1"/>
          </p:cNvSpPr>
          <p:nvPr>
            <p:ph type="title"/>
          </p:nvPr>
        </p:nvSpPr>
        <p:spPr/>
        <p:txBody>
          <a:bodyPr/>
          <a:lstStyle/>
          <a:p>
            <a:r>
              <a:rPr lang="en-US" altLang="zh-CN" dirty="0"/>
              <a:t>Biogen</a:t>
            </a:r>
            <a:r>
              <a:rPr lang="zh-CN" altLang="en-US" dirty="0"/>
              <a:t>其他收入布局： </a:t>
            </a:r>
            <a:r>
              <a:rPr lang="en-US" dirty="0"/>
              <a:t>Biosimilar </a:t>
            </a:r>
            <a:r>
              <a:rPr lang="zh-CN" altLang="en-US" dirty="0"/>
              <a:t>，总盈利较少，但仍在增长</a:t>
            </a:r>
            <a:endParaRPr lang="en-US" dirty="0"/>
          </a:p>
        </p:txBody>
      </p:sp>
      <p:graphicFrame>
        <p:nvGraphicFramePr>
          <p:cNvPr id="7" name="Table 6">
            <a:extLst>
              <a:ext uri="{FF2B5EF4-FFF2-40B4-BE49-F238E27FC236}">
                <a16:creationId xmlns:a16="http://schemas.microsoft.com/office/drawing/2014/main" id="{F45B4C2C-3C70-4C57-AE6B-15531CA1BD0C}"/>
              </a:ext>
            </a:extLst>
          </p:cNvPr>
          <p:cNvGraphicFramePr>
            <a:graphicFrameLocks noGrp="1"/>
          </p:cNvGraphicFramePr>
          <p:nvPr>
            <p:extLst>
              <p:ext uri="{D42A27DB-BD31-4B8C-83A1-F6EECF244321}">
                <p14:modId xmlns:p14="http://schemas.microsoft.com/office/powerpoint/2010/main" val="3024039855"/>
              </p:ext>
            </p:extLst>
          </p:nvPr>
        </p:nvGraphicFramePr>
        <p:xfrm>
          <a:off x="258810" y="4468142"/>
          <a:ext cx="9511639" cy="1937196"/>
        </p:xfrm>
        <a:graphic>
          <a:graphicData uri="http://schemas.openxmlformats.org/drawingml/2006/table">
            <a:tbl>
              <a:tblPr firstRow="1" firstCol="1" bandRow="1">
                <a:tableStyleId>{72833802-FEF1-4C79-8D5D-14CF1EAF98D9}</a:tableStyleId>
              </a:tblPr>
              <a:tblGrid>
                <a:gridCol w="870234">
                  <a:extLst>
                    <a:ext uri="{9D8B030D-6E8A-4147-A177-3AD203B41FA5}">
                      <a16:colId xmlns:a16="http://schemas.microsoft.com/office/drawing/2014/main" val="186654434"/>
                    </a:ext>
                  </a:extLst>
                </a:gridCol>
                <a:gridCol w="1545881">
                  <a:extLst>
                    <a:ext uri="{9D8B030D-6E8A-4147-A177-3AD203B41FA5}">
                      <a16:colId xmlns:a16="http://schemas.microsoft.com/office/drawing/2014/main" val="2599241917"/>
                    </a:ext>
                  </a:extLst>
                </a:gridCol>
                <a:gridCol w="4012995">
                  <a:extLst>
                    <a:ext uri="{9D8B030D-6E8A-4147-A177-3AD203B41FA5}">
                      <a16:colId xmlns:a16="http://schemas.microsoft.com/office/drawing/2014/main" val="3231293010"/>
                    </a:ext>
                  </a:extLst>
                </a:gridCol>
                <a:gridCol w="1313484">
                  <a:extLst>
                    <a:ext uri="{9D8B030D-6E8A-4147-A177-3AD203B41FA5}">
                      <a16:colId xmlns:a16="http://schemas.microsoft.com/office/drawing/2014/main" val="2056156245"/>
                    </a:ext>
                  </a:extLst>
                </a:gridCol>
                <a:gridCol w="1769045">
                  <a:extLst>
                    <a:ext uri="{9D8B030D-6E8A-4147-A177-3AD203B41FA5}">
                      <a16:colId xmlns:a16="http://schemas.microsoft.com/office/drawing/2014/main" val="452825699"/>
                    </a:ext>
                  </a:extLst>
                </a:gridCol>
              </a:tblGrid>
              <a:tr h="0">
                <a:tc>
                  <a:txBody>
                    <a:bodyPr/>
                    <a:lstStyle/>
                    <a:p>
                      <a:pPr marL="0" marR="0">
                        <a:lnSpc>
                          <a:spcPct val="107000"/>
                        </a:lnSpc>
                        <a:spcBef>
                          <a:spcPts val="0"/>
                        </a:spcBef>
                        <a:spcAft>
                          <a:spcPts val="0"/>
                        </a:spcAft>
                      </a:pPr>
                      <a:r>
                        <a:rPr lang="en-US" sz="1100">
                          <a:effectLst/>
                        </a:rPr>
                        <a:t>Biosimilar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a:effectLst/>
                        </a:rPr>
                        <a:t>Referencing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dirty="0">
                          <a:effectLst/>
                        </a:rPr>
                        <a:t>Indication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a:effectLst/>
                        </a:rPr>
                        <a:t>Major market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tc>
                  <a:txBody>
                    <a:bodyPr/>
                    <a:lstStyle/>
                    <a:p>
                      <a:pPr marL="0" marR="0">
                        <a:lnSpc>
                          <a:spcPct val="107000"/>
                        </a:lnSpc>
                        <a:spcBef>
                          <a:spcPts val="0"/>
                        </a:spcBef>
                        <a:spcAft>
                          <a:spcPts val="0"/>
                        </a:spcAft>
                      </a:pPr>
                      <a:r>
                        <a:rPr lang="en-US" sz="1100" dirty="0">
                          <a:effectLst/>
                        </a:rPr>
                        <a:t>Sale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rgbClr val="AA8535"/>
                    </a:solidFill>
                  </a:tcPr>
                </a:tc>
                <a:extLst>
                  <a:ext uri="{0D108BD9-81ED-4DB2-BD59-A6C34878D82A}">
                    <a16:rowId xmlns:a16="http://schemas.microsoft.com/office/drawing/2014/main" val="992961353"/>
                  </a:ext>
                </a:extLst>
              </a:tr>
              <a:tr h="0">
                <a:tc>
                  <a:txBody>
                    <a:bodyPr/>
                    <a:lstStyle/>
                    <a:p>
                      <a:pPr marL="0" marR="0">
                        <a:lnSpc>
                          <a:spcPct val="107000"/>
                        </a:lnSpc>
                        <a:spcBef>
                          <a:spcPts val="0"/>
                        </a:spcBef>
                        <a:spcAft>
                          <a:spcPts val="0"/>
                        </a:spcAft>
                      </a:pPr>
                      <a:r>
                        <a:rPr lang="en-US" sz="1100">
                          <a:effectLst/>
                        </a:rPr>
                        <a:t>BENEPALI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Etanercept biosimilar referencing ENBREL </a:t>
                      </a:r>
                      <a:r>
                        <a:rPr lang="pt-BR" sz="1100" dirty="0">
                          <a:effectLst/>
                        </a:rPr>
                        <a:t>(Pfizer) </a:t>
                      </a:r>
                      <a:endParaRPr lang="en-US" sz="1100" dirty="0">
                        <a:effectLst/>
                      </a:endParaRPr>
                    </a:p>
                  </a:txBody>
                  <a:tcPr marL="68580" marR="68580" marT="0" marB="0"/>
                </a:tc>
                <a:tc>
                  <a:txBody>
                    <a:bodyPr/>
                    <a:lstStyle/>
                    <a:p>
                      <a:pPr marL="0" marR="0">
                        <a:lnSpc>
                          <a:spcPct val="107000"/>
                        </a:lnSpc>
                        <a:spcBef>
                          <a:spcPts val="0"/>
                        </a:spcBef>
                        <a:spcAft>
                          <a:spcPts val="0"/>
                        </a:spcAft>
                      </a:pPr>
                      <a:r>
                        <a:rPr lang="en-US" sz="1100" dirty="0">
                          <a:effectLst/>
                        </a:rPr>
                        <a:t>Moderate to severe rheumatoid arthritis, Progressive psoriatic arthritis, Axial </a:t>
                      </a:r>
                      <a:r>
                        <a:rPr lang="en-US" sz="1100" dirty="0" err="1">
                          <a:effectLst/>
                        </a:rPr>
                        <a:t>spondyloarthritis</a:t>
                      </a:r>
                      <a:r>
                        <a:rPr lang="en-US" sz="1100" dirty="0">
                          <a:effectLst/>
                        </a:rPr>
                        <a:t>, Moderate to severe plaque psoriasis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Germany</a:t>
                      </a:r>
                    </a:p>
                    <a:p>
                      <a:pPr marL="0" marR="0">
                        <a:lnSpc>
                          <a:spcPct val="107000"/>
                        </a:lnSpc>
                        <a:spcBef>
                          <a:spcPts val="0"/>
                        </a:spcBef>
                        <a:spcAft>
                          <a:spcPts val="0"/>
                        </a:spcAft>
                      </a:pPr>
                      <a:r>
                        <a:rPr lang="en-US" sz="1100" dirty="0">
                          <a:effectLst/>
                        </a:rPr>
                        <a:t>Norway</a:t>
                      </a:r>
                    </a:p>
                    <a:p>
                      <a:pPr marL="0" marR="0">
                        <a:lnSpc>
                          <a:spcPct val="107000"/>
                        </a:lnSpc>
                        <a:spcBef>
                          <a:spcPts val="0"/>
                        </a:spcBef>
                        <a:spcAft>
                          <a:spcPts val="0"/>
                        </a:spcAft>
                      </a:pPr>
                      <a:r>
                        <a:rPr lang="en-US" sz="1100" dirty="0">
                          <a:effectLst/>
                        </a:rPr>
                        <a:t>Sweden, U.K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40% of the etanercept (Enbrel) market, top 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4279031"/>
                  </a:ext>
                </a:extLst>
              </a:tr>
              <a:tr h="0">
                <a:tc>
                  <a:txBody>
                    <a:bodyPr/>
                    <a:lstStyle/>
                    <a:p>
                      <a:pPr marL="0" marR="0">
                        <a:lnSpc>
                          <a:spcPct val="107000"/>
                        </a:lnSpc>
                        <a:spcBef>
                          <a:spcPts val="0"/>
                        </a:spcBef>
                        <a:spcAft>
                          <a:spcPts val="0"/>
                        </a:spcAft>
                      </a:pPr>
                      <a:r>
                        <a:rPr lang="en-US" sz="1100">
                          <a:effectLst/>
                        </a:rPr>
                        <a:t>FLIXABI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Infliximab biosimilar referencing REMICADE </a:t>
                      </a:r>
                      <a:r>
                        <a:rPr lang="pt-BR" sz="1100" dirty="0">
                          <a:effectLst/>
                        </a:rPr>
                        <a:t>(Merck)</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Rheumatoid arthritis, Moderate to severe Crohn's disease, Severe ulcerative colitis, Severe ankylosing spondylitis, Psoriatic arthritis, Moderate to severe plaque psoriasis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France</a:t>
                      </a:r>
                    </a:p>
                    <a:p>
                      <a:pPr marL="0" marR="0">
                        <a:lnSpc>
                          <a:spcPct val="107000"/>
                        </a:lnSpc>
                        <a:spcBef>
                          <a:spcPts val="0"/>
                        </a:spcBef>
                        <a:spcAft>
                          <a:spcPts val="0"/>
                        </a:spcAft>
                      </a:pPr>
                      <a:r>
                        <a:rPr lang="en-US" sz="1100">
                          <a:effectLst/>
                        </a:rPr>
                        <a:t>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1690958"/>
                  </a:ext>
                </a:extLst>
              </a:tr>
              <a:tr h="0">
                <a:tc>
                  <a:txBody>
                    <a:bodyPr/>
                    <a:lstStyle/>
                    <a:p>
                      <a:pPr marL="0" marR="0">
                        <a:lnSpc>
                          <a:spcPct val="107000"/>
                        </a:lnSpc>
                        <a:spcBef>
                          <a:spcPts val="0"/>
                        </a:spcBef>
                        <a:spcAft>
                          <a:spcPts val="0"/>
                        </a:spcAft>
                      </a:pPr>
                      <a:r>
                        <a:rPr lang="en-US" sz="1100">
                          <a:effectLst/>
                        </a:rPr>
                        <a:t>IMRALDI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adalimumab biosimilar referencing HUMIRA</a:t>
                      </a:r>
                      <a:r>
                        <a:rPr lang="pt-BR" sz="1100" dirty="0">
                          <a:effectLst/>
                        </a:rPr>
                        <a:t> (Abbvie)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Rheumatoid arthritis, Axial </a:t>
                      </a:r>
                      <a:r>
                        <a:rPr lang="en-US" sz="1100" dirty="0" err="1">
                          <a:effectLst/>
                        </a:rPr>
                        <a:t>spondyloarthritis</a:t>
                      </a:r>
                      <a:r>
                        <a:rPr lang="en-US" sz="1100" dirty="0">
                          <a:effectLst/>
                        </a:rPr>
                        <a:t>, Psoriatic arthritis, Psoriasis, </a:t>
                      </a:r>
                      <a:r>
                        <a:rPr lang="en-US" sz="1100" dirty="0" err="1">
                          <a:effectLst/>
                        </a:rPr>
                        <a:t>Paediatric</a:t>
                      </a:r>
                      <a:r>
                        <a:rPr lang="en-US" sz="1100" dirty="0">
                          <a:effectLst/>
                        </a:rPr>
                        <a:t> plaque psoriasis, </a:t>
                      </a:r>
                      <a:r>
                        <a:rPr lang="en-US" sz="1100" dirty="0" err="1">
                          <a:effectLst/>
                        </a:rPr>
                        <a:t>Hireadenitis</a:t>
                      </a:r>
                      <a:r>
                        <a:rPr lang="en-US" sz="1100" dirty="0">
                          <a:effectLst/>
                        </a:rPr>
                        <a:t> suppurativa, Crohn's disease, </a:t>
                      </a:r>
                      <a:r>
                        <a:rPr lang="en-US" sz="1100" dirty="0" err="1">
                          <a:effectLst/>
                        </a:rPr>
                        <a:t>Paediatric</a:t>
                      </a:r>
                      <a:r>
                        <a:rPr lang="en-US" sz="1100" dirty="0">
                          <a:effectLst/>
                        </a:rPr>
                        <a:t> Crohn's disease, Ulcerative colitis, Uveitis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Germany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$266 million sales expected in 2019</a:t>
                      </a:r>
                    </a:p>
                    <a:p>
                      <a:pPr marL="0" marR="0">
                        <a:lnSpc>
                          <a:spcPct val="107000"/>
                        </a:lnSpc>
                        <a:spcBef>
                          <a:spcPts val="0"/>
                        </a:spcBef>
                        <a:spcAft>
                          <a:spcPts val="0"/>
                        </a:spcAft>
                      </a:pPr>
                      <a:r>
                        <a:rPr lang="en-US" sz="1100" dirty="0">
                          <a:effectLst/>
                          <a:latin typeface="Calibri" panose="020F0502020204030204" pitchFamily="34" charset="0"/>
                          <a:ea typeface="DengXian" panose="02010600030101010101" pitchFamily="2" charset="-122"/>
                          <a:cs typeface="Times New Roman" panose="02020603050405020304" pitchFamily="18" charset="0"/>
                        </a:rPr>
                        <a:t>2018 approve</a:t>
                      </a:r>
                    </a:p>
                  </a:txBody>
                  <a:tcPr marL="68580" marR="68580" marT="0" marB="0"/>
                </a:tc>
                <a:extLst>
                  <a:ext uri="{0D108BD9-81ED-4DB2-BD59-A6C34878D82A}">
                    <a16:rowId xmlns:a16="http://schemas.microsoft.com/office/drawing/2014/main" val="1970708771"/>
                  </a:ext>
                </a:extLst>
              </a:tr>
            </a:tbl>
          </a:graphicData>
        </a:graphic>
      </p:graphicFrame>
      <p:pic>
        <p:nvPicPr>
          <p:cNvPr id="9" name="Picture 8">
            <a:extLst>
              <a:ext uri="{FF2B5EF4-FFF2-40B4-BE49-F238E27FC236}">
                <a16:creationId xmlns:a16="http://schemas.microsoft.com/office/drawing/2014/main" id="{DE49390E-EF75-4B11-AB63-7559525EE082}"/>
              </a:ext>
            </a:extLst>
          </p:cNvPr>
          <p:cNvPicPr/>
          <p:nvPr/>
        </p:nvPicPr>
        <p:blipFill>
          <a:blip r:embed="rId3"/>
          <a:stretch>
            <a:fillRect/>
          </a:stretch>
        </p:blipFill>
        <p:spPr>
          <a:xfrm>
            <a:off x="7601447" y="1990139"/>
            <a:ext cx="2161540" cy="2292350"/>
          </a:xfrm>
          <a:prstGeom prst="rect">
            <a:avLst/>
          </a:prstGeom>
        </p:spPr>
      </p:pic>
      <p:sp>
        <p:nvSpPr>
          <p:cNvPr id="11" name="文本占位符 8">
            <a:extLst>
              <a:ext uri="{FF2B5EF4-FFF2-40B4-BE49-F238E27FC236}">
                <a16:creationId xmlns:a16="http://schemas.microsoft.com/office/drawing/2014/main" id="{2767ED45-A551-418B-93CD-936F676C33BE}"/>
              </a:ext>
            </a:extLst>
          </p:cNvPr>
          <p:cNvSpPr txBox="1">
            <a:spLocks/>
          </p:cNvSpPr>
          <p:nvPr/>
        </p:nvSpPr>
        <p:spPr>
          <a:xfrm>
            <a:off x="7457838" y="1699772"/>
            <a:ext cx="244875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Biosimilar</a:t>
            </a:r>
            <a:r>
              <a:rPr lang="zh-CN" altLang="en-US" dirty="0"/>
              <a:t>产品销售情况</a:t>
            </a:r>
          </a:p>
        </p:txBody>
      </p:sp>
    </p:spTree>
    <p:extLst>
      <p:ext uri="{BB962C8B-B14F-4D97-AF65-F5344CB8AC3E}">
        <p14:creationId xmlns:p14="http://schemas.microsoft.com/office/powerpoint/2010/main" val="3834777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AFB5C-2A02-41D1-A2C9-73C4C60BE5E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FA28D9D6-11FC-4ECE-A7FF-948862A8A4C1}"/>
              </a:ext>
            </a:extLst>
          </p:cNvPr>
          <p:cNvSpPr>
            <a:spLocks noGrp="1"/>
          </p:cNvSpPr>
          <p:nvPr>
            <p:ph type="body" sz="quarter" idx="13"/>
          </p:nvPr>
        </p:nvSpPr>
        <p:spPr/>
        <p:txBody>
          <a:bodyPr/>
          <a:lstStyle/>
          <a:p>
            <a:endParaRPr lang="en-US" dirty="0"/>
          </a:p>
        </p:txBody>
      </p:sp>
      <p:sp>
        <p:nvSpPr>
          <p:cNvPr id="5" name="Text Placeholder 4">
            <a:extLst>
              <a:ext uri="{FF2B5EF4-FFF2-40B4-BE49-F238E27FC236}">
                <a16:creationId xmlns:a16="http://schemas.microsoft.com/office/drawing/2014/main" id="{45720A50-DEE1-4F1F-9A30-42268AFB60D7}"/>
              </a:ext>
            </a:extLst>
          </p:cNvPr>
          <p:cNvSpPr>
            <a:spLocks noGrp="1"/>
          </p:cNvSpPr>
          <p:nvPr>
            <p:ph type="body" sz="quarter" idx="11"/>
          </p:nvPr>
        </p:nvSpPr>
        <p:spPr>
          <a:xfrm>
            <a:off x="704528" y="6492464"/>
            <a:ext cx="7020190" cy="144438"/>
          </a:xfrm>
        </p:spPr>
        <p:txBody>
          <a:bodyPr/>
          <a:lstStyle/>
          <a:p>
            <a:r>
              <a:rPr lang="en-US" dirty="0"/>
              <a:t>[1] Soluble Epoxide Hydrolase as an Anti-inflammatory Target of the Thrombolytic Stroke Drug SMTP-7*. </a:t>
            </a:r>
            <a:r>
              <a:rPr lang="en-US" dirty="0" err="1"/>
              <a:t>doi</a:t>
            </a:r>
            <a:r>
              <a:rPr lang="en-US" dirty="0"/>
              <a:t>: 10.1074/jbc.M114.588087</a:t>
            </a:r>
          </a:p>
          <a:p>
            <a:r>
              <a:rPr lang="en-US" dirty="0"/>
              <a:t>[2] Safety and efficacy of intravenous glyburide on brain swelling after large hemispheric infarction (GAMES-RP): a </a:t>
            </a:r>
            <a:r>
              <a:rPr lang="en-US" dirty="0" err="1"/>
              <a:t>randomised</a:t>
            </a:r>
            <a:r>
              <a:rPr lang="en-US" dirty="0"/>
              <a:t>, double-blind, placebo-controlled phase 2 trial. http://dx.doi.org/10.1016/</a:t>
            </a:r>
          </a:p>
          <a:p>
            <a:endParaRPr lang="en-US" dirty="0"/>
          </a:p>
        </p:txBody>
      </p:sp>
      <p:sp>
        <p:nvSpPr>
          <p:cNvPr id="6" name="Title 5">
            <a:extLst>
              <a:ext uri="{FF2B5EF4-FFF2-40B4-BE49-F238E27FC236}">
                <a16:creationId xmlns:a16="http://schemas.microsoft.com/office/drawing/2014/main" id="{1ACF8936-D4D9-43AA-B664-17F05F2268C9}"/>
              </a:ext>
            </a:extLst>
          </p:cNvPr>
          <p:cNvSpPr>
            <a:spLocks noGrp="1"/>
          </p:cNvSpPr>
          <p:nvPr>
            <p:ph type="title"/>
          </p:nvPr>
        </p:nvSpPr>
        <p:spPr/>
        <p:txBody>
          <a:bodyPr/>
          <a:lstStyle/>
          <a:p>
            <a:r>
              <a:rPr lang="en-US" altLang="zh-CN" dirty="0"/>
              <a:t>Biogen</a:t>
            </a:r>
            <a:r>
              <a:rPr lang="zh-CN" altLang="en-US" dirty="0"/>
              <a:t>其他疾病布局：中风</a:t>
            </a:r>
            <a:r>
              <a:rPr lang="en-US" altLang="zh-CN" dirty="0"/>
              <a:t>Stroke</a:t>
            </a:r>
            <a:r>
              <a:rPr lang="zh-CN" altLang="en-US" dirty="0"/>
              <a:t>，很多病人没有合适使用的药物</a:t>
            </a:r>
            <a:endParaRPr lang="en-US" dirty="0"/>
          </a:p>
        </p:txBody>
      </p:sp>
      <p:graphicFrame>
        <p:nvGraphicFramePr>
          <p:cNvPr id="7" name="Table 6">
            <a:extLst>
              <a:ext uri="{FF2B5EF4-FFF2-40B4-BE49-F238E27FC236}">
                <a16:creationId xmlns:a16="http://schemas.microsoft.com/office/drawing/2014/main" id="{1DA68317-27D8-4B5F-8C62-B7F4B2BFDE4F}"/>
              </a:ext>
            </a:extLst>
          </p:cNvPr>
          <p:cNvGraphicFramePr>
            <a:graphicFrameLocks noGrp="1"/>
          </p:cNvGraphicFramePr>
          <p:nvPr>
            <p:extLst>
              <p:ext uri="{D42A27DB-BD31-4B8C-83A1-F6EECF244321}">
                <p14:modId xmlns:p14="http://schemas.microsoft.com/office/powerpoint/2010/main" val="3451999527"/>
              </p:ext>
            </p:extLst>
          </p:nvPr>
        </p:nvGraphicFramePr>
        <p:xfrm>
          <a:off x="525210" y="1520019"/>
          <a:ext cx="9289032" cy="3200400"/>
        </p:xfrm>
        <a:graphic>
          <a:graphicData uri="http://schemas.openxmlformats.org/drawingml/2006/table">
            <a:tbl>
              <a:tblPr firstRow="1" bandRow="1">
                <a:tableStyleId>{72833802-FEF1-4C79-8D5D-14CF1EAF98D9}</a:tableStyleId>
              </a:tblPr>
              <a:tblGrid>
                <a:gridCol w="1008112">
                  <a:extLst>
                    <a:ext uri="{9D8B030D-6E8A-4147-A177-3AD203B41FA5}">
                      <a16:colId xmlns:a16="http://schemas.microsoft.com/office/drawing/2014/main" val="120327599"/>
                    </a:ext>
                  </a:extLst>
                </a:gridCol>
                <a:gridCol w="4032448">
                  <a:extLst>
                    <a:ext uri="{9D8B030D-6E8A-4147-A177-3AD203B41FA5}">
                      <a16:colId xmlns:a16="http://schemas.microsoft.com/office/drawing/2014/main" val="3583371731"/>
                    </a:ext>
                  </a:extLst>
                </a:gridCol>
                <a:gridCol w="4248472">
                  <a:extLst>
                    <a:ext uri="{9D8B030D-6E8A-4147-A177-3AD203B41FA5}">
                      <a16:colId xmlns:a16="http://schemas.microsoft.com/office/drawing/2014/main" val="3327681524"/>
                    </a:ext>
                  </a:extLst>
                </a:gridCol>
              </a:tblGrid>
              <a:tr h="248120">
                <a:tc>
                  <a:txBody>
                    <a:bodyPr/>
                    <a:lstStyle/>
                    <a:p>
                      <a:r>
                        <a:rPr lang="zh-CN" altLang="en-US" sz="1200" dirty="0"/>
                        <a:t>疾病名称</a:t>
                      </a:r>
                      <a:endParaRPr lang="en-US" sz="1200" dirty="0"/>
                    </a:p>
                  </a:txBody>
                  <a:tcPr>
                    <a:solidFill>
                      <a:srgbClr val="AA8535"/>
                    </a:solidFill>
                  </a:tcPr>
                </a:tc>
                <a:tc>
                  <a:txBody>
                    <a:bodyPr/>
                    <a:lstStyle/>
                    <a:p>
                      <a:r>
                        <a:rPr lang="zh-CN" altLang="en-US" sz="1200" dirty="0"/>
                        <a:t>急性缺血性卒中（</a:t>
                      </a:r>
                      <a:r>
                        <a:rPr lang="en-US" altLang="zh-CN" sz="1200" dirty="0"/>
                        <a:t>ALS</a:t>
                      </a:r>
                      <a:r>
                        <a:rPr lang="zh-CN" altLang="en-US" sz="1200" dirty="0"/>
                        <a:t>）</a:t>
                      </a:r>
                      <a:endParaRPr lang="en-US" sz="1200" dirty="0"/>
                    </a:p>
                  </a:txBody>
                  <a:tcPr>
                    <a:solidFill>
                      <a:srgbClr val="AA8535"/>
                    </a:solidFill>
                  </a:tcPr>
                </a:tc>
                <a:tc>
                  <a:txBody>
                    <a:bodyPr/>
                    <a:lstStyle/>
                    <a:p>
                      <a:r>
                        <a:rPr lang="zh-CN" altLang="en-US" sz="1200" dirty="0"/>
                        <a:t>脑半球梗死（</a:t>
                      </a:r>
                      <a:r>
                        <a:rPr lang="en-US" altLang="zh-CN" sz="1200" dirty="0"/>
                        <a:t>LHI</a:t>
                      </a:r>
                      <a:r>
                        <a:rPr lang="zh-CN" altLang="en-US" sz="1200" dirty="0"/>
                        <a:t>）</a:t>
                      </a:r>
                      <a:endParaRPr lang="en-US" sz="1200" dirty="0"/>
                    </a:p>
                  </a:txBody>
                  <a:tcPr>
                    <a:solidFill>
                      <a:srgbClr val="AA8535"/>
                    </a:solidFill>
                  </a:tcPr>
                </a:tc>
                <a:extLst>
                  <a:ext uri="{0D108BD9-81ED-4DB2-BD59-A6C34878D82A}">
                    <a16:rowId xmlns:a16="http://schemas.microsoft.com/office/drawing/2014/main" val="1084134326"/>
                  </a:ext>
                </a:extLst>
              </a:tr>
              <a:tr h="248120">
                <a:tc>
                  <a:txBody>
                    <a:bodyPr/>
                    <a:lstStyle/>
                    <a:p>
                      <a:r>
                        <a:rPr lang="zh-CN" altLang="en-US" sz="1200" dirty="0"/>
                        <a:t>发病率占比</a:t>
                      </a:r>
                      <a:endParaRPr lang="en-US" sz="1200" dirty="0"/>
                    </a:p>
                  </a:txBody>
                  <a:tcPr/>
                </a:tc>
                <a:tc>
                  <a:txBody>
                    <a:bodyPr/>
                    <a:lstStyle/>
                    <a:p>
                      <a:r>
                        <a:rPr lang="en-US" sz="1200" dirty="0"/>
                        <a:t>85</a:t>
                      </a:r>
                      <a:r>
                        <a:rPr lang="en-US" altLang="zh-CN" sz="1200" dirty="0"/>
                        <a:t>%</a:t>
                      </a:r>
                      <a:endParaRPr lang="en-US" sz="1200" dirty="0"/>
                    </a:p>
                  </a:txBody>
                  <a:tcPr/>
                </a:tc>
                <a:tc>
                  <a:txBody>
                    <a:bodyPr/>
                    <a:lstStyle/>
                    <a:p>
                      <a:r>
                        <a:rPr lang="en-US" sz="1200" dirty="0"/>
                        <a:t>15</a:t>
                      </a:r>
                      <a:r>
                        <a:rPr lang="en-US" altLang="zh-CN" sz="1200" dirty="0"/>
                        <a:t>%</a:t>
                      </a:r>
                      <a:endParaRPr lang="en-US" sz="1200" dirty="0"/>
                    </a:p>
                  </a:txBody>
                  <a:tcPr/>
                </a:tc>
                <a:extLst>
                  <a:ext uri="{0D108BD9-81ED-4DB2-BD59-A6C34878D82A}">
                    <a16:rowId xmlns:a16="http://schemas.microsoft.com/office/drawing/2014/main" val="3770950806"/>
                  </a:ext>
                </a:extLst>
              </a:tr>
              <a:tr h="413534">
                <a:tc>
                  <a:txBody>
                    <a:bodyPr/>
                    <a:lstStyle/>
                    <a:p>
                      <a:r>
                        <a:rPr lang="zh-CN" altLang="en-US" sz="1200" dirty="0"/>
                        <a:t>发病机理</a:t>
                      </a:r>
                      <a:endParaRPr lang="en-US" sz="1200" dirty="0"/>
                    </a:p>
                  </a:txBody>
                  <a:tcPr/>
                </a:tc>
                <a:tc>
                  <a:txBody>
                    <a:bodyPr/>
                    <a:lstStyle/>
                    <a:p>
                      <a:r>
                        <a:rPr lang="zh-CN" altLang="en-US" sz="1200" dirty="0"/>
                        <a:t>血管阻塞使得血液无法到达大脑。</a:t>
                      </a:r>
                      <a:endParaRPr lang="en-US" sz="1200" dirty="0"/>
                    </a:p>
                  </a:txBody>
                  <a:tcPr/>
                </a:tc>
                <a:tc>
                  <a:txBody>
                    <a:bodyPr/>
                    <a:lstStyle/>
                    <a:p>
                      <a:r>
                        <a:rPr lang="zh-CN" altLang="en-US" sz="1200" dirty="0"/>
                        <a:t>脆弱的脑血管破裂，造成脑内出血或是蛛网膜下腔出血，往往是由动脉瘤或是血管畸形造成。</a:t>
                      </a:r>
                      <a:endParaRPr lang="en-US" sz="1200" dirty="0"/>
                    </a:p>
                  </a:txBody>
                  <a:tcPr/>
                </a:tc>
                <a:extLst>
                  <a:ext uri="{0D108BD9-81ED-4DB2-BD59-A6C34878D82A}">
                    <a16:rowId xmlns:a16="http://schemas.microsoft.com/office/drawing/2014/main" val="3785047493"/>
                  </a:ext>
                </a:extLst>
              </a:tr>
              <a:tr h="0">
                <a:tc>
                  <a:txBody>
                    <a:bodyPr/>
                    <a:lstStyle/>
                    <a:p>
                      <a:r>
                        <a:rPr lang="zh-CN" altLang="en-US" sz="1200" dirty="0"/>
                        <a:t>病人特征</a:t>
                      </a:r>
                      <a:endParaRPr lang="en-US" sz="1200" dirty="0"/>
                    </a:p>
                  </a:txBody>
                  <a:tcPr/>
                </a:tc>
                <a:tc>
                  <a:txBody>
                    <a:bodyPr/>
                    <a:lstStyle/>
                    <a:p>
                      <a:pPr marL="0" marR="0" lvl="0" indent="0" algn="l" defTabSz="990570" rtl="0" eaLnBrk="1" fontAlgn="auto" latinLnBrk="0" hangingPunct="1">
                        <a:lnSpc>
                          <a:spcPct val="100000"/>
                        </a:lnSpc>
                        <a:spcBef>
                          <a:spcPts val="0"/>
                        </a:spcBef>
                        <a:spcAft>
                          <a:spcPts val="0"/>
                        </a:spcAft>
                        <a:buClrTx/>
                        <a:buSzTx/>
                        <a:buFontTx/>
                        <a:buNone/>
                        <a:tabLst/>
                        <a:defRPr/>
                      </a:pPr>
                      <a:r>
                        <a:rPr lang="zh-CN" altLang="en-US" sz="1200" dirty="0"/>
                        <a:t>平均患病年龄</a:t>
                      </a:r>
                      <a:r>
                        <a:rPr lang="en-US" altLang="zh-CN" sz="1200" dirty="0"/>
                        <a:t>65</a:t>
                      </a:r>
                      <a:r>
                        <a:rPr lang="zh-CN" altLang="en-US" sz="1200" dirty="0"/>
                        <a:t>岁，年龄越大患病几率越高。</a:t>
                      </a:r>
                      <a:endParaRPr lang="en-US" altLang="zh-CN" sz="1200" dirty="0"/>
                    </a:p>
                  </a:txBody>
                  <a:tcPr/>
                </a:tc>
                <a:tc>
                  <a:txBody>
                    <a:bodyPr/>
                    <a:lstStyle/>
                    <a:p>
                      <a:r>
                        <a:rPr lang="zh-CN" altLang="en-US" sz="1200" dirty="0"/>
                        <a:t>平均患病年龄</a:t>
                      </a:r>
                      <a:r>
                        <a:rPr lang="en-US" altLang="zh-CN" sz="1200" dirty="0"/>
                        <a:t>55</a:t>
                      </a:r>
                      <a:r>
                        <a:rPr lang="zh-CN" altLang="en-US" sz="1200" dirty="0"/>
                        <a:t>岁</a:t>
                      </a:r>
                      <a:endParaRPr lang="en-US" sz="1200" dirty="0"/>
                    </a:p>
                  </a:txBody>
                  <a:tcPr/>
                </a:tc>
                <a:extLst>
                  <a:ext uri="{0D108BD9-81ED-4DB2-BD59-A6C34878D82A}">
                    <a16:rowId xmlns:a16="http://schemas.microsoft.com/office/drawing/2014/main" val="3576951850"/>
                  </a:ext>
                </a:extLst>
              </a:tr>
              <a:tr h="196773">
                <a:tc>
                  <a:txBody>
                    <a:bodyPr/>
                    <a:lstStyle/>
                    <a:p>
                      <a:r>
                        <a:rPr lang="zh-CN" altLang="en-US" sz="1200" dirty="0"/>
                        <a:t>严重性</a:t>
                      </a:r>
                      <a:endParaRPr lang="en-US" sz="1200" dirty="0"/>
                    </a:p>
                  </a:txBody>
                  <a:tcPr/>
                </a:tc>
                <a:tc>
                  <a:txBody>
                    <a:bodyPr/>
                    <a:lstStyle/>
                    <a:p>
                      <a:r>
                        <a:rPr lang="zh-CN" altLang="en-US" sz="1200" dirty="0"/>
                        <a:t>每</a:t>
                      </a:r>
                      <a:r>
                        <a:rPr lang="en-US" altLang="zh-CN" sz="1200" dirty="0"/>
                        <a:t>6</a:t>
                      </a:r>
                      <a:r>
                        <a:rPr lang="zh-CN" altLang="en-US" sz="1200" dirty="0"/>
                        <a:t>个人一生中会有一个人患病</a:t>
                      </a:r>
                      <a:endParaRPr lang="en-US" sz="1200" dirty="0"/>
                    </a:p>
                  </a:txBody>
                  <a:tcPr/>
                </a:tc>
                <a:tc>
                  <a:txBody>
                    <a:bodyPr/>
                    <a:lstStyle/>
                    <a:p>
                      <a:r>
                        <a:rPr lang="en-US" sz="1200" dirty="0"/>
                        <a:t>40</a:t>
                      </a:r>
                      <a:r>
                        <a:rPr lang="en-US" altLang="zh-CN" sz="1200" dirty="0"/>
                        <a:t>%-80%</a:t>
                      </a:r>
                      <a:r>
                        <a:rPr lang="zh-CN" altLang="en-US" sz="1200" dirty="0"/>
                        <a:t>的死亡率，极高致残率</a:t>
                      </a:r>
                      <a:endParaRPr lang="en-US" sz="1200" dirty="0"/>
                    </a:p>
                  </a:txBody>
                  <a:tcPr/>
                </a:tc>
                <a:extLst>
                  <a:ext uri="{0D108BD9-81ED-4DB2-BD59-A6C34878D82A}">
                    <a16:rowId xmlns:a16="http://schemas.microsoft.com/office/drawing/2014/main" val="2900611086"/>
                  </a:ext>
                </a:extLst>
              </a:tr>
              <a:tr h="930565">
                <a:tc>
                  <a:txBody>
                    <a:bodyPr/>
                    <a:lstStyle/>
                    <a:p>
                      <a:r>
                        <a:rPr lang="zh-CN" altLang="en-US" sz="1200" dirty="0"/>
                        <a:t>现有治疗方法</a:t>
                      </a:r>
                      <a:endParaRPr lang="en-US" sz="1200" dirty="0"/>
                    </a:p>
                  </a:txBody>
                  <a:tcPr/>
                </a:tc>
                <a:tc>
                  <a:txBody>
                    <a:bodyPr/>
                    <a:lstStyle/>
                    <a:p>
                      <a:pPr marL="171450" indent="-171450">
                        <a:buFont typeface="Arial" panose="020B0604020202020204" pitchFamily="34" charset="0"/>
                        <a:buChar char="•"/>
                      </a:pPr>
                      <a:r>
                        <a:rPr lang="en-US" altLang="zh-CN" sz="1200" dirty="0"/>
                        <a:t>Alteplase</a:t>
                      </a:r>
                      <a:r>
                        <a:rPr lang="zh-CN" altLang="en-US" sz="1200" dirty="0"/>
                        <a:t>（组织纤溶原酶激活物，直接将纤溶酶原转化为纤溶酶，系统副作用大）是唯一的</a:t>
                      </a:r>
                      <a:r>
                        <a:rPr lang="en-US" altLang="zh-CN" sz="1200" dirty="0"/>
                        <a:t>FDA</a:t>
                      </a:r>
                      <a:r>
                        <a:rPr lang="zh-CN" altLang="en-US" sz="1200" dirty="0"/>
                        <a:t>批准的</a:t>
                      </a:r>
                      <a:r>
                        <a:rPr lang="en-US" altLang="zh-CN" sz="1200" dirty="0"/>
                        <a:t>ALS</a:t>
                      </a:r>
                      <a:r>
                        <a:rPr lang="zh-CN" altLang="en-US" sz="1200" dirty="0"/>
                        <a:t>治疗方法，有脑内出血的危险（可能来源于溶栓再灌注时的发炎反应）。</a:t>
                      </a:r>
                    </a:p>
                    <a:p>
                      <a:pPr marL="171450" indent="-171450">
                        <a:buFont typeface="Arial" panose="020B0604020202020204" pitchFamily="34" charset="0"/>
                        <a:buChar char="•"/>
                      </a:pPr>
                      <a:r>
                        <a:rPr lang="zh-CN" altLang="en-US" sz="1200" dirty="0"/>
                        <a:t>手术取掉血凝块</a:t>
                      </a:r>
                    </a:p>
                  </a:txBody>
                  <a:tcPr/>
                </a:tc>
                <a:tc>
                  <a:txBody>
                    <a:bodyPr/>
                    <a:lstStyle/>
                    <a:p>
                      <a:r>
                        <a:rPr lang="zh-CN" altLang="en-US" sz="1200" dirty="0"/>
                        <a:t>出现脑水肿的话，需要移去一部分头盖骨来阻止进一步的损伤</a:t>
                      </a:r>
                      <a:endParaRPr lang="en-US" sz="1200" dirty="0"/>
                    </a:p>
                  </a:txBody>
                  <a:tcPr/>
                </a:tc>
                <a:extLst>
                  <a:ext uri="{0D108BD9-81ED-4DB2-BD59-A6C34878D82A}">
                    <a16:rowId xmlns:a16="http://schemas.microsoft.com/office/drawing/2014/main" val="608141"/>
                  </a:ext>
                </a:extLst>
              </a:tr>
              <a:tr h="428781">
                <a:tc>
                  <a:txBody>
                    <a:bodyPr/>
                    <a:lstStyle/>
                    <a:p>
                      <a:r>
                        <a:rPr lang="zh-CN" altLang="en-US" sz="1200" dirty="0"/>
                        <a:t>适应人群</a:t>
                      </a:r>
                      <a:endParaRPr lang="en-US" sz="1200" dirty="0"/>
                    </a:p>
                  </a:txBody>
                  <a:tcPr/>
                </a:tc>
                <a:tc>
                  <a:txBody>
                    <a:bodyPr/>
                    <a:lstStyle/>
                    <a:p>
                      <a:pPr marL="171450" indent="-171450">
                        <a:buFont typeface="Arial" panose="020B0604020202020204" pitchFamily="34" charset="0"/>
                        <a:buChar char="•"/>
                      </a:pPr>
                      <a:r>
                        <a:rPr lang="en-US" altLang="zh-CN" sz="1200" dirty="0"/>
                        <a:t>Alteplase</a:t>
                      </a:r>
                      <a:r>
                        <a:rPr lang="zh-CN" altLang="en-US" sz="1200" dirty="0"/>
                        <a:t>适用于疾病发生</a:t>
                      </a:r>
                      <a:r>
                        <a:rPr lang="en-US" altLang="zh-CN" sz="1200" dirty="0"/>
                        <a:t>3-4.5</a:t>
                      </a:r>
                      <a:r>
                        <a:rPr lang="zh-CN" altLang="en-US" sz="1200" dirty="0"/>
                        <a:t>小时内（仅适用于</a:t>
                      </a:r>
                      <a:r>
                        <a:rPr lang="en-US" altLang="zh-CN" sz="1200" dirty="0"/>
                        <a:t>&lt;5%</a:t>
                      </a:r>
                      <a:r>
                        <a:rPr lang="zh-CN" altLang="en-US" sz="1200" dirty="0"/>
                        <a:t>的病人）</a:t>
                      </a:r>
                      <a:endParaRPr lang="en-US" altLang="zh-CN" sz="1200" dirty="0"/>
                    </a:p>
                    <a:p>
                      <a:pPr marL="171450" indent="-171450">
                        <a:buFont typeface="Arial" panose="020B0604020202020204" pitchFamily="34" charset="0"/>
                        <a:buChar char="•"/>
                      </a:pPr>
                      <a:r>
                        <a:rPr lang="zh-CN" altLang="en-US" sz="1200" dirty="0"/>
                        <a:t>手术适用于疾病发生</a:t>
                      </a:r>
                      <a:r>
                        <a:rPr lang="en-US" altLang="zh-CN" sz="1200" dirty="0"/>
                        <a:t>16-24</a:t>
                      </a:r>
                      <a:r>
                        <a:rPr lang="zh-CN" altLang="en-US" sz="1200" dirty="0"/>
                        <a:t>小时内</a:t>
                      </a:r>
                    </a:p>
                  </a:txBody>
                  <a:tcPr/>
                </a:tc>
                <a:tc>
                  <a:txBody>
                    <a:bodyPr/>
                    <a:lstStyle/>
                    <a:p>
                      <a:r>
                        <a:rPr lang="zh-CN" altLang="en-US" sz="1200" dirty="0"/>
                        <a:t>疾病发生</a:t>
                      </a:r>
                      <a:r>
                        <a:rPr lang="en-US" altLang="zh-CN" sz="1200" dirty="0"/>
                        <a:t>48</a:t>
                      </a:r>
                      <a:r>
                        <a:rPr lang="zh-CN" altLang="en-US" sz="1200" dirty="0"/>
                        <a:t>小时内</a:t>
                      </a:r>
                      <a:endParaRPr lang="en-US" sz="1200" dirty="0"/>
                    </a:p>
                  </a:txBody>
                  <a:tcPr/>
                </a:tc>
                <a:extLst>
                  <a:ext uri="{0D108BD9-81ED-4DB2-BD59-A6C34878D82A}">
                    <a16:rowId xmlns:a16="http://schemas.microsoft.com/office/drawing/2014/main" val="2056979376"/>
                  </a:ext>
                </a:extLst>
              </a:tr>
            </a:tbl>
          </a:graphicData>
        </a:graphic>
      </p:graphicFrame>
      <p:pic>
        <p:nvPicPr>
          <p:cNvPr id="9" name="Picture 8">
            <a:extLst>
              <a:ext uri="{FF2B5EF4-FFF2-40B4-BE49-F238E27FC236}">
                <a16:creationId xmlns:a16="http://schemas.microsoft.com/office/drawing/2014/main" id="{AB89C0A8-7E73-4E34-B5C1-0E29A37BAD10}"/>
              </a:ext>
            </a:extLst>
          </p:cNvPr>
          <p:cNvPicPr>
            <a:picLocks noChangeAspect="1"/>
          </p:cNvPicPr>
          <p:nvPr/>
        </p:nvPicPr>
        <p:blipFill>
          <a:blip r:embed="rId3"/>
          <a:stretch>
            <a:fillRect/>
          </a:stretch>
        </p:blipFill>
        <p:spPr>
          <a:xfrm>
            <a:off x="7807835" y="3356992"/>
            <a:ext cx="1825685" cy="1363427"/>
          </a:xfrm>
          <a:prstGeom prst="rect">
            <a:avLst/>
          </a:prstGeom>
        </p:spPr>
      </p:pic>
      <p:sp>
        <p:nvSpPr>
          <p:cNvPr id="10" name="Text Placeholder 3">
            <a:extLst>
              <a:ext uri="{FF2B5EF4-FFF2-40B4-BE49-F238E27FC236}">
                <a16:creationId xmlns:a16="http://schemas.microsoft.com/office/drawing/2014/main" id="{ABB31072-B96E-4BBB-A143-F3891F7F395E}"/>
              </a:ext>
            </a:extLst>
          </p:cNvPr>
          <p:cNvSpPr txBox="1">
            <a:spLocks/>
          </p:cNvSpPr>
          <p:nvPr/>
        </p:nvSpPr>
        <p:spPr bwMode="gray">
          <a:xfrm>
            <a:off x="413906" y="938954"/>
            <a:ext cx="9511639" cy="576064"/>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27515" indent="0">
              <a:buNone/>
            </a:pPr>
            <a:r>
              <a:rPr lang="zh-CN" altLang="en-US" dirty="0"/>
              <a:t>世界范围内，中风是造成死亡的第二大疾病。在美国，中风是造成死亡的第</a:t>
            </a:r>
            <a:r>
              <a:rPr lang="en-US" altLang="zh-CN" dirty="0"/>
              <a:t>6</a:t>
            </a:r>
            <a:r>
              <a:rPr lang="zh-CN" altLang="en-US" dirty="0"/>
              <a:t>大疾病。</a:t>
            </a:r>
            <a:endParaRPr lang="en-US" altLang="zh-CN" dirty="0"/>
          </a:p>
          <a:p>
            <a:pPr marL="27515" indent="0">
              <a:buNone/>
            </a:pPr>
            <a:r>
              <a:rPr lang="zh-CN" altLang="en-US" dirty="0"/>
              <a:t>每年中风会造成世界范围内</a:t>
            </a:r>
            <a:r>
              <a:rPr lang="en-US" altLang="zh-CN" dirty="0"/>
              <a:t>6M</a:t>
            </a:r>
            <a:r>
              <a:rPr lang="zh-CN" altLang="en-US" dirty="0"/>
              <a:t>的死亡，在美国，</a:t>
            </a:r>
            <a:r>
              <a:rPr lang="en-US" altLang="zh-CN" dirty="0"/>
              <a:t>140K</a:t>
            </a:r>
            <a:r>
              <a:rPr lang="zh-CN" altLang="en-US" dirty="0"/>
              <a:t>的死亡</a:t>
            </a:r>
            <a:endParaRPr lang="en-US" altLang="zh-CN" dirty="0"/>
          </a:p>
        </p:txBody>
      </p:sp>
      <p:pic>
        <p:nvPicPr>
          <p:cNvPr id="11" name="Picture 10">
            <a:extLst>
              <a:ext uri="{FF2B5EF4-FFF2-40B4-BE49-F238E27FC236}">
                <a16:creationId xmlns:a16="http://schemas.microsoft.com/office/drawing/2014/main" id="{BC444F2D-32DD-4D6B-9F7E-9F1779984CE6}"/>
              </a:ext>
            </a:extLst>
          </p:cNvPr>
          <p:cNvPicPr>
            <a:picLocks noChangeAspect="1"/>
          </p:cNvPicPr>
          <p:nvPr/>
        </p:nvPicPr>
        <p:blipFill>
          <a:blip r:embed="rId4"/>
          <a:stretch>
            <a:fillRect/>
          </a:stretch>
        </p:blipFill>
        <p:spPr>
          <a:xfrm>
            <a:off x="4592960" y="1511165"/>
            <a:ext cx="1059099" cy="1092545"/>
          </a:xfrm>
          <a:prstGeom prst="rect">
            <a:avLst/>
          </a:prstGeom>
        </p:spPr>
      </p:pic>
      <p:sp>
        <p:nvSpPr>
          <p:cNvPr id="13" name="Text Placeholder 3">
            <a:extLst>
              <a:ext uri="{FF2B5EF4-FFF2-40B4-BE49-F238E27FC236}">
                <a16:creationId xmlns:a16="http://schemas.microsoft.com/office/drawing/2014/main" id="{042DFBF8-C874-4885-82A2-3A1EB809A579}"/>
              </a:ext>
            </a:extLst>
          </p:cNvPr>
          <p:cNvSpPr txBox="1">
            <a:spLocks/>
          </p:cNvSpPr>
          <p:nvPr/>
        </p:nvSpPr>
        <p:spPr bwMode="gray">
          <a:xfrm>
            <a:off x="572004" y="4768637"/>
            <a:ext cx="3725300" cy="1474998"/>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altLang="zh-CN" dirty="0"/>
              <a:t>Roche</a:t>
            </a:r>
            <a:r>
              <a:rPr lang="zh-CN" altLang="en-US" dirty="0"/>
              <a:t>的</a:t>
            </a:r>
            <a:r>
              <a:rPr lang="en-US" altLang="zh-CN" dirty="0"/>
              <a:t>Alteplase</a:t>
            </a:r>
            <a:r>
              <a:rPr lang="zh-CN" altLang="en-US" dirty="0"/>
              <a:t>在</a:t>
            </a:r>
            <a:r>
              <a:rPr lang="en-US" altLang="zh-CN" dirty="0"/>
              <a:t>1996</a:t>
            </a:r>
            <a:r>
              <a:rPr lang="zh-CN" altLang="en-US" dirty="0"/>
              <a:t>年上市，专利已过期，但一直没有仿制药。</a:t>
            </a:r>
            <a:endParaRPr lang="en-US" altLang="zh-CN" dirty="0"/>
          </a:p>
          <a:p>
            <a:r>
              <a:rPr lang="zh-CN" altLang="en-US" dirty="0"/>
              <a:t>在</a:t>
            </a:r>
            <a:r>
              <a:rPr lang="en-US" altLang="zh-CN" dirty="0"/>
              <a:t>2017</a:t>
            </a:r>
            <a:r>
              <a:rPr lang="zh-CN" altLang="en-US" dirty="0"/>
              <a:t>年卖出了</a:t>
            </a:r>
            <a:r>
              <a:rPr lang="en-US" altLang="zh-CN" dirty="0"/>
              <a:t>$1.2B</a:t>
            </a:r>
            <a:r>
              <a:rPr lang="zh-CN" altLang="en-US" dirty="0"/>
              <a:t>。</a:t>
            </a:r>
            <a:endParaRPr lang="en-US" altLang="zh-CN" dirty="0"/>
          </a:p>
          <a:p>
            <a:r>
              <a:rPr lang="zh-CN" altLang="en-US" dirty="0"/>
              <a:t>其药物价格一直在上涨（病人一次一般需要使用</a:t>
            </a:r>
            <a:r>
              <a:rPr lang="en-US" altLang="zh-CN" dirty="0"/>
              <a:t>100mg</a:t>
            </a:r>
            <a:r>
              <a:rPr lang="zh-CN" altLang="en-US" dirty="0"/>
              <a:t>）</a:t>
            </a:r>
            <a:endParaRPr lang="en-US" altLang="zh-CN" dirty="0"/>
          </a:p>
        </p:txBody>
      </p:sp>
      <p:pic>
        <p:nvPicPr>
          <p:cNvPr id="14" name="Picture 13">
            <a:extLst>
              <a:ext uri="{FF2B5EF4-FFF2-40B4-BE49-F238E27FC236}">
                <a16:creationId xmlns:a16="http://schemas.microsoft.com/office/drawing/2014/main" id="{7C6EBD05-FA18-4A05-8204-E3F7292CBA82}"/>
              </a:ext>
            </a:extLst>
          </p:cNvPr>
          <p:cNvPicPr>
            <a:picLocks noChangeAspect="1"/>
          </p:cNvPicPr>
          <p:nvPr/>
        </p:nvPicPr>
        <p:blipFill>
          <a:blip r:embed="rId5"/>
          <a:stretch>
            <a:fillRect/>
          </a:stretch>
        </p:blipFill>
        <p:spPr>
          <a:xfrm>
            <a:off x="4446767" y="4303115"/>
            <a:ext cx="2778894" cy="2153465"/>
          </a:xfrm>
          <a:prstGeom prst="rect">
            <a:avLst/>
          </a:prstGeom>
        </p:spPr>
      </p:pic>
    </p:spTree>
    <p:extLst>
      <p:ext uri="{BB962C8B-B14F-4D97-AF65-F5344CB8AC3E}">
        <p14:creationId xmlns:p14="http://schemas.microsoft.com/office/powerpoint/2010/main" val="1271766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0388E-9F71-46F1-A732-D0924D3BA0A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59E18EC-290E-42A6-8B85-472CAC6354E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4290487-112D-4BCE-9ECC-4DF5FA96FE72}"/>
              </a:ext>
            </a:extLst>
          </p:cNvPr>
          <p:cNvSpPr>
            <a:spLocks noGrp="1"/>
          </p:cNvSpPr>
          <p:nvPr>
            <p:ph type="body" sz="quarter" idx="11"/>
          </p:nvPr>
        </p:nvSpPr>
        <p:spPr/>
        <p:txBody>
          <a:bodyPr/>
          <a:lstStyle/>
          <a:p>
            <a:r>
              <a:rPr lang="en-US" dirty="0"/>
              <a:t>Investor PPT</a:t>
            </a:r>
          </a:p>
        </p:txBody>
      </p:sp>
      <p:sp>
        <p:nvSpPr>
          <p:cNvPr id="6" name="Title 5">
            <a:extLst>
              <a:ext uri="{FF2B5EF4-FFF2-40B4-BE49-F238E27FC236}">
                <a16:creationId xmlns:a16="http://schemas.microsoft.com/office/drawing/2014/main" id="{0785D577-C135-4F59-9524-F7A1F1073E24}"/>
              </a:ext>
            </a:extLst>
          </p:cNvPr>
          <p:cNvSpPr>
            <a:spLocks noGrp="1"/>
          </p:cNvSpPr>
          <p:nvPr>
            <p:ph type="title"/>
          </p:nvPr>
        </p:nvSpPr>
        <p:spPr/>
        <p:txBody>
          <a:bodyPr/>
          <a:lstStyle/>
          <a:p>
            <a:r>
              <a:rPr lang="en-US" altLang="zh-CN" dirty="0"/>
              <a:t>Biogen</a:t>
            </a:r>
            <a:r>
              <a:rPr lang="zh-CN" altLang="en-US" dirty="0"/>
              <a:t>其他疾病布局：中风</a:t>
            </a:r>
            <a:r>
              <a:rPr lang="en-US" altLang="zh-CN" dirty="0"/>
              <a:t>stroke</a:t>
            </a:r>
            <a:r>
              <a:rPr lang="zh-CN" altLang="en-US" dirty="0"/>
              <a:t>：</a:t>
            </a:r>
            <a:r>
              <a:rPr lang="en-US" altLang="zh-CN" dirty="0"/>
              <a:t>Biogen</a:t>
            </a:r>
            <a:r>
              <a:rPr lang="zh-CN" altLang="en-US" dirty="0"/>
              <a:t>的药物研究仍有希望</a:t>
            </a:r>
            <a:endParaRPr lang="en-US" dirty="0"/>
          </a:p>
        </p:txBody>
      </p:sp>
      <p:graphicFrame>
        <p:nvGraphicFramePr>
          <p:cNvPr id="8" name="Table 7">
            <a:extLst>
              <a:ext uri="{FF2B5EF4-FFF2-40B4-BE49-F238E27FC236}">
                <a16:creationId xmlns:a16="http://schemas.microsoft.com/office/drawing/2014/main" id="{823BB59A-B59F-466F-9B3E-48BD6B7EBCA8}"/>
              </a:ext>
            </a:extLst>
          </p:cNvPr>
          <p:cNvGraphicFramePr>
            <a:graphicFrameLocks noGrp="1"/>
          </p:cNvGraphicFramePr>
          <p:nvPr>
            <p:extLst>
              <p:ext uri="{D42A27DB-BD31-4B8C-83A1-F6EECF244321}">
                <p14:modId xmlns:p14="http://schemas.microsoft.com/office/powerpoint/2010/main" val="317254471"/>
              </p:ext>
            </p:extLst>
          </p:nvPr>
        </p:nvGraphicFramePr>
        <p:xfrm>
          <a:off x="548571" y="974073"/>
          <a:ext cx="9049281" cy="2743200"/>
        </p:xfrm>
        <a:graphic>
          <a:graphicData uri="http://schemas.openxmlformats.org/drawingml/2006/table">
            <a:tbl>
              <a:tblPr firstRow="1" bandRow="1">
                <a:tableStyleId>{72833802-FEF1-4C79-8D5D-14CF1EAF98D9}</a:tableStyleId>
              </a:tblPr>
              <a:tblGrid>
                <a:gridCol w="1148245">
                  <a:extLst>
                    <a:ext uri="{9D8B030D-6E8A-4147-A177-3AD203B41FA5}">
                      <a16:colId xmlns:a16="http://schemas.microsoft.com/office/drawing/2014/main" val="120327599"/>
                    </a:ext>
                  </a:extLst>
                </a:gridCol>
                <a:gridCol w="4048272">
                  <a:extLst>
                    <a:ext uri="{9D8B030D-6E8A-4147-A177-3AD203B41FA5}">
                      <a16:colId xmlns:a16="http://schemas.microsoft.com/office/drawing/2014/main" val="3583371731"/>
                    </a:ext>
                  </a:extLst>
                </a:gridCol>
                <a:gridCol w="3852764">
                  <a:extLst>
                    <a:ext uri="{9D8B030D-6E8A-4147-A177-3AD203B41FA5}">
                      <a16:colId xmlns:a16="http://schemas.microsoft.com/office/drawing/2014/main" val="3327681524"/>
                    </a:ext>
                  </a:extLst>
                </a:gridCol>
              </a:tblGrid>
              <a:tr h="208309">
                <a:tc>
                  <a:txBody>
                    <a:bodyPr/>
                    <a:lstStyle/>
                    <a:p>
                      <a:r>
                        <a:rPr lang="zh-CN" altLang="en-US" sz="1200" dirty="0"/>
                        <a:t>疾病名称</a:t>
                      </a:r>
                      <a:endParaRPr lang="en-US" sz="1200" dirty="0"/>
                    </a:p>
                  </a:txBody>
                  <a:tcPr>
                    <a:solidFill>
                      <a:srgbClr val="AA8535"/>
                    </a:solidFill>
                  </a:tcPr>
                </a:tc>
                <a:tc>
                  <a:txBody>
                    <a:bodyPr/>
                    <a:lstStyle/>
                    <a:p>
                      <a:r>
                        <a:rPr lang="zh-CN" altLang="en-US" sz="1200" dirty="0"/>
                        <a:t>急性缺血性卒中（</a:t>
                      </a:r>
                      <a:r>
                        <a:rPr lang="en-US" altLang="zh-CN" sz="1200" dirty="0"/>
                        <a:t>ALS</a:t>
                      </a:r>
                      <a:r>
                        <a:rPr lang="zh-CN" altLang="en-US" sz="1200" dirty="0"/>
                        <a:t>）</a:t>
                      </a:r>
                      <a:endParaRPr lang="en-US" sz="1200" dirty="0"/>
                    </a:p>
                  </a:txBody>
                  <a:tcPr>
                    <a:solidFill>
                      <a:srgbClr val="AA8535"/>
                    </a:solidFill>
                  </a:tcPr>
                </a:tc>
                <a:tc>
                  <a:txBody>
                    <a:bodyPr/>
                    <a:lstStyle/>
                    <a:p>
                      <a:r>
                        <a:rPr lang="zh-CN" altLang="en-US" sz="1200" dirty="0"/>
                        <a:t>脑半球梗死（</a:t>
                      </a:r>
                      <a:r>
                        <a:rPr lang="en-US" altLang="zh-CN" sz="1200" dirty="0"/>
                        <a:t>LHI</a:t>
                      </a:r>
                      <a:r>
                        <a:rPr lang="zh-CN" altLang="en-US" sz="1200" dirty="0"/>
                        <a:t>）</a:t>
                      </a:r>
                      <a:endParaRPr lang="en-US" sz="1200" dirty="0"/>
                    </a:p>
                  </a:txBody>
                  <a:tcPr>
                    <a:solidFill>
                      <a:srgbClr val="AA8535"/>
                    </a:solidFill>
                  </a:tcPr>
                </a:tc>
                <a:extLst>
                  <a:ext uri="{0D108BD9-81ED-4DB2-BD59-A6C34878D82A}">
                    <a16:rowId xmlns:a16="http://schemas.microsoft.com/office/drawing/2014/main" val="1084134326"/>
                  </a:ext>
                </a:extLst>
              </a:tr>
              <a:tr h="208309">
                <a:tc>
                  <a:txBody>
                    <a:bodyPr/>
                    <a:lstStyle/>
                    <a:p>
                      <a:r>
                        <a:rPr lang="zh-CN" altLang="en-US" sz="1200" dirty="0">
                          <a:solidFill>
                            <a:schemeClr val="bg1"/>
                          </a:solidFill>
                        </a:rPr>
                        <a:t>新药名称</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en-US" altLang="zh-CN" sz="1200" dirty="0"/>
                        <a:t>TMS-007</a:t>
                      </a:r>
                      <a:endParaRPr lang="zh-CN" altLang="en-US" sz="1200" dirty="0"/>
                    </a:p>
                  </a:txBody>
                  <a:tcPr/>
                </a:tc>
                <a:tc>
                  <a:txBody>
                    <a:bodyPr/>
                    <a:lstStyle/>
                    <a:p>
                      <a:r>
                        <a:rPr lang="en-US" sz="1200" dirty="0"/>
                        <a:t>BIIB093</a:t>
                      </a:r>
                    </a:p>
                  </a:txBody>
                  <a:tcPr/>
                </a:tc>
                <a:extLst>
                  <a:ext uri="{0D108BD9-81ED-4DB2-BD59-A6C34878D82A}">
                    <a16:rowId xmlns:a16="http://schemas.microsoft.com/office/drawing/2014/main" val="886928571"/>
                  </a:ext>
                </a:extLst>
              </a:tr>
              <a:tr h="208309">
                <a:tc>
                  <a:txBody>
                    <a:bodyPr/>
                    <a:lstStyle/>
                    <a:p>
                      <a:r>
                        <a:rPr lang="zh-CN" altLang="en-US" sz="1200" dirty="0">
                          <a:solidFill>
                            <a:schemeClr val="bg1"/>
                          </a:solidFill>
                        </a:rPr>
                        <a:t>适应人群</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zh-CN" altLang="en-US" sz="1200" dirty="0"/>
                        <a:t>发病</a:t>
                      </a:r>
                      <a:r>
                        <a:rPr lang="en-US" altLang="zh-CN" sz="1200" dirty="0"/>
                        <a:t>12</a:t>
                      </a:r>
                      <a:r>
                        <a:rPr lang="zh-CN" altLang="en-US" sz="1200" dirty="0"/>
                        <a:t>小时内可用</a:t>
                      </a:r>
                      <a:endParaRPr lang="en-US" altLang="zh-CN" sz="1200" dirty="0"/>
                    </a:p>
                  </a:txBody>
                  <a:tcPr/>
                </a:tc>
                <a:tc>
                  <a:txBody>
                    <a:bodyPr/>
                    <a:lstStyle/>
                    <a:p>
                      <a:r>
                        <a:rPr lang="zh-CN" altLang="en-US" sz="1200" dirty="0"/>
                        <a:t>发病</a:t>
                      </a:r>
                      <a:r>
                        <a:rPr lang="en-US" altLang="zh-CN" sz="1200" dirty="0"/>
                        <a:t>10</a:t>
                      </a:r>
                      <a:r>
                        <a:rPr lang="zh-CN" altLang="en-US" sz="1200" dirty="0"/>
                        <a:t>小时内可用</a:t>
                      </a:r>
                      <a:endParaRPr lang="en-US" sz="1200" dirty="0"/>
                    </a:p>
                  </a:txBody>
                  <a:tcPr/>
                </a:tc>
                <a:extLst>
                  <a:ext uri="{0D108BD9-81ED-4DB2-BD59-A6C34878D82A}">
                    <a16:rowId xmlns:a16="http://schemas.microsoft.com/office/drawing/2014/main" val="3674819053"/>
                  </a:ext>
                </a:extLst>
              </a:tr>
              <a:tr h="208309">
                <a:tc>
                  <a:txBody>
                    <a:bodyPr/>
                    <a:lstStyle/>
                    <a:p>
                      <a:r>
                        <a:rPr lang="zh-CN" altLang="en-US" sz="1200" dirty="0">
                          <a:solidFill>
                            <a:schemeClr val="bg1"/>
                          </a:solidFill>
                        </a:rPr>
                        <a:t>预估病人数量</a:t>
                      </a:r>
                      <a:endParaRPr lang="en-US" sz="1200" dirty="0">
                        <a:solidFill>
                          <a:schemeClr val="bg1"/>
                        </a:solidFill>
                      </a:endParaRPr>
                    </a:p>
                  </a:txBody>
                  <a:tcPr>
                    <a:solidFill>
                      <a:schemeClr val="tx2">
                        <a:lumMod val="60000"/>
                        <a:lumOff val="40000"/>
                      </a:schemeClr>
                    </a:solidFill>
                  </a:tcPr>
                </a:tc>
                <a:tc>
                  <a:txBody>
                    <a:bodyPr/>
                    <a:lstStyle/>
                    <a:p>
                      <a:pPr marL="0" indent="0">
                        <a:buFont typeface="Arial" panose="020B0604020202020204" pitchFamily="34" charset="0"/>
                        <a:buNone/>
                      </a:pPr>
                      <a:r>
                        <a:rPr lang="en-US" altLang="zh-CN" sz="1200" dirty="0"/>
                        <a:t>US</a:t>
                      </a:r>
                      <a:r>
                        <a:rPr lang="zh-CN" altLang="en-US" sz="1200" dirty="0"/>
                        <a:t>：</a:t>
                      </a:r>
                      <a:r>
                        <a:rPr lang="en-US" altLang="zh-CN" sz="1200" dirty="0"/>
                        <a:t>285K</a:t>
                      </a:r>
                      <a:r>
                        <a:rPr lang="zh-CN" altLang="en-US" sz="1200" dirty="0"/>
                        <a:t>，</a:t>
                      </a:r>
                      <a:r>
                        <a:rPr lang="en-US" altLang="zh-CN" sz="1200" dirty="0"/>
                        <a:t>G7</a:t>
                      </a:r>
                      <a:r>
                        <a:rPr lang="zh-CN" altLang="en-US" sz="1200" dirty="0"/>
                        <a:t>：</a:t>
                      </a:r>
                      <a:r>
                        <a:rPr lang="en-US" altLang="zh-CN" sz="1200" dirty="0"/>
                        <a:t>700K</a:t>
                      </a:r>
                    </a:p>
                  </a:txBody>
                  <a:tcPr/>
                </a:tc>
                <a:tc>
                  <a:txBody>
                    <a:bodyPr/>
                    <a:lstStyle/>
                    <a:p>
                      <a:r>
                        <a:rPr lang="en-US" sz="1200" dirty="0"/>
                        <a:t>US</a:t>
                      </a:r>
                      <a:r>
                        <a:rPr lang="zh-CN" altLang="en-US" sz="1200" dirty="0"/>
                        <a:t>：</a:t>
                      </a:r>
                      <a:r>
                        <a:rPr lang="en-US" altLang="zh-CN" sz="1200" dirty="0"/>
                        <a:t>70K</a:t>
                      </a:r>
                      <a:r>
                        <a:rPr lang="zh-CN" altLang="en-US" sz="1200" dirty="0"/>
                        <a:t>，</a:t>
                      </a:r>
                      <a:r>
                        <a:rPr lang="en-US" altLang="zh-CN" sz="1200" dirty="0"/>
                        <a:t>G7</a:t>
                      </a:r>
                      <a:r>
                        <a:rPr lang="zh-CN" altLang="en-US" sz="1200" dirty="0"/>
                        <a:t>：</a:t>
                      </a:r>
                      <a:r>
                        <a:rPr lang="en-US" altLang="zh-CN" sz="1200" dirty="0"/>
                        <a:t>160K</a:t>
                      </a:r>
                      <a:endParaRPr lang="en-US" sz="1200" dirty="0"/>
                    </a:p>
                  </a:txBody>
                  <a:tcPr/>
                </a:tc>
                <a:extLst>
                  <a:ext uri="{0D108BD9-81ED-4DB2-BD59-A6C34878D82A}">
                    <a16:rowId xmlns:a16="http://schemas.microsoft.com/office/drawing/2014/main" val="4083729004"/>
                  </a:ext>
                </a:extLst>
              </a:tr>
              <a:tr h="902672">
                <a:tc>
                  <a:txBody>
                    <a:bodyPr/>
                    <a:lstStyle/>
                    <a:p>
                      <a:r>
                        <a:rPr lang="zh-CN" altLang="en-US" sz="1200" dirty="0">
                          <a:solidFill>
                            <a:schemeClr val="bg1"/>
                          </a:solidFill>
                        </a:rPr>
                        <a:t>治疗原理</a:t>
                      </a:r>
                      <a:endParaRPr lang="en-US" sz="1200" dirty="0">
                        <a:solidFill>
                          <a:schemeClr val="bg1"/>
                        </a:solidFill>
                      </a:endParaRPr>
                    </a:p>
                  </a:txBody>
                  <a:tcPr>
                    <a:solidFill>
                      <a:schemeClr val="tx2">
                        <a:lumMod val="60000"/>
                        <a:lumOff val="40000"/>
                      </a:schemeClr>
                    </a:solidFill>
                  </a:tcPr>
                </a:tc>
                <a:tc>
                  <a:txBody>
                    <a:bodyPr/>
                    <a:lstStyle/>
                    <a:p>
                      <a:pPr marL="171450" indent="-171450">
                        <a:buFont typeface="Arial" panose="020B0604020202020204" pitchFamily="34" charset="0"/>
                        <a:buChar char="•"/>
                      </a:pPr>
                      <a:r>
                        <a:rPr lang="zh-CN" altLang="en-US" sz="1200" dirty="0"/>
                        <a:t>通过调节纤溶酶原构象来增强纤溶酶原活化，阻止血栓的形成。不会增加出血风险，还会有更长的治疗窗口。</a:t>
                      </a:r>
                    </a:p>
                    <a:p>
                      <a:pPr marL="171450" indent="-171450">
                        <a:buFont typeface="Arial" panose="020B0604020202020204" pitchFamily="34" charset="0"/>
                        <a:buChar char="•"/>
                      </a:pPr>
                      <a:r>
                        <a:rPr lang="zh-CN" altLang="en-US" sz="1200" dirty="0"/>
                        <a:t>抑制可溶性环氧化物水解酶（</a:t>
                      </a:r>
                      <a:r>
                        <a:rPr lang="en-US" altLang="zh-CN" sz="1200" dirty="0" err="1"/>
                        <a:t>sEH</a:t>
                      </a:r>
                      <a:r>
                        <a:rPr lang="zh-CN" altLang="en-US" sz="1200" dirty="0"/>
                        <a:t>），减少促炎介质（</a:t>
                      </a:r>
                      <a:r>
                        <a:rPr lang="en-US" altLang="zh-CN" sz="1200" dirty="0"/>
                        <a:t>EET</a:t>
                      </a:r>
                      <a:r>
                        <a:rPr lang="en-US" altLang="zh-CN" sz="1200" dirty="0">
                          <a:sym typeface="Wingdings" panose="05000000000000000000" pitchFamily="2" charset="2"/>
                        </a:rPr>
                        <a:t></a:t>
                      </a:r>
                      <a:r>
                        <a:rPr lang="en-US" altLang="zh-CN" sz="1200" dirty="0"/>
                        <a:t>DHET</a:t>
                      </a:r>
                      <a:r>
                        <a:rPr lang="zh-CN" altLang="en-US" sz="1200" dirty="0"/>
                        <a:t>）的产生，减少血管收缩和血脑屏障的破坏。</a:t>
                      </a:r>
                    </a:p>
                  </a:txBody>
                  <a:tcPr/>
                </a:tc>
                <a:tc>
                  <a:txBody>
                    <a:bodyPr/>
                    <a:lstStyle/>
                    <a:p>
                      <a:r>
                        <a:rPr lang="en-US" sz="1200" dirty="0"/>
                        <a:t>BIIB093</a:t>
                      </a:r>
                      <a:r>
                        <a:rPr lang="zh-CN" altLang="en-US" sz="1200" dirty="0"/>
                        <a:t>阻止 </a:t>
                      </a:r>
                      <a:r>
                        <a:rPr lang="en-US" sz="1200" dirty="0"/>
                        <a:t>SUR1-TRPM4 Ion Channel</a:t>
                      </a:r>
                      <a:r>
                        <a:rPr lang="zh-CN" altLang="en-US" sz="1200" dirty="0"/>
                        <a:t>打开，阻止离子进入神经细胞造成细胞水肿，显著降低了脑水肿造成的残疾与死亡（</a:t>
                      </a:r>
                      <a:r>
                        <a:rPr lang="en-US" sz="1200" dirty="0"/>
                        <a:t>LHI</a:t>
                      </a:r>
                      <a:r>
                        <a:rPr lang="zh-CN" altLang="en-US" sz="1200" dirty="0"/>
                        <a:t>容易引起细胞</a:t>
                      </a:r>
                      <a:r>
                        <a:rPr lang="en-US" sz="1200" dirty="0"/>
                        <a:t>SUR1-TRPM4 Ion Channel</a:t>
                      </a:r>
                      <a:r>
                        <a:rPr lang="zh-CN" altLang="en-US" sz="1200" dirty="0"/>
                        <a:t>打开，使得细胞受损，大脑水肿）。</a:t>
                      </a:r>
                      <a:endParaRPr lang="en-US" sz="1200" dirty="0"/>
                    </a:p>
                  </a:txBody>
                  <a:tcPr/>
                </a:tc>
                <a:extLst>
                  <a:ext uri="{0D108BD9-81ED-4DB2-BD59-A6C34878D82A}">
                    <a16:rowId xmlns:a16="http://schemas.microsoft.com/office/drawing/2014/main" val="3597981655"/>
                  </a:ext>
                </a:extLst>
              </a:tr>
              <a:tr h="624927">
                <a:tc>
                  <a:txBody>
                    <a:bodyPr/>
                    <a:lstStyle/>
                    <a:p>
                      <a:r>
                        <a:rPr lang="zh-CN" altLang="en-US" sz="1200" dirty="0">
                          <a:solidFill>
                            <a:schemeClr val="bg1"/>
                          </a:solidFill>
                        </a:rPr>
                        <a:t>新药地位</a:t>
                      </a:r>
                      <a:endParaRPr lang="en-US" sz="1200" dirty="0">
                        <a:solidFill>
                          <a:schemeClr val="bg1"/>
                        </a:solidFill>
                      </a:endParaRPr>
                    </a:p>
                  </a:txBody>
                  <a:tcPr>
                    <a:solidFill>
                      <a:schemeClr val="tx2">
                        <a:lumMod val="60000"/>
                        <a:lumOff val="40000"/>
                      </a:schemeClr>
                    </a:solidFill>
                  </a:tcPr>
                </a:tc>
                <a:tc>
                  <a:txBody>
                    <a:bodyPr/>
                    <a:lstStyle/>
                    <a:p>
                      <a:pPr marL="171450" indent="-171450">
                        <a:buFont typeface="Arial" panose="020B0604020202020204" pitchFamily="34" charset="0"/>
                        <a:buChar char="•"/>
                      </a:pPr>
                      <a:r>
                        <a:rPr lang="zh-CN" altLang="en-US" sz="1200" dirty="0"/>
                        <a:t>将会有二期临床数据，样本是不能使用</a:t>
                      </a:r>
                      <a:r>
                        <a:rPr lang="en-US" altLang="zh-CN" sz="1200" dirty="0"/>
                        <a:t>Alteplase</a:t>
                      </a:r>
                      <a:r>
                        <a:rPr lang="zh-CN" altLang="en-US" sz="1200" dirty="0"/>
                        <a:t>的病人（治疗窗口过短或是不能使用抗凝血剂）</a:t>
                      </a:r>
                    </a:p>
                    <a:p>
                      <a:pPr marL="171450" indent="-171450">
                        <a:buFont typeface="Arial" panose="020B0604020202020204" pitchFamily="34" charset="0"/>
                        <a:buChar char="•"/>
                      </a:pPr>
                      <a:r>
                        <a:rPr lang="zh-CN" altLang="en-US" sz="1200" dirty="0"/>
                        <a:t>有望成为</a:t>
                      </a:r>
                      <a:r>
                        <a:rPr lang="en-US" altLang="zh-CN" sz="1200" dirty="0"/>
                        <a:t>Best in class</a:t>
                      </a:r>
                      <a:r>
                        <a:rPr lang="zh-CN" altLang="en-US" sz="1200" dirty="0"/>
                        <a:t>。</a:t>
                      </a:r>
                    </a:p>
                  </a:txBody>
                  <a:tcPr/>
                </a:tc>
                <a:tc>
                  <a:txBody>
                    <a:bodyPr/>
                    <a:lstStyle/>
                    <a:p>
                      <a:pPr marL="171450" indent="-171450">
                        <a:buFont typeface="Arial" panose="020B0604020202020204" pitchFamily="34" charset="0"/>
                        <a:buChar char="•"/>
                      </a:pPr>
                      <a:r>
                        <a:rPr lang="en-US" altLang="zh-CN" sz="1200" dirty="0"/>
                        <a:t>FDA</a:t>
                      </a:r>
                      <a:r>
                        <a:rPr lang="zh-CN" altLang="en-US" sz="1200" dirty="0"/>
                        <a:t>授予孤儿药与快速审批通道。</a:t>
                      </a:r>
                    </a:p>
                    <a:p>
                      <a:pPr marL="171450" indent="-171450">
                        <a:buFont typeface="Arial" panose="020B0604020202020204" pitchFamily="34" charset="0"/>
                        <a:buChar char="•"/>
                      </a:pPr>
                      <a:r>
                        <a:rPr lang="zh-CN" altLang="en-US" sz="1200" dirty="0"/>
                        <a:t>预计</a:t>
                      </a:r>
                      <a:r>
                        <a:rPr lang="en-US" altLang="zh-CN" sz="1200" dirty="0"/>
                        <a:t>2022</a:t>
                      </a:r>
                      <a:r>
                        <a:rPr lang="zh-CN" altLang="en-US" sz="1200" dirty="0"/>
                        <a:t>年上市，如果三期临床成功，预计会达到</a:t>
                      </a:r>
                      <a:r>
                        <a:rPr lang="en-US" altLang="zh-CN" sz="1200" dirty="0"/>
                        <a:t>1B</a:t>
                      </a:r>
                      <a:r>
                        <a:rPr lang="zh-CN" altLang="en-US" sz="1200" dirty="0"/>
                        <a:t>的收入。</a:t>
                      </a:r>
                    </a:p>
                  </a:txBody>
                  <a:tcPr/>
                </a:tc>
                <a:extLst>
                  <a:ext uri="{0D108BD9-81ED-4DB2-BD59-A6C34878D82A}">
                    <a16:rowId xmlns:a16="http://schemas.microsoft.com/office/drawing/2014/main" val="1204196188"/>
                  </a:ext>
                </a:extLst>
              </a:tr>
            </a:tbl>
          </a:graphicData>
        </a:graphic>
      </p:graphicFrame>
      <p:pic>
        <p:nvPicPr>
          <p:cNvPr id="9" name="Picture 8">
            <a:extLst>
              <a:ext uri="{FF2B5EF4-FFF2-40B4-BE49-F238E27FC236}">
                <a16:creationId xmlns:a16="http://schemas.microsoft.com/office/drawing/2014/main" id="{CA47CE37-FCEF-471D-BED5-7A7E510BBB80}"/>
              </a:ext>
            </a:extLst>
          </p:cNvPr>
          <p:cNvPicPr>
            <a:picLocks noChangeAspect="1"/>
          </p:cNvPicPr>
          <p:nvPr/>
        </p:nvPicPr>
        <p:blipFill>
          <a:blip r:embed="rId3"/>
          <a:stretch>
            <a:fillRect/>
          </a:stretch>
        </p:blipFill>
        <p:spPr>
          <a:xfrm>
            <a:off x="7065351" y="3964640"/>
            <a:ext cx="2830840" cy="1910190"/>
          </a:xfrm>
          <a:prstGeom prst="rect">
            <a:avLst/>
          </a:prstGeom>
        </p:spPr>
      </p:pic>
      <p:pic>
        <p:nvPicPr>
          <p:cNvPr id="10" name="Picture 9">
            <a:extLst>
              <a:ext uri="{FF2B5EF4-FFF2-40B4-BE49-F238E27FC236}">
                <a16:creationId xmlns:a16="http://schemas.microsoft.com/office/drawing/2014/main" id="{A1C7ED7A-B9C7-4B71-AADB-15A716A02F70}"/>
              </a:ext>
            </a:extLst>
          </p:cNvPr>
          <p:cNvPicPr>
            <a:picLocks noChangeAspect="1"/>
          </p:cNvPicPr>
          <p:nvPr/>
        </p:nvPicPr>
        <p:blipFill>
          <a:blip r:embed="rId4"/>
          <a:stretch>
            <a:fillRect/>
          </a:stretch>
        </p:blipFill>
        <p:spPr>
          <a:xfrm>
            <a:off x="2792760" y="4244874"/>
            <a:ext cx="4003692" cy="1639053"/>
          </a:xfrm>
          <a:prstGeom prst="rect">
            <a:avLst/>
          </a:prstGeom>
        </p:spPr>
      </p:pic>
      <p:pic>
        <p:nvPicPr>
          <p:cNvPr id="11" name="Picture 10">
            <a:extLst>
              <a:ext uri="{FF2B5EF4-FFF2-40B4-BE49-F238E27FC236}">
                <a16:creationId xmlns:a16="http://schemas.microsoft.com/office/drawing/2014/main" id="{08CA69AD-3BD3-40A0-9C09-18D31857C4A5}"/>
              </a:ext>
            </a:extLst>
          </p:cNvPr>
          <p:cNvPicPr>
            <a:picLocks noChangeAspect="1"/>
          </p:cNvPicPr>
          <p:nvPr/>
        </p:nvPicPr>
        <p:blipFill>
          <a:blip r:embed="rId5"/>
          <a:stretch>
            <a:fillRect/>
          </a:stretch>
        </p:blipFill>
        <p:spPr>
          <a:xfrm>
            <a:off x="488504" y="3764875"/>
            <a:ext cx="1800200" cy="2212080"/>
          </a:xfrm>
          <a:prstGeom prst="rect">
            <a:avLst/>
          </a:prstGeom>
        </p:spPr>
      </p:pic>
      <p:sp>
        <p:nvSpPr>
          <p:cNvPr id="4" name="TextBox 3">
            <a:extLst>
              <a:ext uri="{FF2B5EF4-FFF2-40B4-BE49-F238E27FC236}">
                <a16:creationId xmlns:a16="http://schemas.microsoft.com/office/drawing/2014/main" id="{26F63F07-F16E-4A73-BE13-B62F241B2DAF}"/>
              </a:ext>
            </a:extLst>
          </p:cNvPr>
          <p:cNvSpPr txBox="1"/>
          <p:nvPr/>
        </p:nvSpPr>
        <p:spPr>
          <a:xfrm>
            <a:off x="488504" y="5976955"/>
            <a:ext cx="9217470" cy="404373"/>
          </a:xfrm>
          <a:prstGeom prst="rect">
            <a:avLst/>
          </a:prstGeom>
          <a:noFill/>
        </p:spPr>
        <p:txBody>
          <a:bodyPr wrap="square" lIns="54000" tIns="54000" rIns="54000" bIns="54000" rtlCol="0">
            <a:noAutofit/>
          </a:bodyPr>
          <a:lstStyle/>
          <a:p>
            <a:r>
              <a:rPr lang="en-US" sz="1000" dirty="0">
                <a:latin typeface="Arial" pitchFamily="34" charset="0"/>
                <a:cs typeface="Arial" pitchFamily="34" charset="0"/>
              </a:rPr>
              <a:t>TMS</a:t>
            </a:r>
            <a:r>
              <a:rPr lang="en-US" altLang="zh-CN" sz="1000" dirty="0">
                <a:latin typeface="Arial" pitchFamily="34" charset="0"/>
                <a:cs typeface="Arial" pitchFamily="34" charset="0"/>
              </a:rPr>
              <a:t>-007</a:t>
            </a:r>
            <a:r>
              <a:rPr lang="zh-CN" altLang="en-US" sz="1000" dirty="0">
                <a:latin typeface="Arial" pitchFamily="34" charset="0"/>
                <a:cs typeface="Arial" pitchFamily="34" charset="0"/>
              </a:rPr>
              <a:t>与</a:t>
            </a:r>
            <a:r>
              <a:rPr lang="en-US" altLang="zh-CN" sz="1000" dirty="0">
                <a:latin typeface="Arial" pitchFamily="34" charset="0"/>
                <a:cs typeface="Arial" pitchFamily="34" charset="0"/>
              </a:rPr>
              <a:t>Alteplase</a:t>
            </a:r>
            <a:r>
              <a:rPr lang="zh-CN" altLang="en-US" sz="1000" dirty="0">
                <a:latin typeface="Arial" pitchFamily="34" charset="0"/>
                <a:cs typeface="Arial" pitchFamily="34" charset="0"/>
              </a:rPr>
              <a:t>梗死面积对比                                                      </a:t>
            </a:r>
            <a:r>
              <a:rPr lang="en-US" altLang="zh-CN" sz="1000" dirty="0">
                <a:latin typeface="Arial" pitchFamily="34" charset="0"/>
                <a:cs typeface="Arial" pitchFamily="34" charset="0"/>
              </a:rPr>
              <a:t>BIIB093</a:t>
            </a:r>
            <a:r>
              <a:rPr lang="zh-CN" altLang="en-US" sz="1000" dirty="0">
                <a:latin typeface="Arial" pitchFamily="34" charset="0"/>
                <a:cs typeface="Arial" pitchFamily="34" charset="0"/>
              </a:rPr>
              <a:t>药物原理                                                           </a:t>
            </a:r>
            <a:r>
              <a:rPr lang="en-US" altLang="zh-CN" sz="1000" dirty="0">
                <a:latin typeface="Arial" pitchFamily="34" charset="0"/>
                <a:cs typeface="Arial" pitchFamily="34" charset="0"/>
              </a:rPr>
              <a:t>BIIB093</a:t>
            </a:r>
            <a:r>
              <a:rPr lang="zh-CN" altLang="en-US" sz="1000" dirty="0">
                <a:latin typeface="Arial" pitchFamily="34" charset="0"/>
                <a:cs typeface="Arial" pitchFamily="34" charset="0"/>
              </a:rPr>
              <a:t>与安慰剂组生存曲线对比</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2590385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5D8EA-6837-4BD5-9CDA-880D7EE87EE0}"/>
              </a:ext>
            </a:extLst>
          </p:cNvPr>
          <p:cNvSpPr>
            <a:spLocks noGrp="1"/>
          </p:cNvSpPr>
          <p:nvPr>
            <p:ph type="title"/>
          </p:nvPr>
        </p:nvSpPr>
        <p:spPr/>
        <p:txBody>
          <a:bodyPr/>
          <a:lstStyle/>
          <a:p>
            <a:r>
              <a:rPr lang="zh-CN" altLang="en-US" dirty="0"/>
              <a:t>四、企业家及团队分析</a:t>
            </a:r>
            <a:br>
              <a:rPr lang="zh-CN" altLang="en-US" dirty="0"/>
            </a:br>
            <a:r>
              <a:rPr lang="en-CA" altLang="zh-CN" dirty="0"/>
              <a:t>Entrepreneur and Management Team</a:t>
            </a:r>
            <a:endParaRPr lang="zh-CN" altLang="en-US" dirty="0"/>
          </a:p>
        </p:txBody>
      </p:sp>
    </p:spTree>
    <p:extLst>
      <p:ext uri="{BB962C8B-B14F-4D97-AF65-F5344CB8AC3E}">
        <p14:creationId xmlns:p14="http://schemas.microsoft.com/office/powerpoint/2010/main" val="4128843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F9F894D1-7D13-421C-9764-CAF63A6939B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6BBE6EA-507D-4058-81C4-C7B3B2514472}"/>
              </a:ext>
            </a:extLst>
          </p:cNvPr>
          <p:cNvSpPr>
            <a:spLocks noGrp="1"/>
          </p:cNvSpPr>
          <p:nvPr>
            <p:ph type="body" sz="quarter" idx="10"/>
          </p:nvPr>
        </p:nvSpPr>
        <p:spPr/>
        <p:txBody>
          <a:bodyPr/>
          <a:lstStyle/>
          <a:p>
            <a:endParaRPr lang="zh-CN" altLang="en-US"/>
          </a:p>
        </p:txBody>
      </p:sp>
      <p:sp>
        <p:nvSpPr>
          <p:cNvPr id="8" name="文本占位符 7">
            <a:extLst>
              <a:ext uri="{FF2B5EF4-FFF2-40B4-BE49-F238E27FC236}">
                <a16:creationId xmlns:a16="http://schemas.microsoft.com/office/drawing/2014/main" id="{530DCBEA-DC24-4011-BD5F-98B96F5F0662}"/>
              </a:ext>
            </a:extLst>
          </p:cNvPr>
          <p:cNvSpPr>
            <a:spLocks noGrp="1"/>
          </p:cNvSpPr>
          <p:nvPr>
            <p:ph type="body" sz="quarter" idx="11"/>
          </p:nvPr>
        </p:nvSpPr>
        <p:spPr/>
        <p:txBody>
          <a:bodyPr/>
          <a:lstStyle/>
          <a:p>
            <a:r>
              <a:rPr lang="zh-CN" altLang="en-US" dirty="0"/>
              <a:t>官网及</a:t>
            </a:r>
            <a:r>
              <a:rPr lang="en-US" altLang="zh-CN" dirty="0" err="1"/>
              <a:t>bloomberg</a:t>
            </a:r>
            <a:endParaRPr lang="zh-CN" altLang="en-US" dirty="0"/>
          </a:p>
        </p:txBody>
      </p:sp>
      <p:sp>
        <p:nvSpPr>
          <p:cNvPr id="4" name="Title 3">
            <a:extLst>
              <a:ext uri="{FF2B5EF4-FFF2-40B4-BE49-F238E27FC236}">
                <a16:creationId xmlns:a16="http://schemas.microsoft.com/office/drawing/2014/main" id="{E8B4FA5F-47D7-4CFB-9CB9-BDF652878C5B}"/>
              </a:ext>
            </a:extLst>
          </p:cNvPr>
          <p:cNvSpPr>
            <a:spLocks noGrp="1"/>
          </p:cNvSpPr>
          <p:nvPr>
            <p:ph type="title"/>
          </p:nvPr>
        </p:nvSpPr>
        <p:spPr/>
        <p:txBody>
          <a:bodyPr/>
          <a:lstStyle/>
          <a:p>
            <a:r>
              <a:rPr lang="zh-CN" altLang="en-US" dirty="0">
                <a:solidFill>
                  <a:srgbClr val="000000"/>
                </a:solidFill>
              </a:rPr>
              <a:t>企业家分析</a:t>
            </a:r>
            <a:endParaRPr lang="zh-CN" altLang="en-US" dirty="0"/>
          </a:p>
        </p:txBody>
      </p:sp>
      <p:sp>
        <p:nvSpPr>
          <p:cNvPr id="9" name="文本占位符 8">
            <a:extLst>
              <a:ext uri="{FF2B5EF4-FFF2-40B4-BE49-F238E27FC236}">
                <a16:creationId xmlns:a16="http://schemas.microsoft.com/office/drawing/2014/main" id="{297F522F-DF2F-4F8C-AC8E-72FA6F854967}"/>
              </a:ext>
            </a:extLst>
          </p:cNvPr>
          <p:cNvSpPr>
            <a:spLocks noGrp="1"/>
          </p:cNvSpPr>
          <p:nvPr>
            <p:ph type="body" sz="quarter" idx="12"/>
          </p:nvPr>
        </p:nvSpPr>
        <p:spPr/>
        <p:txBody>
          <a:bodyPr/>
          <a:lstStyle/>
          <a:p>
            <a:endParaRPr lang="zh-CN" altLang="en-US"/>
          </a:p>
        </p:txBody>
      </p:sp>
      <p:graphicFrame>
        <p:nvGraphicFramePr>
          <p:cNvPr id="5" name="Table 9">
            <a:extLst>
              <a:ext uri="{FF2B5EF4-FFF2-40B4-BE49-F238E27FC236}">
                <a16:creationId xmlns:a16="http://schemas.microsoft.com/office/drawing/2014/main" id="{BF3E53B0-AF65-4D00-A1AB-1A88177785C5}"/>
              </a:ext>
            </a:extLst>
          </p:cNvPr>
          <p:cNvGraphicFramePr>
            <a:graphicFrameLocks noGrp="1"/>
          </p:cNvGraphicFramePr>
          <p:nvPr>
            <p:extLst>
              <p:ext uri="{D42A27DB-BD31-4B8C-83A1-F6EECF244321}">
                <p14:modId xmlns:p14="http://schemas.microsoft.com/office/powerpoint/2010/main" val="1150653039"/>
              </p:ext>
            </p:extLst>
          </p:nvPr>
        </p:nvGraphicFramePr>
        <p:xfrm>
          <a:off x="201528" y="980728"/>
          <a:ext cx="9504000" cy="5400600"/>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2808312">
                <a:tc>
                  <a:txBody>
                    <a:bodyPr/>
                    <a:lstStyle/>
                    <a:p>
                      <a:pPr algn="ctr"/>
                      <a:r>
                        <a:rPr lang="en-US" sz="1400" b="1" dirty="0">
                          <a:solidFill>
                            <a:schemeClr val="bg1"/>
                          </a:solidFill>
                          <a:latin typeface="Calibri" panose="020F0502020204030204" pitchFamily="34" charset="0"/>
                          <a:cs typeface="Calibri" panose="020F0502020204030204" pitchFamily="34" charset="0"/>
                        </a:rPr>
                        <a:t>Walter Gilbert, Ph.D.</a:t>
                      </a:r>
                    </a:p>
                    <a:p>
                      <a:pPr algn="ctr"/>
                      <a:r>
                        <a:rPr lang="en-US" sz="1400" b="1" dirty="0">
                          <a:solidFill>
                            <a:schemeClr val="bg1"/>
                          </a:solidFill>
                          <a:latin typeface="Calibri" panose="020F0502020204030204" pitchFamily="34" charset="0"/>
                          <a:cs typeface="Calibri" panose="020F0502020204030204" pitchFamily="34" charset="0"/>
                        </a:rPr>
                        <a:t>Founder</a:t>
                      </a: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1956</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年开始即是哈佛的副教授</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1981-1985: Biogen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 </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Chairman/CEO/Founder</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1980</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年与弗雷德里克</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桑格因为发展了测定</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DNA</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序列的方法（马克萨姆</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吉尔伯特测序），而与保罗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伯格（</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Paul Berg</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）共同获得诺贝尔化学奖。吉尔伯特和桑格被确认开创性的工作设计方法来确定的核酸中的核苷酸序列。 </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1996-2014: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Paratek</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co-founder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和</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chairman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是</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Memory Pharmaceuticals Inc,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Pintex</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 Inc, Myriad Genetics Inc</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co-founder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Prolexys</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Pharmaceuticals (-- 2006),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Netgenis</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Inc (1996– 2002) chairman.</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0"/>
                  </a:ext>
                </a:extLst>
              </a:tr>
              <a:tr h="2592288">
                <a:tc>
                  <a:txBody>
                    <a:bodyPr/>
                    <a:lstStyle/>
                    <a:p>
                      <a:pPr algn="ctr"/>
                      <a:r>
                        <a:rPr lang="en-US" sz="1400" b="1" dirty="0">
                          <a:solidFill>
                            <a:schemeClr val="bg1"/>
                          </a:solidFill>
                          <a:latin typeface="Calibri" panose="020F0502020204030204" pitchFamily="34" charset="0"/>
                          <a:cs typeface="Calibri" panose="020F0502020204030204" pitchFamily="34" charset="0"/>
                        </a:rPr>
                        <a:t>Michel </a:t>
                      </a:r>
                      <a:r>
                        <a:rPr lang="en-US" sz="1400" b="1" dirty="0" err="1">
                          <a:solidFill>
                            <a:schemeClr val="bg1"/>
                          </a:solidFill>
                          <a:latin typeface="Calibri" panose="020F0502020204030204" pitchFamily="34" charset="0"/>
                          <a:cs typeface="Calibri" panose="020F0502020204030204" pitchFamily="34" charset="0"/>
                        </a:rPr>
                        <a:t>Vounatsos</a:t>
                      </a:r>
                      <a:r>
                        <a:rPr lang="en-US" sz="1400" b="1" dirty="0">
                          <a:solidFill>
                            <a:schemeClr val="bg1"/>
                          </a:solidFill>
                          <a:latin typeface="Calibri" panose="020F0502020204030204" pitchFamily="34" charset="0"/>
                          <a:cs typeface="Calibri" panose="020F0502020204030204" pitchFamily="34" charset="0"/>
                        </a:rPr>
                        <a:t> </a:t>
                      </a:r>
                    </a:p>
                    <a:p>
                      <a:pPr algn="ctr"/>
                      <a:r>
                        <a:rPr lang="en-US" sz="1400" b="1" dirty="0">
                          <a:solidFill>
                            <a:schemeClr val="bg1"/>
                          </a:solidFill>
                          <a:latin typeface="Calibri" panose="020F0502020204030204" pitchFamily="34" charset="0"/>
                          <a:cs typeface="Calibri" panose="020F0502020204030204" pitchFamily="34" charset="0"/>
                        </a:rPr>
                        <a:t>Chief Executive Officer</a:t>
                      </a:r>
                      <a:endParaRPr lang="en-US" sz="900" b="1" dirty="0">
                        <a:solidFill>
                          <a:schemeClr val="bg1"/>
                        </a:solidFill>
                        <a:latin typeface="Calibri" panose="020F0502020204030204" pitchFamily="34" charset="0"/>
                        <a:cs typeface="Calibri" panose="020F0502020204030204" pitchFamily="34" charset="0"/>
                      </a:endParaRP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sz="1400" b="0" kern="1200" baseline="0" noProof="0" dirty="0">
                          <a:solidFill>
                            <a:schemeClr val="tx1"/>
                          </a:solidFill>
                          <a:latin typeface="Calibri" panose="020F0502020204030204" pitchFamily="34" charset="0"/>
                          <a:ea typeface="+mn-ea"/>
                          <a:cs typeface="Calibri" panose="020F0502020204030204" pitchFamily="34" charset="0"/>
                        </a:rPr>
                        <a:t>2017</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月任职</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CEO</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以及董事会成员，</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2016</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Biogen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担任执行副总裁及</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CCO</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在</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Merck 20</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年，担任</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President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，带领</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Merck</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的基础医疗及客户中心（包含心脏病学，内科，女性健康以及</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Biosimilar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药物）建设了一个战略框架来加强公司与供应商，纳税人，零售商和政府的关系。</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早期</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Mr</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 </a:t>
                      </a:r>
                      <a:r>
                        <a:rPr lang="en-US" altLang="zh-CN" sz="1400" b="0" kern="1200" baseline="0" noProof="0" dirty="0" err="1">
                          <a:solidFill>
                            <a:schemeClr val="tx1"/>
                          </a:solidFill>
                          <a:latin typeface="Calibri" panose="020F0502020204030204" pitchFamily="34" charset="0"/>
                          <a:ea typeface="+mn-ea"/>
                          <a:cs typeface="Calibri" panose="020F0502020204030204" pitchFamily="34" charset="0"/>
                        </a:rPr>
                        <a:t>Vounatsos</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曾在</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Ciba-Geigy</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担任管理职位。</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fr-FR" altLang="zh-CN" sz="1400" b="0" kern="1200" baseline="0" noProof="0" dirty="0">
                          <a:solidFill>
                            <a:schemeClr val="tx1"/>
                          </a:solidFill>
                          <a:latin typeface="Calibri" panose="020F0502020204030204" pitchFamily="34" charset="0"/>
                          <a:ea typeface="+mn-ea"/>
                          <a:cs typeface="Calibri" panose="020F0502020204030204" pitchFamily="34" charset="0"/>
                        </a:rPr>
                        <a:t> Universite Victor Segalen, Bordeaux II, France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获得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C.S.C.T.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医学学位，</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HEC School of Management in Paris </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获得</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M.B.A.</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学位。</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F7841C31-219A-4CF6-9B1D-83DCDF1D0E58}"/>
              </a:ext>
            </a:extLst>
          </p:cNvPr>
          <p:cNvPicPr>
            <a:picLocks noChangeAspect="1"/>
          </p:cNvPicPr>
          <p:nvPr/>
        </p:nvPicPr>
        <p:blipFill rotWithShape="1">
          <a:blip r:embed="rId3"/>
          <a:srcRect r="3296" b="553"/>
          <a:stretch/>
        </p:blipFill>
        <p:spPr>
          <a:xfrm>
            <a:off x="488504" y="3860372"/>
            <a:ext cx="1584176" cy="2018885"/>
          </a:xfrm>
          <a:prstGeom prst="rect">
            <a:avLst/>
          </a:prstGeom>
        </p:spPr>
      </p:pic>
      <p:pic>
        <p:nvPicPr>
          <p:cNvPr id="10" name="Picture 9">
            <a:extLst>
              <a:ext uri="{FF2B5EF4-FFF2-40B4-BE49-F238E27FC236}">
                <a16:creationId xmlns:a16="http://schemas.microsoft.com/office/drawing/2014/main" id="{91B83400-E55E-4FF3-BAE1-2B6EBB2ECBA0}"/>
              </a:ext>
            </a:extLst>
          </p:cNvPr>
          <p:cNvPicPr>
            <a:picLocks noChangeAspect="1"/>
          </p:cNvPicPr>
          <p:nvPr/>
        </p:nvPicPr>
        <p:blipFill rotWithShape="1">
          <a:blip r:embed="rId4"/>
          <a:srcRect l="28683" t="8046" r="29396" b="52080"/>
          <a:stretch/>
        </p:blipFill>
        <p:spPr>
          <a:xfrm>
            <a:off x="535066" y="1124744"/>
            <a:ext cx="1519421" cy="2159565"/>
          </a:xfrm>
          <a:prstGeom prst="rect">
            <a:avLst/>
          </a:prstGeom>
        </p:spPr>
      </p:pic>
    </p:spTree>
    <p:extLst>
      <p:ext uri="{BB962C8B-B14F-4D97-AF65-F5344CB8AC3E}">
        <p14:creationId xmlns:p14="http://schemas.microsoft.com/office/powerpoint/2010/main" val="58615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F9F894D1-7D13-421C-9764-CAF63A6939B2}"/>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6BBE6EA-507D-4058-81C4-C7B3B2514472}"/>
              </a:ext>
            </a:extLst>
          </p:cNvPr>
          <p:cNvSpPr>
            <a:spLocks noGrp="1"/>
          </p:cNvSpPr>
          <p:nvPr>
            <p:ph type="body" sz="quarter" idx="10"/>
          </p:nvPr>
        </p:nvSpPr>
        <p:spPr/>
        <p:txBody>
          <a:bodyPr/>
          <a:lstStyle/>
          <a:p>
            <a:endParaRPr lang="zh-CN" altLang="en-US"/>
          </a:p>
        </p:txBody>
      </p:sp>
      <p:sp>
        <p:nvSpPr>
          <p:cNvPr id="8" name="文本占位符 7">
            <a:extLst>
              <a:ext uri="{FF2B5EF4-FFF2-40B4-BE49-F238E27FC236}">
                <a16:creationId xmlns:a16="http://schemas.microsoft.com/office/drawing/2014/main" id="{530DCBEA-DC24-4011-BD5F-98B96F5F0662}"/>
              </a:ext>
            </a:extLst>
          </p:cNvPr>
          <p:cNvSpPr>
            <a:spLocks noGrp="1"/>
          </p:cNvSpPr>
          <p:nvPr>
            <p:ph type="body" sz="quarter" idx="11"/>
          </p:nvPr>
        </p:nvSpPr>
        <p:spPr/>
        <p:txBody>
          <a:bodyPr/>
          <a:lstStyle/>
          <a:p>
            <a:endParaRPr lang="zh-CN" altLang="en-US"/>
          </a:p>
        </p:txBody>
      </p:sp>
      <p:sp>
        <p:nvSpPr>
          <p:cNvPr id="4" name="Title 3">
            <a:extLst>
              <a:ext uri="{FF2B5EF4-FFF2-40B4-BE49-F238E27FC236}">
                <a16:creationId xmlns:a16="http://schemas.microsoft.com/office/drawing/2014/main" id="{E8B4FA5F-47D7-4CFB-9CB9-BDF652878C5B}"/>
              </a:ext>
            </a:extLst>
          </p:cNvPr>
          <p:cNvSpPr>
            <a:spLocks noGrp="1"/>
          </p:cNvSpPr>
          <p:nvPr>
            <p:ph type="title"/>
          </p:nvPr>
        </p:nvSpPr>
        <p:spPr/>
        <p:txBody>
          <a:bodyPr/>
          <a:lstStyle/>
          <a:p>
            <a:r>
              <a:rPr lang="zh-CN" altLang="en-US" dirty="0">
                <a:solidFill>
                  <a:srgbClr val="000000"/>
                </a:solidFill>
              </a:rPr>
              <a:t>企业家分析</a:t>
            </a:r>
            <a:endParaRPr lang="zh-CN" altLang="en-US" dirty="0"/>
          </a:p>
        </p:txBody>
      </p:sp>
      <p:sp>
        <p:nvSpPr>
          <p:cNvPr id="9" name="文本占位符 8">
            <a:extLst>
              <a:ext uri="{FF2B5EF4-FFF2-40B4-BE49-F238E27FC236}">
                <a16:creationId xmlns:a16="http://schemas.microsoft.com/office/drawing/2014/main" id="{297F522F-DF2F-4F8C-AC8E-72FA6F854967}"/>
              </a:ext>
            </a:extLst>
          </p:cNvPr>
          <p:cNvSpPr>
            <a:spLocks noGrp="1"/>
          </p:cNvSpPr>
          <p:nvPr>
            <p:ph type="body" sz="quarter" idx="12"/>
          </p:nvPr>
        </p:nvSpPr>
        <p:spPr/>
        <p:txBody>
          <a:bodyPr/>
          <a:lstStyle/>
          <a:p>
            <a:endParaRPr lang="zh-CN" altLang="en-US"/>
          </a:p>
        </p:txBody>
      </p:sp>
      <p:graphicFrame>
        <p:nvGraphicFramePr>
          <p:cNvPr id="5" name="Table 9">
            <a:extLst>
              <a:ext uri="{FF2B5EF4-FFF2-40B4-BE49-F238E27FC236}">
                <a16:creationId xmlns:a16="http://schemas.microsoft.com/office/drawing/2014/main" id="{BF3E53B0-AF65-4D00-A1AB-1A88177785C5}"/>
              </a:ext>
            </a:extLst>
          </p:cNvPr>
          <p:cNvGraphicFramePr>
            <a:graphicFrameLocks noGrp="1"/>
          </p:cNvGraphicFramePr>
          <p:nvPr>
            <p:extLst>
              <p:ext uri="{D42A27DB-BD31-4B8C-83A1-F6EECF244321}">
                <p14:modId xmlns:p14="http://schemas.microsoft.com/office/powerpoint/2010/main" val="2711794928"/>
              </p:ext>
            </p:extLst>
          </p:nvPr>
        </p:nvGraphicFramePr>
        <p:xfrm>
          <a:off x="201528" y="980728"/>
          <a:ext cx="9504000" cy="5400600"/>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2808312">
                <a:tc>
                  <a:txBody>
                    <a:bodyPr/>
                    <a:lstStyle/>
                    <a:p>
                      <a:pPr algn="ctr"/>
                      <a:r>
                        <a:rPr lang="en-US" sz="1400" b="1" dirty="0">
                          <a:solidFill>
                            <a:schemeClr val="bg1"/>
                          </a:solidFill>
                          <a:latin typeface="Calibri" panose="020F0502020204030204" pitchFamily="34" charset="0"/>
                          <a:cs typeface="Calibri" panose="020F0502020204030204" pitchFamily="34" charset="0"/>
                        </a:rPr>
                        <a:t>Alfred W. </a:t>
                      </a:r>
                      <a:r>
                        <a:rPr lang="en-US" sz="1400" b="1" dirty="0" err="1">
                          <a:solidFill>
                            <a:schemeClr val="bg1"/>
                          </a:solidFill>
                          <a:latin typeface="Calibri" panose="020F0502020204030204" pitchFamily="34" charset="0"/>
                          <a:cs typeface="Calibri" panose="020F0502020204030204" pitchFamily="34" charset="0"/>
                        </a:rPr>
                        <a:t>Sandrock</a:t>
                      </a:r>
                      <a:r>
                        <a:rPr lang="en-US" sz="1400" b="1" dirty="0">
                          <a:solidFill>
                            <a:schemeClr val="bg1"/>
                          </a:solidFill>
                          <a:latin typeface="Calibri" panose="020F0502020204030204" pitchFamily="34" charset="0"/>
                          <a:cs typeface="Calibri" panose="020F0502020204030204" pitchFamily="34" charset="0"/>
                        </a:rPr>
                        <a:t>, Jr., M.D., Ph.D. </a:t>
                      </a:r>
                    </a:p>
                    <a:p>
                      <a:pPr algn="ctr"/>
                      <a:r>
                        <a:rPr lang="en-US" sz="1400" b="1" dirty="0">
                          <a:solidFill>
                            <a:schemeClr val="bg1"/>
                          </a:solidFill>
                          <a:latin typeface="Calibri" panose="020F0502020204030204" pitchFamily="34" charset="0"/>
                          <a:cs typeface="Calibri" panose="020F0502020204030204" pitchFamily="34" charset="0"/>
                        </a:rPr>
                        <a:t>EVP</a:t>
                      </a:r>
                      <a:r>
                        <a:rPr lang="zh-CN" altLang="en-US" sz="1400" b="1" dirty="0">
                          <a:solidFill>
                            <a:schemeClr val="bg1"/>
                          </a:solidFill>
                          <a:latin typeface="Calibri" panose="020F0502020204030204" pitchFamily="34" charset="0"/>
                          <a:cs typeface="Calibri" panose="020F0502020204030204" pitchFamily="34" charset="0"/>
                        </a:rPr>
                        <a:t>，</a:t>
                      </a:r>
                      <a:r>
                        <a:rPr lang="en-US" altLang="zh-CN" sz="1400" b="1" dirty="0">
                          <a:solidFill>
                            <a:schemeClr val="bg1"/>
                          </a:solidFill>
                          <a:latin typeface="Calibri" panose="020F0502020204030204" pitchFamily="34" charset="0"/>
                          <a:cs typeface="Calibri" panose="020F0502020204030204" pitchFamily="34" charset="0"/>
                        </a:rPr>
                        <a:t>CMO</a:t>
                      </a:r>
                      <a:endParaRPr lang="en-US" sz="900" b="1" dirty="0">
                        <a:solidFill>
                          <a:schemeClr val="bg1"/>
                        </a:solidFill>
                        <a:latin typeface="Calibri" panose="020F0502020204030204" pitchFamily="34" charset="0"/>
                        <a:cs typeface="Calibri" panose="020F0502020204030204" pitchFamily="34" charset="0"/>
                      </a:endParaRP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1998</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Biogen</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担任过多个高层管理职位，</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2012</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年担任</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Chief Medical Officer</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2015</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年加入执行委员会。</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麻省总医院神经肌肉疾病和临床神经生理学</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肌电图</a:t>
                      </a: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a:t>
                      </a:r>
                      <a:r>
                        <a:rPr lang="zh-CN" altLang="en-US" sz="1400" b="0" kern="1200" baseline="0" noProof="0" dirty="0">
                          <a:solidFill>
                            <a:schemeClr val="tx1"/>
                          </a:solidFill>
                          <a:latin typeface="Calibri" panose="020F0502020204030204" pitchFamily="34" charset="0"/>
                          <a:ea typeface="+mn-ea"/>
                          <a:cs typeface="Calibri" panose="020F0502020204030204" pitchFamily="34" charset="0"/>
                        </a:rPr>
                        <a:t>临床研究员及住院医师。</a:t>
                      </a:r>
                      <a:endParaRPr lang="en-US" altLang="zh-CN" sz="1400" b="0" kern="1200" baseline="0" noProof="0" dirty="0">
                        <a:solidFill>
                          <a:schemeClr val="tx1"/>
                        </a:solidFill>
                        <a:latin typeface="Calibri" panose="020F0502020204030204" pitchFamily="34" charset="0"/>
                        <a:ea typeface="+mn-ea"/>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b="0" kern="1200" baseline="0" noProof="0" dirty="0">
                          <a:solidFill>
                            <a:schemeClr val="tx1"/>
                          </a:solidFill>
                          <a:latin typeface="Calibri" panose="020F0502020204030204" pitchFamily="34" charset="0"/>
                          <a:ea typeface="+mn-ea"/>
                          <a:cs typeface="Calibri" panose="020F0502020204030204" pitchFamily="34" charset="0"/>
                        </a:rPr>
                        <a:t>B.A. in human biology from Stanford University, an M.D. from Harvard Medical School, and a Ph.D. in neurobiology from Harvard University. </a:t>
                      </a: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0"/>
                  </a:ext>
                </a:extLst>
              </a:tr>
              <a:tr h="2592288">
                <a:tc>
                  <a:txBody>
                    <a:bodyPr/>
                    <a:lstStyle/>
                    <a:p>
                      <a:pPr algn="ctr"/>
                      <a:r>
                        <a:rPr lang="en-US" sz="1400" b="1" dirty="0">
                          <a:solidFill>
                            <a:schemeClr val="bg1"/>
                          </a:solidFill>
                          <a:latin typeface="Calibri" panose="020F0502020204030204" pitchFamily="34" charset="0"/>
                          <a:cs typeface="Calibri" panose="020F0502020204030204" pitchFamily="34" charset="0"/>
                        </a:rPr>
                        <a:t>Michael Ehlers, M.D., Ph.D. </a:t>
                      </a:r>
                    </a:p>
                    <a:p>
                      <a:pPr algn="ctr"/>
                      <a:r>
                        <a:rPr lang="en-US" sz="1400" b="1" dirty="0">
                          <a:solidFill>
                            <a:schemeClr val="bg1"/>
                          </a:solidFill>
                          <a:latin typeface="Calibri" panose="020F0502020204030204" pitchFamily="34" charset="0"/>
                          <a:cs typeface="Calibri" panose="020F0502020204030204" pitchFamily="34" charset="0"/>
                        </a:rPr>
                        <a:t>EVP, R &amp; D</a:t>
                      </a:r>
                    </a:p>
                  </a:txBody>
                  <a:tcPr anchor="b">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dirty="0">
                          <a:latin typeface="Calibri" panose="020F0502020204030204" pitchFamily="34" charset="0"/>
                          <a:cs typeface="Calibri" panose="020F0502020204030204" pitchFamily="34" charset="0"/>
                        </a:rPr>
                        <a:t>2016</a:t>
                      </a:r>
                      <a:r>
                        <a:rPr lang="zh-CN" altLang="en-US" sz="1400" dirty="0">
                          <a:latin typeface="Calibri" panose="020F0502020204030204" pitchFamily="34" charset="0"/>
                          <a:cs typeface="Calibri" panose="020F0502020204030204" pitchFamily="34" charset="0"/>
                        </a:rPr>
                        <a:t>年加入</a:t>
                      </a:r>
                      <a:r>
                        <a:rPr lang="en-US" altLang="zh-CN" sz="1400" dirty="0">
                          <a:latin typeface="Calibri" panose="020F0502020204030204" pitchFamily="34" charset="0"/>
                          <a:cs typeface="Calibri" panose="020F0502020204030204" pitchFamily="34" charset="0"/>
                        </a:rPr>
                        <a:t>Biogen</a:t>
                      </a:r>
                      <a:r>
                        <a:rPr lang="zh-CN" altLang="en-US" sz="1400" dirty="0">
                          <a:latin typeface="Calibri" panose="020F0502020204030204" pitchFamily="34" charset="0"/>
                          <a:cs typeface="Calibri" panose="020F0502020204030204" pitchFamily="34" charset="0"/>
                        </a:rPr>
                        <a:t>，曾是</a:t>
                      </a:r>
                      <a:r>
                        <a:rPr lang="en-US" altLang="zh-CN" sz="1400" dirty="0">
                          <a:latin typeface="Calibri" panose="020F0502020204030204" pitchFamily="34" charset="0"/>
                          <a:cs typeface="Calibri" panose="020F0502020204030204" pitchFamily="34" charset="0"/>
                        </a:rPr>
                        <a:t>Pfizer Senior Vice President &amp; Head, </a:t>
                      </a:r>
                      <a:r>
                        <a:rPr lang="en-US" altLang="zh-CN" sz="1400" dirty="0" err="1">
                          <a:latin typeface="Calibri" panose="020F0502020204030204" pitchFamily="34" charset="0"/>
                          <a:cs typeface="Calibri" panose="020F0502020204030204" pitchFamily="34" charset="0"/>
                        </a:rPr>
                        <a:t>BioTherapeutics</a:t>
                      </a:r>
                      <a:r>
                        <a:rPr lang="en-US" altLang="zh-CN" sz="1400" dirty="0">
                          <a:latin typeface="Calibri" panose="020F0502020204030204" pitchFamily="34" charset="0"/>
                          <a:cs typeface="Calibri" panose="020F0502020204030204" pitchFamily="34" charset="0"/>
                        </a:rPr>
                        <a:t> R&amp;D and the Chief Scientific Officer, Neuroscience &amp; Pain.</a:t>
                      </a: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en-US" altLang="zh-CN" sz="1400" dirty="0">
                          <a:latin typeface="Calibri" panose="020F0502020204030204" pitchFamily="34" charset="0"/>
                          <a:cs typeface="Calibri" panose="020F0502020204030204" pitchFamily="34" charset="0"/>
                        </a:rPr>
                        <a:t>2010</a:t>
                      </a:r>
                      <a:r>
                        <a:rPr lang="zh-CN" altLang="en-US" sz="1400" dirty="0">
                          <a:latin typeface="Calibri" panose="020F0502020204030204" pitchFamily="34" charset="0"/>
                          <a:cs typeface="Calibri" panose="020F0502020204030204" pitchFamily="34" charset="0"/>
                        </a:rPr>
                        <a:t>年前，是乔治</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巴思</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盖勒</a:t>
                      </a:r>
                      <a:r>
                        <a:rPr lang="en-US" altLang="zh-CN" sz="1400" dirty="0">
                          <a:latin typeface="Calibri" panose="020F0502020204030204" pitchFamily="34" charset="0"/>
                          <a:cs typeface="Calibri" panose="020F0502020204030204" pitchFamily="34" charset="0"/>
                        </a:rPr>
                        <a:t>(George Barth Geller)</a:t>
                      </a:r>
                      <a:r>
                        <a:rPr lang="zh-CN" altLang="en-US" sz="1400" dirty="0">
                          <a:latin typeface="Calibri" panose="020F0502020204030204" pitchFamily="34" charset="0"/>
                          <a:cs typeface="Calibri" panose="020F0502020204030204" pitchFamily="34" charset="0"/>
                        </a:rPr>
                        <a:t>神经生物学教授，杜克大学医学中心霍华德</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休斯医学研究所</a:t>
                      </a:r>
                      <a:r>
                        <a:rPr lang="en-US" altLang="zh-CN" sz="1400" dirty="0">
                          <a:latin typeface="Calibri" panose="020F0502020204030204" pitchFamily="34" charset="0"/>
                          <a:cs typeface="Calibri" panose="020F0502020204030204" pitchFamily="34" charset="0"/>
                        </a:rPr>
                        <a:t>(Howard Hughes Medical Institute at Duke University Medical Center)</a:t>
                      </a:r>
                      <a:r>
                        <a:rPr lang="zh-CN" altLang="en-US" sz="1400" dirty="0">
                          <a:latin typeface="Calibri" panose="020F0502020204030204" pitchFamily="34" charset="0"/>
                          <a:cs typeface="Calibri" panose="020F0502020204030204" pitchFamily="34" charset="0"/>
                        </a:rPr>
                        <a:t>研究员。</a:t>
                      </a:r>
                      <a:endParaRPr lang="en-US" altLang="zh-CN" sz="1400" dirty="0">
                        <a:latin typeface="Calibri" panose="020F0502020204030204" pitchFamily="34" charset="0"/>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dirty="0">
                          <a:latin typeface="Calibri" panose="020F0502020204030204" pitchFamily="34" charset="0"/>
                          <a:cs typeface="Calibri" panose="020F0502020204030204" pitchFamily="34" charset="0"/>
                        </a:rPr>
                        <a:t>获得无数奖项</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包括埃普多夫</a:t>
                      </a:r>
                      <a:r>
                        <a:rPr lang="en-US" altLang="zh-CN" sz="1400" dirty="0">
                          <a:latin typeface="Calibri" panose="020F0502020204030204" pitchFamily="34" charset="0"/>
                          <a:cs typeface="Calibri" panose="020F0502020204030204" pitchFamily="34" charset="0"/>
                        </a:rPr>
                        <a:t>&amp;</a:t>
                      </a:r>
                      <a:r>
                        <a:rPr lang="zh-CN" altLang="en-US" sz="1400" dirty="0">
                          <a:latin typeface="Calibri" panose="020F0502020204030204" pitchFamily="34" charset="0"/>
                          <a:cs typeface="Calibri" panose="020F0502020204030204" pitchFamily="34" charset="0"/>
                        </a:rPr>
                        <a:t>科学神经生物学奖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约翰</a:t>
                      </a:r>
                      <a:r>
                        <a:rPr lang="en-US" altLang="zh-CN" sz="1400" dirty="0">
                          <a:latin typeface="Calibri" panose="020F0502020204030204" pitchFamily="34" charset="0"/>
                          <a:cs typeface="Calibri" panose="020F0502020204030204" pitchFamily="34" charset="0"/>
                        </a:rPr>
                        <a:t>·j·</a:t>
                      </a:r>
                      <a:r>
                        <a:rPr lang="zh-CN" altLang="en-US" sz="1400" dirty="0">
                          <a:latin typeface="Calibri" panose="020F0502020204030204" pitchFamily="34" charset="0"/>
                          <a:cs typeface="Calibri" panose="020F0502020204030204" pitchFamily="34" charset="0"/>
                        </a:rPr>
                        <a:t>阿贝尔奖在药理学</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神经科学学会青年科学家奖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国家精神卫生研究所绩效奖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全国联盟精神分裂症和抑郁症杰出研究员奖</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和马萨诸塞州医疗社会尊敬的商业领袖奖。</a:t>
                      </a:r>
                      <a:endParaRPr lang="en-US" altLang="zh-CN" sz="1400" dirty="0">
                        <a:latin typeface="Calibri" panose="020F0502020204030204" pitchFamily="34" charset="0"/>
                        <a:cs typeface="Calibri" panose="020F0502020204030204" pitchFamily="34" charset="0"/>
                      </a:endParaRPr>
                    </a:p>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400" dirty="0">
                          <a:latin typeface="Calibri" panose="020F0502020204030204" pitchFamily="34" charset="0"/>
                          <a:cs typeface="Calibri" panose="020F0502020204030204" pitchFamily="34" charset="0"/>
                        </a:rPr>
                        <a:t>是</a:t>
                      </a:r>
                      <a:r>
                        <a:rPr lang="en-US" altLang="zh-CN" sz="1400" dirty="0">
                          <a:latin typeface="Calibri" panose="020F0502020204030204" pitchFamily="34" charset="0"/>
                          <a:cs typeface="Calibri" panose="020F0502020204030204" pitchFamily="34" charset="0"/>
                        </a:rPr>
                        <a:t>PhRMA</a:t>
                      </a:r>
                      <a:r>
                        <a:rPr lang="zh-CN" altLang="en-US" sz="1400" dirty="0">
                          <a:latin typeface="Calibri" panose="020F0502020204030204" pitchFamily="34" charset="0"/>
                          <a:cs typeface="Calibri" panose="020F0502020204030204" pitchFamily="34" charset="0"/>
                        </a:rPr>
                        <a:t>基金会基础药理学咨询委员会、</a:t>
                      </a:r>
                      <a:r>
                        <a:rPr lang="en-US" altLang="zh-CN" sz="1400" dirty="0" err="1">
                          <a:latin typeface="Calibri" panose="020F0502020204030204" pitchFamily="34" charset="0"/>
                          <a:cs typeface="Calibri" panose="020F0502020204030204" pitchFamily="34" charset="0"/>
                        </a:rPr>
                        <a:t>Janelia</a:t>
                      </a:r>
                      <a:r>
                        <a:rPr lang="zh-CN" altLang="en-US" sz="1400" dirty="0">
                          <a:latin typeface="Calibri" panose="020F0502020204030204" pitchFamily="34" charset="0"/>
                          <a:cs typeface="Calibri" panose="020F0502020204030204" pitchFamily="34" charset="0"/>
                        </a:rPr>
                        <a:t>研究所咨询委员会、</a:t>
                      </a:r>
                      <a:r>
                        <a:rPr lang="en-US" altLang="zh-CN" sz="1400" dirty="0">
                          <a:latin typeface="Calibri" panose="020F0502020204030204" pitchFamily="34" charset="0"/>
                          <a:cs typeface="Calibri" panose="020F0502020204030204" pitchFamily="34" charset="0"/>
                        </a:rPr>
                        <a:t>McKnight</a:t>
                      </a:r>
                      <a:r>
                        <a:rPr lang="zh-CN" altLang="en-US" sz="1400" dirty="0">
                          <a:latin typeface="Calibri" panose="020F0502020204030204" pitchFamily="34" charset="0"/>
                          <a:cs typeface="Calibri" panose="020F0502020204030204" pitchFamily="34" charset="0"/>
                        </a:rPr>
                        <a:t>基金会神经科学基金理事会和世界经济论坛全球脑研究议程理事会的成员</a:t>
                      </a:r>
                      <a:endParaRPr lang="en-US" altLang="zh-CN" sz="1400" dirty="0">
                        <a:latin typeface="Calibri" panose="020F0502020204030204" pitchFamily="34" charset="0"/>
                        <a:cs typeface="Calibri" panose="020F0502020204030204" pitchFamily="34" charset="0"/>
                      </a:endParaRPr>
                    </a:p>
                  </a:txBody>
                  <a:tcPr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28575" cap="flat" cmpd="sng" algn="ctr">
                      <a:solidFill>
                        <a:srgbClr val="AA8535"/>
                      </a:solidFill>
                      <a:prstDash val="dash"/>
                      <a:round/>
                      <a:headEnd type="none" w="med" len="med"/>
                      <a:tailEnd type="none" w="med" len="med"/>
                    </a:lnT>
                    <a:lnB w="28575" cap="flat" cmpd="sng" algn="ctr">
                      <a:solidFill>
                        <a:srgbClr val="AA8535"/>
                      </a:solidFill>
                      <a:prstDash val="dash"/>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9AC6A41A-DF48-4B42-9E74-C3899AEB4BF8}"/>
              </a:ext>
            </a:extLst>
          </p:cNvPr>
          <p:cNvPicPr>
            <a:picLocks noChangeAspect="1"/>
          </p:cNvPicPr>
          <p:nvPr/>
        </p:nvPicPr>
        <p:blipFill>
          <a:blip r:embed="rId3"/>
          <a:stretch>
            <a:fillRect/>
          </a:stretch>
        </p:blipFill>
        <p:spPr>
          <a:xfrm>
            <a:off x="509703" y="1086338"/>
            <a:ext cx="1609511" cy="2024000"/>
          </a:xfrm>
          <a:prstGeom prst="rect">
            <a:avLst/>
          </a:prstGeom>
        </p:spPr>
      </p:pic>
      <p:pic>
        <p:nvPicPr>
          <p:cNvPr id="2" name="Picture 1">
            <a:extLst>
              <a:ext uri="{FF2B5EF4-FFF2-40B4-BE49-F238E27FC236}">
                <a16:creationId xmlns:a16="http://schemas.microsoft.com/office/drawing/2014/main" id="{7186CBBD-7324-4FA9-8952-DEB0EF984C46}"/>
              </a:ext>
            </a:extLst>
          </p:cNvPr>
          <p:cNvPicPr>
            <a:picLocks noChangeAspect="1"/>
          </p:cNvPicPr>
          <p:nvPr/>
        </p:nvPicPr>
        <p:blipFill rotWithShape="1">
          <a:blip r:embed="rId4"/>
          <a:srcRect t="523" r="1398"/>
          <a:stretch/>
        </p:blipFill>
        <p:spPr>
          <a:xfrm>
            <a:off x="560512" y="3861048"/>
            <a:ext cx="1452359" cy="1829283"/>
          </a:xfrm>
          <a:prstGeom prst="rect">
            <a:avLst/>
          </a:prstGeom>
        </p:spPr>
      </p:pic>
    </p:spTree>
    <p:extLst>
      <p:ext uri="{BB962C8B-B14F-4D97-AF65-F5344CB8AC3E}">
        <p14:creationId xmlns:p14="http://schemas.microsoft.com/office/powerpoint/2010/main" val="3850127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FB20CE-8DB0-452B-B489-56994340E10A}"/>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C81FCD29-26D9-4F10-8C01-BCB38A8848E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1AE6EA6F-4FEF-4857-81C4-6D5FC26A5E50}"/>
              </a:ext>
            </a:extLst>
          </p:cNvPr>
          <p:cNvSpPr>
            <a:spLocks noGrp="1"/>
          </p:cNvSpPr>
          <p:nvPr>
            <p:ph type="body" sz="quarter" idx="11"/>
          </p:nvPr>
        </p:nvSpPr>
        <p:spPr/>
        <p:txBody>
          <a:bodyPr/>
          <a:lstStyle/>
          <a:p>
            <a:r>
              <a:rPr lang="en-US" dirty="0" err="1"/>
              <a:t>bloomberg</a:t>
            </a:r>
            <a:endParaRPr lang="en-US" dirty="0"/>
          </a:p>
        </p:txBody>
      </p:sp>
      <p:sp>
        <p:nvSpPr>
          <p:cNvPr id="6" name="Title 5">
            <a:extLst>
              <a:ext uri="{FF2B5EF4-FFF2-40B4-BE49-F238E27FC236}">
                <a16:creationId xmlns:a16="http://schemas.microsoft.com/office/drawing/2014/main" id="{0E666354-FE4B-4367-B477-B57E7DF24781}"/>
              </a:ext>
            </a:extLst>
          </p:cNvPr>
          <p:cNvSpPr>
            <a:spLocks noGrp="1"/>
          </p:cNvSpPr>
          <p:nvPr>
            <p:ph type="title"/>
          </p:nvPr>
        </p:nvSpPr>
        <p:spPr/>
        <p:txBody>
          <a:bodyPr/>
          <a:lstStyle/>
          <a:p>
            <a:r>
              <a:rPr lang="zh-CN" altLang="en-US" dirty="0"/>
              <a:t>股权分析</a:t>
            </a:r>
            <a:endParaRPr lang="en-US" dirty="0"/>
          </a:p>
        </p:txBody>
      </p:sp>
      <p:graphicFrame>
        <p:nvGraphicFramePr>
          <p:cNvPr id="7" name="Table 6">
            <a:extLst>
              <a:ext uri="{FF2B5EF4-FFF2-40B4-BE49-F238E27FC236}">
                <a16:creationId xmlns:a16="http://schemas.microsoft.com/office/drawing/2014/main" id="{B4FEEACA-31C2-4593-AE88-6CC3B26ECA60}"/>
              </a:ext>
            </a:extLst>
          </p:cNvPr>
          <p:cNvGraphicFramePr>
            <a:graphicFrameLocks noGrp="1"/>
          </p:cNvGraphicFramePr>
          <p:nvPr>
            <p:extLst>
              <p:ext uri="{D42A27DB-BD31-4B8C-83A1-F6EECF244321}">
                <p14:modId xmlns:p14="http://schemas.microsoft.com/office/powerpoint/2010/main" val="2800746772"/>
              </p:ext>
            </p:extLst>
          </p:nvPr>
        </p:nvGraphicFramePr>
        <p:xfrm>
          <a:off x="187293" y="1346977"/>
          <a:ext cx="7495421" cy="2209800"/>
        </p:xfrm>
        <a:graphic>
          <a:graphicData uri="http://schemas.openxmlformats.org/drawingml/2006/table">
            <a:tbl>
              <a:tblPr>
                <a:tableStyleId>{21E4AEA4-8DFA-4A89-87EB-49C32662AFE0}</a:tableStyleId>
              </a:tblPr>
              <a:tblGrid>
                <a:gridCol w="3143242">
                  <a:extLst>
                    <a:ext uri="{9D8B030D-6E8A-4147-A177-3AD203B41FA5}">
                      <a16:colId xmlns:a16="http://schemas.microsoft.com/office/drawing/2014/main" val="890205282"/>
                    </a:ext>
                  </a:extLst>
                </a:gridCol>
                <a:gridCol w="1692515">
                  <a:extLst>
                    <a:ext uri="{9D8B030D-6E8A-4147-A177-3AD203B41FA5}">
                      <a16:colId xmlns:a16="http://schemas.microsoft.com/office/drawing/2014/main" val="175282028"/>
                    </a:ext>
                  </a:extLst>
                </a:gridCol>
                <a:gridCol w="1066678">
                  <a:extLst>
                    <a:ext uri="{9D8B030D-6E8A-4147-A177-3AD203B41FA5}">
                      <a16:colId xmlns:a16="http://schemas.microsoft.com/office/drawing/2014/main" val="1415306409"/>
                    </a:ext>
                  </a:extLst>
                </a:gridCol>
                <a:gridCol w="1592986">
                  <a:extLst>
                    <a:ext uri="{9D8B030D-6E8A-4147-A177-3AD203B41FA5}">
                      <a16:colId xmlns:a16="http://schemas.microsoft.com/office/drawing/2014/main" val="1405241690"/>
                    </a:ext>
                  </a:extLst>
                </a:gridCol>
              </a:tblGrid>
              <a:tr h="184150">
                <a:tc>
                  <a:txBody>
                    <a:bodyPr/>
                    <a:lstStyle/>
                    <a:p>
                      <a:pPr algn="l" fontAlgn="b"/>
                      <a:r>
                        <a:rPr lang="en-US" sz="1100" u="none" strike="noStrike">
                          <a:effectLst/>
                        </a:rPr>
                        <a:t>Holder</a:t>
                      </a:r>
                      <a:endParaRPr lang="en-US" sz="1100" b="0" i="0" u="none" strike="noStrike">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Latest Ch</a:t>
                      </a:r>
                      <a:r>
                        <a:rPr lang="en-US" altLang="zh-CN" sz="1100" u="none" strike="noStrike" dirty="0">
                          <a:effectLst/>
                        </a:rPr>
                        <a:t>an</a:t>
                      </a:r>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a:effectLst/>
                        </a:rPr>
                        <a:t>%Change </a:t>
                      </a:r>
                      <a:endParaRPr lang="en-US" sz="1100" b="0" i="0" u="none" strike="noStrike">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 Out</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extLst>
                  <a:ext uri="{0D108BD9-81ED-4DB2-BD59-A6C34878D82A}">
                    <a16:rowId xmlns:a16="http://schemas.microsoft.com/office/drawing/2014/main" val="2519868107"/>
                  </a:ext>
                </a:extLst>
              </a:tr>
              <a:tr h="184150">
                <a:tc>
                  <a:txBody>
                    <a:bodyPr/>
                    <a:lstStyle/>
                    <a:p>
                      <a:pPr algn="l" fontAlgn="b"/>
                      <a:r>
                        <a:rPr lang="zh-CN" altLang="en-US" sz="1100" u="none" strike="noStrike" dirty="0">
                          <a:effectLst/>
                        </a:rPr>
                        <a:t>贝莱德有限公司</a:t>
                      </a:r>
                      <a:endParaRPr lang="zh-CN" alt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-276,211</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-1.6953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8.83</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42495315"/>
                  </a:ext>
                </a:extLst>
              </a:tr>
              <a:tr h="184150">
                <a:tc>
                  <a:txBody>
                    <a:bodyPr/>
                    <a:lstStyle/>
                    <a:p>
                      <a:pPr algn="l" fontAlgn="b"/>
                      <a:r>
                        <a:rPr lang="en-US" sz="1100" u="none" strike="noStrike">
                          <a:effectLst/>
                        </a:rPr>
                        <a:t>Vanguard</a:t>
                      </a:r>
                      <a:r>
                        <a:rPr lang="zh-CN" altLang="en-US" sz="1100" u="none" strike="noStrike">
                          <a:effectLst/>
                        </a:rPr>
                        <a:t>集团</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-155,136</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-1.03317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8.14</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9205339"/>
                  </a:ext>
                </a:extLst>
              </a:tr>
              <a:tr h="184150">
                <a:tc>
                  <a:txBody>
                    <a:bodyPr/>
                    <a:lstStyle/>
                    <a:p>
                      <a:pPr algn="l" fontAlgn="b"/>
                      <a:r>
                        <a:rPr lang="en-US" sz="1100" u="none" strike="noStrike">
                          <a:effectLst/>
                        </a:rPr>
                        <a:t>PRIMECAP MANAGEMENT COMPANY</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-140,885</a:t>
                      </a:r>
                      <a:endParaRPr lang="en-US" sz="1100" b="0" i="0" u="none" strike="noStrike" dirty="0">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-0.96587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7.91</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1184187"/>
                  </a:ext>
                </a:extLst>
              </a:tr>
              <a:tr h="184150">
                <a:tc>
                  <a:txBody>
                    <a:bodyPr/>
                    <a:lstStyle/>
                    <a:p>
                      <a:pPr algn="l" fontAlgn="b"/>
                      <a:r>
                        <a:rPr lang="zh-CN" altLang="en-US" sz="1100" u="none" strike="noStrike">
                          <a:effectLst/>
                        </a:rPr>
                        <a:t>道富集团</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-26,299</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-0.29986</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4.76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82156181"/>
                  </a:ext>
                </a:extLst>
              </a:tr>
              <a:tr h="184150">
                <a:tc>
                  <a:txBody>
                    <a:bodyPr/>
                    <a:lstStyle/>
                    <a:p>
                      <a:pPr algn="l" fontAlgn="b"/>
                      <a:r>
                        <a:rPr lang="en-US" sz="1100" u="none" strike="noStrike">
                          <a:effectLst/>
                        </a:rPr>
                        <a:t>CLEARBRIDGE</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-187,488</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-2.18203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4.66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0084163"/>
                  </a:ext>
                </a:extLst>
              </a:tr>
              <a:tr h="184150">
                <a:tc>
                  <a:txBody>
                    <a:bodyPr/>
                    <a:lstStyle/>
                    <a:p>
                      <a:pPr algn="l" fontAlgn="b"/>
                      <a:r>
                        <a:rPr lang="zh-CN" altLang="en-US" sz="1100" u="none" strike="noStrike">
                          <a:effectLst/>
                        </a:rPr>
                        <a:t>威灵顿管理有限责任合伙</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-192,089</a:t>
                      </a:r>
                      <a:endParaRPr lang="en-US" sz="1100" b="0" i="0" u="none" strike="noStrike">
                        <a:solidFill>
                          <a:srgbClr val="FF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-3.68771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2.82</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54354980"/>
                  </a:ext>
                </a:extLst>
              </a:tr>
              <a:tr h="184150">
                <a:tc>
                  <a:txBody>
                    <a:bodyPr/>
                    <a:lstStyle/>
                    <a:p>
                      <a:pPr algn="l" fontAlgn="b"/>
                      <a:r>
                        <a:rPr lang="en-US" sz="1100" u="none" strike="noStrike">
                          <a:effectLst/>
                        </a:rPr>
                        <a:t>CAPITAL GROUP COMPANIES INC</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887,550</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18.07724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2.66</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31239714"/>
                  </a:ext>
                </a:extLst>
              </a:tr>
              <a:tr h="184150">
                <a:tc>
                  <a:txBody>
                    <a:bodyPr/>
                    <a:lstStyle/>
                    <a:p>
                      <a:pPr algn="l" fontAlgn="b"/>
                      <a:r>
                        <a:rPr lang="en-US" sz="1100" u="none" strike="noStrike">
                          <a:effectLst/>
                        </a:rPr>
                        <a:t>AQR CAPITAL MANAGEMENT LLC</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1,063,775</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25.2088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2.29</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09094603"/>
                  </a:ext>
                </a:extLst>
              </a:tr>
              <a:tr h="184150">
                <a:tc>
                  <a:txBody>
                    <a:bodyPr/>
                    <a:lstStyle/>
                    <a:p>
                      <a:pPr algn="l" fontAlgn="b"/>
                      <a:r>
                        <a:rPr lang="zh-CN" altLang="en-US" sz="1100" u="none" strike="noStrike">
                          <a:effectLst/>
                        </a:rPr>
                        <a:t>景顺有限公司</a:t>
                      </a:r>
                      <a:endParaRPr lang="zh-CN" alt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106,152</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3.283337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1.75</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74507580"/>
                  </a:ext>
                </a:extLst>
              </a:tr>
              <a:tr h="184150">
                <a:tc>
                  <a:txBody>
                    <a:bodyPr/>
                    <a:lstStyle/>
                    <a:p>
                      <a:pPr algn="l" fontAlgn="b"/>
                      <a:r>
                        <a:rPr lang="en-US" sz="1100" u="none" strike="noStrike" dirty="0">
                          <a:effectLst/>
                        </a:rPr>
                        <a:t>GEODE CAPITAL MANAGEMENT LLC</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329,614</a:t>
                      </a:r>
                      <a:endParaRPr lang="en-US" sz="1100" b="0" i="0" u="none" strike="noStrike">
                        <a:solidFill>
                          <a:srgbClr val="00B05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10.8312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1.65</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48089615"/>
                  </a:ext>
                </a:extLst>
              </a:tr>
              <a:tr h="184150">
                <a:tc>
                  <a:txBody>
                    <a:bodyPr/>
                    <a:lstStyle/>
                    <a:p>
                      <a:pPr algn="l" fontAlgn="b"/>
                      <a:r>
                        <a:rPr lang="en-US" sz="1100" u="none" strike="noStrike" dirty="0">
                          <a:effectLst/>
                        </a:rPr>
                        <a:t>total </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1,408,983</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extLst>
                  <a:ext uri="{0D108BD9-81ED-4DB2-BD59-A6C34878D82A}">
                    <a16:rowId xmlns:a16="http://schemas.microsoft.com/office/drawing/2014/main" val="3935177709"/>
                  </a:ext>
                </a:extLst>
              </a:tr>
            </a:tbl>
          </a:graphicData>
        </a:graphic>
      </p:graphicFrame>
      <p:sp>
        <p:nvSpPr>
          <p:cNvPr id="10" name="文本占位符 9">
            <a:extLst>
              <a:ext uri="{FF2B5EF4-FFF2-40B4-BE49-F238E27FC236}">
                <a16:creationId xmlns:a16="http://schemas.microsoft.com/office/drawing/2014/main" id="{61B5D9E1-7840-47DF-8578-8950862D85CD}"/>
              </a:ext>
            </a:extLst>
          </p:cNvPr>
          <p:cNvSpPr txBox="1">
            <a:spLocks/>
          </p:cNvSpPr>
          <p:nvPr/>
        </p:nvSpPr>
        <p:spPr>
          <a:xfrm>
            <a:off x="194335" y="908645"/>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十大股东</a:t>
            </a:r>
          </a:p>
        </p:txBody>
      </p:sp>
      <p:sp>
        <p:nvSpPr>
          <p:cNvPr id="11" name="文本占位符 9">
            <a:extLst>
              <a:ext uri="{FF2B5EF4-FFF2-40B4-BE49-F238E27FC236}">
                <a16:creationId xmlns:a16="http://schemas.microsoft.com/office/drawing/2014/main" id="{DDB732FB-6543-4FE5-97A9-B5B8AE6D8EE5}"/>
              </a:ext>
            </a:extLst>
          </p:cNvPr>
          <p:cNvSpPr txBox="1">
            <a:spLocks/>
          </p:cNvSpPr>
          <p:nvPr/>
        </p:nvSpPr>
        <p:spPr>
          <a:xfrm>
            <a:off x="194335" y="3665293"/>
            <a:ext cx="9511639"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dirty="0"/>
              <a:t>董事会</a:t>
            </a:r>
          </a:p>
        </p:txBody>
      </p:sp>
      <p:sp>
        <p:nvSpPr>
          <p:cNvPr id="13" name="TextBox 12">
            <a:extLst>
              <a:ext uri="{FF2B5EF4-FFF2-40B4-BE49-F238E27FC236}">
                <a16:creationId xmlns:a16="http://schemas.microsoft.com/office/drawing/2014/main" id="{D2D53A7D-F233-41AC-9EAD-79C502D7075C}"/>
              </a:ext>
            </a:extLst>
          </p:cNvPr>
          <p:cNvSpPr txBox="1"/>
          <p:nvPr/>
        </p:nvSpPr>
        <p:spPr>
          <a:xfrm>
            <a:off x="7794504" y="4293096"/>
            <a:ext cx="2072680" cy="1584176"/>
          </a:xfrm>
          <a:prstGeom prst="rect">
            <a:avLst/>
          </a:prstGeom>
          <a:noFill/>
        </p:spPr>
        <p:txBody>
          <a:bodyPr wrap="square" lIns="54000" tIns="54000" rIns="54000" bIns="54000" rtlCol="0">
            <a:noAutofit/>
          </a:bodyPr>
          <a:lstStyle/>
          <a:p>
            <a:r>
              <a:rPr lang="zh-CN" altLang="en-US" sz="1050" dirty="0">
                <a:latin typeface="Arial" pitchFamily="34" charset="0"/>
                <a:cs typeface="Arial" pitchFamily="34" charset="0"/>
              </a:rPr>
              <a:t>股东回购：</a:t>
            </a:r>
            <a:endParaRPr lang="en-US" altLang="zh-CN" sz="1050" dirty="0">
              <a:latin typeface="Arial" pitchFamily="34" charset="0"/>
              <a:cs typeface="Arial" pitchFamily="34" charset="0"/>
            </a:endParaRPr>
          </a:p>
          <a:p>
            <a:r>
              <a:rPr lang="en-US" altLang="zh-CN" sz="1050" dirty="0">
                <a:latin typeface="Arial" pitchFamily="34" charset="0"/>
                <a:cs typeface="Arial" pitchFamily="34" charset="0"/>
              </a:rPr>
              <a:t>2018</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a:t>
            </a:r>
            <a:r>
              <a:rPr lang="en-US" altLang="zh-CN" sz="1050" dirty="0">
                <a:latin typeface="Arial" pitchFamily="34" charset="0"/>
                <a:cs typeface="Arial" pitchFamily="34" charset="0"/>
              </a:rPr>
              <a:t>2017</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日和</a:t>
            </a:r>
            <a:r>
              <a:rPr lang="en-US" altLang="zh-CN" sz="1050" dirty="0">
                <a:latin typeface="Arial" pitchFamily="34" charset="0"/>
                <a:cs typeface="Arial" pitchFamily="34" charset="0"/>
              </a:rPr>
              <a:t>2016</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12</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日的时间里，分别回购了约</a:t>
            </a:r>
            <a:r>
              <a:rPr lang="en-US" altLang="zh-CN" sz="1050" dirty="0">
                <a:latin typeface="Arial" pitchFamily="34" charset="0"/>
                <a:cs typeface="Arial" pitchFamily="34" charset="0"/>
              </a:rPr>
              <a:t>1050</a:t>
            </a:r>
            <a:r>
              <a:rPr lang="zh-CN" altLang="en-US" sz="1050" dirty="0">
                <a:latin typeface="Arial" pitchFamily="34" charset="0"/>
                <a:cs typeface="Arial" pitchFamily="34" charset="0"/>
              </a:rPr>
              <a:t>万股、</a:t>
            </a:r>
            <a:r>
              <a:rPr lang="en-US" altLang="zh-CN" sz="1050" dirty="0">
                <a:latin typeface="Arial" pitchFamily="34" charset="0"/>
                <a:cs typeface="Arial" pitchFamily="34" charset="0"/>
              </a:rPr>
              <a:t>370</a:t>
            </a:r>
            <a:r>
              <a:rPr lang="zh-CN" altLang="en-US" sz="1050" dirty="0">
                <a:latin typeface="Arial" pitchFamily="34" charset="0"/>
                <a:cs typeface="Arial" pitchFamily="34" charset="0"/>
              </a:rPr>
              <a:t>万股和</a:t>
            </a:r>
            <a:r>
              <a:rPr lang="en-US" altLang="zh-CN" sz="1050" dirty="0">
                <a:latin typeface="Arial" pitchFamily="34" charset="0"/>
                <a:cs typeface="Arial" pitchFamily="34" charset="0"/>
              </a:rPr>
              <a:t>330</a:t>
            </a:r>
            <a:r>
              <a:rPr lang="zh-CN" altLang="en-US" sz="1050" dirty="0">
                <a:latin typeface="Arial" pitchFamily="34" charset="0"/>
                <a:cs typeface="Arial" pitchFamily="34" charset="0"/>
              </a:rPr>
              <a:t>万股普通股，成本分别约为</a:t>
            </a:r>
            <a:r>
              <a:rPr lang="en-US" altLang="zh-CN" sz="1050" dirty="0">
                <a:latin typeface="Arial" pitchFamily="34" charset="0"/>
                <a:cs typeface="Arial" pitchFamily="34" charset="0"/>
              </a:rPr>
              <a:t>$3B</a:t>
            </a:r>
            <a:r>
              <a:rPr lang="zh-CN" altLang="en-US" sz="1050" dirty="0">
                <a:latin typeface="Arial" pitchFamily="34" charset="0"/>
                <a:cs typeface="Arial" pitchFamily="34" charset="0"/>
              </a:rPr>
              <a:t>、</a:t>
            </a:r>
            <a:r>
              <a:rPr lang="en-US" altLang="zh-CN" sz="1050" dirty="0">
                <a:latin typeface="Arial" pitchFamily="34" charset="0"/>
                <a:cs typeface="Arial" pitchFamily="34" charset="0"/>
              </a:rPr>
              <a:t>$1B</a:t>
            </a:r>
            <a:r>
              <a:rPr lang="zh-CN" altLang="en-US" sz="1050" dirty="0">
                <a:latin typeface="Arial" pitchFamily="34" charset="0"/>
                <a:cs typeface="Arial" pitchFamily="34" charset="0"/>
              </a:rPr>
              <a:t>和</a:t>
            </a:r>
            <a:r>
              <a:rPr lang="en-US" altLang="zh-CN" sz="1050" dirty="0">
                <a:latin typeface="Arial" pitchFamily="34" charset="0"/>
                <a:cs typeface="Arial" pitchFamily="34" charset="0"/>
              </a:rPr>
              <a:t>$1B</a:t>
            </a:r>
            <a:r>
              <a:rPr lang="zh-CN" altLang="en-US" sz="1050" dirty="0">
                <a:latin typeface="Arial" pitchFamily="34" charset="0"/>
                <a:cs typeface="Arial" pitchFamily="34" charset="0"/>
              </a:rPr>
              <a:t>。</a:t>
            </a:r>
            <a:endParaRPr lang="en-US" altLang="zh-CN" sz="1050" dirty="0">
              <a:latin typeface="Arial" pitchFamily="34" charset="0"/>
              <a:cs typeface="Arial" pitchFamily="34" charset="0"/>
            </a:endParaRPr>
          </a:p>
          <a:p>
            <a:endParaRPr lang="en-US" sz="1050" dirty="0">
              <a:latin typeface="Arial" pitchFamily="34" charset="0"/>
              <a:cs typeface="Arial" pitchFamily="34" charset="0"/>
            </a:endParaRPr>
          </a:p>
          <a:p>
            <a:endParaRPr lang="en-US" sz="1050" dirty="0">
              <a:latin typeface="Arial" pitchFamily="34" charset="0"/>
              <a:cs typeface="Arial" pitchFamily="34" charset="0"/>
            </a:endParaRPr>
          </a:p>
          <a:p>
            <a:r>
              <a:rPr lang="en-US" sz="1050" dirty="0">
                <a:latin typeface="Arial" pitchFamily="34" charset="0"/>
                <a:cs typeface="Arial" pitchFamily="34" charset="0"/>
              </a:rPr>
              <a:t>Latest change date: 2019</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6</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19</a:t>
            </a:r>
            <a:r>
              <a:rPr lang="zh-CN" altLang="en-US" sz="1050" dirty="0">
                <a:latin typeface="Arial" pitchFamily="34" charset="0"/>
                <a:cs typeface="Arial" pitchFamily="34" charset="0"/>
              </a:rPr>
              <a:t>日</a:t>
            </a:r>
            <a:endParaRPr lang="en-US" sz="1050" dirty="0">
              <a:latin typeface="Arial" pitchFamily="34" charset="0"/>
              <a:cs typeface="Arial" pitchFamily="34" charset="0"/>
            </a:endParaRPr>
          </a:p>
        </p:txBody>
      </p:sp>
      <p:graphicFrame>
        <p:nvGraphicFramePr>
          <p:cNvPr id="14" name="Table 13">
            <a:extLst>
              <a:ext uri="{FF2B5EF4-FFF2-40B4-BE49-F238E27FC236}">
                <a16:creationId xmlns:a16="http://schemas.microsoft.com/office/drawing/2014/main" id="{7ADA7F98-2EC7-49F4-B083-9E828FC2F64B}"/>
              </a:ext>
            </a:extLst>
          </p:cNvPr>
          <p:cNvGraphicFramePr>
            <a:graphicFrameLocks noGrp="1"/>
          </p:cNvGraphicFramePr>
          <p:nvPr>
            <p:extLst>
              <p:ext uri="{D42A27DB-BD31-4B8C-83A1-F6EECF244321}">
                <p14:modId xmlns:p14="http://schemas.microsoft.com/office/powerpoint/2010/main" val="3954005358"/>
              </p:ext>
            </p:extLst>
          </p:nvPr>
        </p:nvGraphicFramePr>
        <p:xfrm>
          <a:off x="190449" y="4019716"/>
          <a:ext cx="7492265" cy="2346960"/>
        </p:xfrm>
        <a:graphic>
          <a:graphicData uri="http://schemas.openxmlformats.org/drawingml/2006/table">
            <a:tbl>
              <a:tblPr>
                <a:tableStyleId>{21E4AEA4-8DFA-4A89-87EB-49C32662AFE0}</a:tableStyleId>
              </a:tblPr>
              <a:tblGrid>
                <a:gridCol w="2595247">
                  <a:extLst>
                    <a:ext uri="{9D8B030D-6E8A-4147-A177-3AD203B41FA5}">
                      <a16:colId xmlns:a16="http://schemas.microsoft.com/office/drawing/2014/main" val="965988706"/>
                    </a:ext>
                  </a:extLst>
                </a:gridCol>
                <a:gridCol w="1890078">
                  <a:extLst>
                    <a:ext uri="{9D8B030D-6E8A-4147-A177-3AD203B41FA5}">
                      <a16:colId xmlns:a16="http://schemas.microsoft.com/office/drawing/2014/main" val="491358412"/>
                    </a:ext>
                  </a:extLst>
                </a:gridCol>
                <a:gridCol w="1116864">
                  <a:extLst>
                    <a:ext uri="{9D8B030D-6E8A-4147-A177-3AD203B41FA5}">
                      <a16:colId xmlns:a16="http://schemas.microsoft.com/office/drawing/2014/main" val="4212380775"/>
                    </a:ext>
                  </a:extLst>
                </a:gridCol>
                <a:gridCol w="859126">
                  <a:extLst>
                    <a:ext uri="{9D8B030D-6E8A-4147-A177-3AD203B41FA5}">
                      <a16:colId xmlns:a16="http://schemas.microsoft.com/office/drawing/2014/main" val="2991442908"/>
                    </a:ext>
                  </a:extLst>
                </a:gridCol>
                <a:gridCol w="1030950">
                  <a:extLst>
                    <a:ext uri="{9D8B030D-6E8A-4147-A177-3AD203B41FA5}">
                      <a16:colId xmlns:a16="http://schemas.microsoft.com/office/drawing/2014/main" val="85281647"/>
                    </a:ext>
                  </a:extLst>
                </a:gridCol>
              </a:tblGrid>
              <a:tr h="161812">
                <a:tc>
                  <a:txBody>
                    <a:bodyPr/>
                    <a:lstStyle/>
                    <a:p>
                      <a:pPr algn="l" fontAlgn="b"/>
                      <a:r>
                        <a:rPr lang="zh-CN" altLang="en-US" sz="1100" u="none" strike="noStrike" dirty="0">
                          <a:effectLst/>
                        </a:rPr>
                        <a:t>董事会成员</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zh-CN" altLang="en-US" sz="1100" u="none" strike="noStrike" dirty="0">
                          <a:effectLst/>
                        </a:rPr>
                        <a:t>位置</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sz="1100" u="none" strike="noStrike" dirty="0">
                          <a:effectLst/>
                        </a:rPr>
                        <a:t>latest change</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zh-CN" altLang="en-US" sz="1100" u="none" strike="noStrike" dirty="0">
                          <a:effectLst/>
                        </a:rPr>
                        <a:t>任期</a:t>
                      </a:r>
                      <a:endParaRPr lang="zh-CN" alt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tc>
                  <a:txBody>
                    <a:bodyPr/>
                    <a:lstStyle/>
                    <a:p>
                      <a:pPr algn="l" fontAlgn="b"/>
                      <a:r>
                        <a:rPr lang="en-US" altLang="zh-CN" sz="1100" b="0" i="0" u="none" strike="noStrike" dirty="0">
                          <a:solidFill>
                            <a:srgbClr val="000000"/>
                          </a:solidFill>
                          <a:effectLst/>
                          <a:latin typeface="Calibri" panose="020F0502020204030204" pitchFamily="34" charset="0"/>
                        </a:rPr>
                        <a:t>%TRA</a:t>
                      </a:r>
                      <a:endParaRPr lang="en-US" sz="1100" b="0" i="0" u="none" strike="noStrike" dirty="0">
                        <a:solidFill>
                          <a:srgbClr val="000000"/>
                        </a:solidFill>
                        <a:effectLst/>
                        <a:latin typeface="Calibri" panose="020F0502020204030204" pitchFamily="34" charset="0"/>
                      </a:endParaRPr>
                    </a:p>
                  </a:txBody>
                  <a:tcPr marL="0" marR="0" marT="0" marB="0" anchor="b">
                    <a:solidFill>
                      <a:schemeClr val="tx2">
                        <a:lumMod val="60000"/>
                        <a:lumOff val="40000"/>
                      </a:schemeClr>
                    </a:solidFill>
                  </a:tcPr>
                </a:tc>
                <a:extLst>
                  <a:ext uri="{0D108BD9-81ED-4DB2-BD59-A6C34878D82A}">
                    <a16:rowId xmlns:a16="http://schemas.microsoft.com/office/drawing/2014/main" val="861858696"/>
                  </a:ext>
                </a:extLst>
              </a:tr>
              <a:tr h="151293">
                <a:tc>
                  <a:txBody>
                    <a:bodyPr/>
                    <a:lstStyle/>
                    <a:p>
                      <a:pPr algn="l" fontAlgn="b"/>
                      <a:r>
                        <a:rPr lang="en-US" sz="1100" u="none" strike="noStrike">
                          <a:effectLst/>
                        </a:rPr>
                        <a:t>Dr Stelios Papadopoulos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Chairman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1905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5.1</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altLang="zh-CN" sz="1100" b="0" i="0" u="none" strike="noStrike" dirty="0">
                          <a:solidFill>
                            <a:srgbClr val="000000"/>
                          </a:solidFill>
                          <a:effectLst/>
                          <a:latin typeface="Calibri" panose="020F0502020204030204" pitchFamily="34" charset="0"/>
                        </a:rPr>
                        <a:t>-4.09</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04563955"/>
                  </a:ext>
                </a:extLst>
              </a:tr>
              <a:tr h="161812">
                <a:tc>
                  <a:txBody>
                    <a:bodyPr/>
                    <a:lstStyle/>
                    <a:p>
                      <a:pPr algn="l" fontAlgn="b"/>
                      <a:r>
                        <a:rPr lang="en-US" sz="1100" u="none" strike="noStrike">
                          <a:effectLst/>
                        </a:rPr>
                        <a:t>Hon Lynn Schenk</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13.48</a:t>
                      </a:r>
                    </a:p>
                  </a:txBody>
                  <a:tcPr marL="0" marR="0" marT="0" marB="0" anchor="b"/>
                </a:tc>
                <a:extLst>
                  <a:ext uri="{0D108BD9-81ED-4DB2-BD59-A6C34878D82A}">
                    <a16:rowId xmlns:a16="http://schemas.microsoft.com/office/drawing/2014/main" val="2497329497"/>
                  </a:ext>
                </a:extLst>
              </a:tr>
              <a:tr h="161812">
                <a:tc>
                  <a:txBody>
                    <a:bodyPr/>
                    <a:lstStyle/>
                    <a:p>
                      <a:pPr algn="l" fontAlgn="b"/>
                      <a:r>
                        <a:rPr lang="en-US" sz="1100" u="none" strike="noStrike">
                          <a:effectLst/>
                        </a:rPr>
                        <a:t>Robert W Pangia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dirty="0">
                          <a:effectLst/>
                        </a:rPr>
                        <a:t>Board Member</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15.7</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13.48</a:t>
                      </a:r>
                    </a:p>
                  </a:txBody>
                  <a:tcPr marL="0" marR="0" marT="0" marB="0" anchor="b"/>
                </a:tc>
                <a:extLst>
                  <a:ext uri="{0D108BD9-81ED-4DB2-BD59-A6C34878D82A}">
                    <a16:rowId xmlns:a16="http://schemas.microsoft.com/office/drawing/2014/main" val="623236460"/>
                  </a:ext>
                </a:extLst>
              </a:tr>
              <a:tr h="161812">
                <a:tc>
                  <a:txBody>
                    <a:bodyPr/>
                    <a:lstStyle/>
                    <a:p>
                      <a:pPr algn="l" fontAlgn="b"/>
                      <a:r>
                        <a:rPr lang="en-US" sz="1100" u="none" strike="noStrike" dirty="0">
                          <a:effectLst/>
                        </a:rPr>
                        <a:t>Nancy L </a:t>
                      </a:r>
                      <a:r>
                        <a:rPr lang="en-US" sz="1100" u="none" strike="noStrike" dirty="0" err="1">
                          <a:effectLst/>
                        </a:rPr>
                        <a:t>Leaming</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13.56</a:t>
                      </a:r>
                    </a:p>
                  </a:txBody>
                  <a:tcPr marL="0" marR="0" marT="0" marB="0" anchor="b"/>
                </a:tc>
                <a:extLst>
                  <a:ext uri="{0D108BD9-81ED-4DB2-BD59-A6C34878D82A}">
                    <a16:rowId xmlns:a16="http://schemas.microsoft.com/office/drawing/2014/main" val="3438214763"/>
                  </a:ext>
                </a:extLst>
              </a:tr>
              <a:tr h="161812">
                <a:tc>
                  <a:txBody>
                    <a:bodyPr/>
                    <a:lstStyle/>
                    <a:p>
                      <a:pPr algn="l" fontAlgn="b"/>
                      <a:r>
                        <a:rPr lang="en-US" sz="1100" u="none" strike="noStrike">
                          <a:effectLst/>
                        </a:rPr>
                        <a:t>Brian S Posner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1155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12.36</a:t>
                      </a:r>
                    </a:p>
                  </a:txBody>
                  <a:tcPr marL="0" marR="0" marT="0" marB="0" anchor="b"/>
                </a:tc>
                <a:extLst>
                  <a:ext uri="{0D108BD9-81ED-4DB2-BD59-A6C34878D82A}">
                    <a16:rowId xmlns:a16="http://schemas.microsoft.com/office/drawing/2014/main" val="3086267774"/>
                  </a:ext>
                </a:extLst>
              </a:tr>
              <a:tr h="161812">
                <a:tc>
                  <a:txBody>
                    <a:bodyPr/>
                    <a:lstStyle/>
                    <a:p>
                      <a:pPr algn="l" fontAlgn="b"/>
                      <a:r>
                        <a:rPr lang="en-US" sz="1100" u="none" strike="noStrike">
                          <a:effectLst/>
                        </a:rPr>
                        <a:t>Dr Richard Charles Mulligan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10.1</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17.28</a:t>
                      </a:r>
                    </a:p>
                  </a:txBody>
                  <a:tcPr marL="0" marR="0" marT="0" marB="0" anchor="b"/>
                </a:tc>
                <a:extLst>
                  <a:ext uri="{0D108BD9-81ED-4DB2-BD59-A6C34878D82A}">
                    <a16:rowId xmlns:a16="http://schemas.microsoft.com/office/drawing/2014/main" val="3663650898"/>
                  </a:ext>
                </a:extLst>
              </a:tr>
              <a:tr h="161812">
                <a:tc>
                  <a:txBody>
                    <a:bodyPr/>
                    <a:lstStyle/>
                    <a:p>
                      <a:pPr algn="l" fontAlgn="b"/>
                      <a:r>
                        <a:rPr lang="en-US" sz="1100" u="none" strike="noStrike">
                          <a:effectLst/>
                        </a:rPr>
                        <a:t>Dr Alexander John Denner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16.73</a:t>
                      </a:r>
                    </a:p>
                  </a:txBody>
                  <a:tcPr marL="0" marR="0" marT="0" marB="0" anchor="b"/>
                </a:tc>
                <a:extLst>
                  <a:ext uri="{0D108BD9-81ED-4DB2-BD59-A6C34878D82A}">
                    <a16:rowId xmlns:a16="http://schemas.microsoft.com/office/drawing/2014/main" val="2882892965"/>
                  </a:ext>
                </a:extLst>
              </a:tr>
              <a:tr h="161812">
                <a:tc>
                  <a:txBody>
                    <a:bodyPr/>
                    <a:lstStyle/>
                    <a:p>
                      <a:pPr algn="l" fontAlgn="b"/>
                      <a:r>
                        <a:rPr lang="en-US" sz="1100" u="none" strike="noStrike">
                          <a:effectLst/>
                        </a:rPr>
                        <a:t>Caroline D Dorsa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17.83</a:t>
                      </a:r>
                    </a:p>
                  </a:txBody>
                  <a:tcPr marL="0" marR="0" marT="0" marB="0" anchor="b"/>
                </a:tc>
                <a:extLst>
                  <a:ext uri="{0D108BD9-81ED-4DB2-BD59-A6C34878D82A}">
                    <a16:rowId xmlns:a16="http://schemas.microsoft.com/office/drawing/2014/main" val="1201482441"/>
                  </a:ext>
                </a:extLst>
              </a:tr>
              <a:tr h="161812">
                <a:tc>
                  <a:txBody>
                    <a:bodyPr/>
                    <a:lstStyle/>
                    <a:p>
                      <a:pPr algn="l" fontAlgn="b"/>
                      <a:r>
                        <a:rPr lang="en-US" sz="1100" u="none" strike="noStrike">
                          <a:effectLst/>
                        </a:rPr>
                        <a:t>Dr Stephen A Sherwin</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9.3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16.9</a:t>
                      </a:r>
                    </a:p>
                  </a:txBody>
                  <a:tcPr marL="0" marR="0" marT="0" marB="0" anchor="b"/>
                </a:tc>
                <a:extLst>
                  <a:ext uri="{0D108BD9-81ED-4DB2-BD59-A6C34878D82A}">
                    <a16:rowId xmlns:a16="http://schemas.microsoft.com/office/drawing/2014/main" val="2418382187"/>
                  </a:ext>
                </a:extLst>
              </a:tr>
              <a:tr h="161812">
                <a:tc>
                  <a:txBody>
                    <a:bodyPr/>
                    <a:lstStyle/>
                    <a:p>
                      <a:pPr algn="l" fontAlgn="b"/>
                      <a:r>
                        <a:rPr lang="en-US" sz="1100" u="none" strike="noStrike">
                          <a:effectLst/>
                        </a:rPr>
                        <a:t>Dr Eric Keith Rowinsky</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16.9</a:t>
                      </a:r>
                    </a:p>
                  </a:txBody>
                  <a:tcPr marL="0" marR="0" marT="0" marB="0" anchor="b"/>
                </a:tc>
                <a:extLst>
                  <a:ext uri="{0D108BD9-81ED-4DB2-BD59-A6C34878D82A}">
                    <a16:rowId xmlns:a16="http://schemas.microsoft.com/office/drawing/2014/main" val="143857142"/>
                  </a:ext>
                </a:extLst>
              </a:tr>
              <a:tr h="161812">
                <a:tc>
                  <a:txBody>
                    <a:bodyPr/>
                    <a:lstStyle/>
                    <a:p>
                      <a:pPr algn="l" fontAlgn="b"/>
                      <a:r>
                        <a:rPr lang="en-US" sz="1100" u="none" strike="noStrike">
                          <a:effectLst/>
                        </a:rPr>
                        <a:t>Michel Vounatsos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822</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altLang="zh-CN" sz="1100" b="0" i="0" u="none" strike="noStrike" dirty="0">
                          <a:solidFill>
                            <a:srgbClr val="000000"/>
                          </a:solidFill>
                          <a:effectLst/>
                          <a:latin typeface="Calibri" panose="020F0502020204030204" pitchFamily="34" charset="0"/>
                        </a:rPr>
                        <a:t>-5.18</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7371252"/>
                  </a:ext>
                </a:extLst>
              </a:tr>
              <a:tr h="161812">
                <a:tc>
                  <a:txBody>
                    <a:bodyPr/>
                    <a:lstStyle/>
                    <a:p>
                      <a:pPr algn="l" fontAlgn="b"/>
                      <a:r>
                        <a:rPr lang="en-US" sz="1100" u="none" strike="noStrike">
                          <a:effectLst/>
                        </a:rPr>
                        <a:t>William A Hawkins</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u="none" strike="noStrike">
                          <a:effectLst/>
                        </a:rPr>
                        <a:t>Board Member</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dirty="0">
                          <a:effectLst/>
                        </a:rPr>
                        <a:t>1155</a:t>
                      </a:r>
                      <a:endParaRPr lang="en-US" sz="11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100" b="0" i="0" u="none" strike="noStrike" dirty="0">
                          <a:solidFill>
                            <a:srgbClr val="000000"/>
                          </a:solidFill>
                          <a:effectLst/>
                          <a:latin typeface="Calibri" panose="020F0502020204030204" pitchFamily="34" charset="0"/>
                        </a:rPr>
                        <a:t>12.94</a:t>
                      </a:r>
                    </a:p>
                  </a:txBody>
                  <a:tcPr marL="0" marR="0" marT="0" marB="0" anchor="b"/>
                </a:tc>
                <a:extLst>
                  <a:ext uri="{0D108BD9-81ED-4DB2-BD59-A6C34878D82A}">
                    <a16:rowId xmlns:a16="http://schemas.microsoft.com/office/drawing/2014/main" val="3883562938"/>
                  </a:ext>
                </a:extLst>
              </a:tr>
              <a:tr h="151293">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1100" u="none" strike="noStrike" dirty="0">
                          <a:effectLst/>
                        </a:rPr>
                        <a:t>Total/Average</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13122</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r" fontAlgn="b"/>
                      <a:r>
                        <a:rPr lang="en-US" sz="1100" u="none" strike="noStrike" dirty="0">
                          <a:effectLst/>
                        </a:rPr>
                        <a:t>8.4</a:t>
                      </a:r>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11.85</a:t>
                      </a:r>
                    </a:p>
                  </a:txBody>
                  <a:tcPr marL="0" marR="0" marT="0" marB="0" anchor="b">
                    <a:solidFill>
                      <a:schemeClr val="bg2">
                        <a:lumMod val="40000"/>
                        <a:lumOff val="60000"/>
                      </a:schemeClr>
                    </a:solidFill>
                  </a:tcPr>
                </a:tc>
                <a:extLst>
                  <a:ext uri="{0D108BD9-81ED-4DB2-BD59-A6C34878D82A}">
                    <a16:rowId xmlns:a16="http://schemas.microsoft.com/office/drawing/2014/main" val="3457005103"/>
                  </a:ext>
                </a:extLst>
              </a:tr>
            </a:tbl>
          </a:graphicData>
        </a:graphic>
      </p:graphicFrame>
      <p:sp>
        <p:nvSpPr>
          <p:cNvPr id="12" name="TextBox 11">
            <a:extLst>
              <a:ext uri="{FF2B5EF4-FFF2-40B4-BE49-F238E27FC236}">
                <a16:creationId xmlns:a16="http://schemas.microsoft.com/office/drawing/2014/main" id="{AE12CA55-2853-4ED3-9EFD-D9A4C02CCCFC}"/>
              </a:ext>
            </a:extLst>
          </p:cNvPr>
          <p:cNvSpPr txBox="1"/>
          <p:nvPr/>
        </p:nvSpPr>
        <p:spPr>
          <a:xfrm>
            <a:off x="7826730" y="1590940"/>
            <a:ext cx="1879244" cy="1368152"/>
          </a:xfrm>
          <a:prstGeom prst="rect">
            <a:avLst/>
          </a:prstGeom>
          <a:noFill/>
        </p:spPr>
        <p:txBody>
          <a:bodyPr wrap="square" lIns="54000" tIns="54000" rIns="54000" bIns="54000" rtlCol="0">
            <a:noAutofit/>
          </a:bodyPr>
          <a:lstStyle/>
          <a:p>
            <a:r>
              <a:rPr lang="zh-CN" altLang="en-US" sz="1050" dirty="0">
                <a:latin typeface="Arial" pitchFamily="34" charset="0"/>
                <a:cs typeface="Arial" pitchFamily="34" charset="0"/>
              </a:rPr>
              <a:t>前</a:t>
            </a:r>
            <a:r>
              <a:rPr lang="en-US" altLang="zh-CN" sz="1050" dirty="0">
                <a:latin typeface="Arial" pitchFamily="34" charset="0"/>
                <a:cs typeface="Arial" pitchFamily="34" charset="0"/>
              </a:rPr>
              <a:t>6</a:t>
            </a:r>
            <a:r>
              <a:rPr lang="zh-CN" altLang="en-US" sz="1050" dirty="0">
                <a:latin typeface="Arial" pitchFamily="34" charset="0"/>
                <a:cs typeface="Arial" pitchFamily="34" charset="0"/>
              </a:rPr>
              <a:t>个大股东减仓，后</a:t>
            </a:r>
            <a:r>
              <a:rPr lang="en-US" altLang="zh-CN" sz="1050" dirty="0">
                <a:latin typeface="Arial" pitchFamily="34" charset="0"/>
                <a:cs typeface="Arial" pitchFamily="34" charset="0"/>
              </a:rPr>
              <a:t>4</a:t>
            </a:r>
            <a:r>
              <a:rPr lang="zh-CN" altLang="en-US" sz="1050" dirty="0">
                <a:latin typeface="Arial" pitchFamily="34" charset="0"/>
                <a:cs typeface="Arial" pitchFamily="34" charset="0"/>
              </a:rPr>
              <a:t>个股东大幅度增仓。</a:t>
            </a:r>
            <a:endParaRPr lang="en-US" altLang="zh-CN" sz="1050" dirty="0">
              <a:latin typeface="Arial" pitchFamily="34" charset="0"/>
              <a:cs typeface="Arial" pitchFamily="34" charset="0"/>
            </a:endParaRPr>
          </a:p>
          <a:p>
            <a:endParaRPr lang="en-US" sz="1050" dirty="0">
              <a:latin typeface="Arial" pitchFamily="34" charset="0"/>
              <a:cs typeface="Arial" pitchFamily="34" charset="0"/>
            </a:endParaRPr>
          </a:p>
          <a:p>
            <a:endParaRPr lang="en-US" sz="1050" dirty="0">
              <a:latin typeface="Arial" pitchFamily="34" charset="0"/>
              <a:cs typeface="Arial" pitchFamily="34" charset="0"/>
            </a:endParaRPr>
          </a:p>
          <a:p>
            <a:r>
              <a:rPr lang="en-US" sz="1050" dirty="0">
                <a:latin typeface="Arial" pitchFamily="34" charset="0"/>
                <a:cs typeface="Arial" pitchFamily="34" charset="0"/>
              </a:rPr>
              <a:t>Latest change: 2919</a:t>
            </a:r>
            <a:r>
              <a:rPr lang="zh-CN" altLang="en-US" sz="1050" dirty="0">
                <a:latin typeface="Arial" pitchFamily="34" charset="0"/>
                <a:cs typeface="Arial" pitchFamily="34" charset="0"/>
              </a:rPr>
              <a:t>年</a:t>
            </a:r>
            <a:r>
              <a:rPr lang="en-US" altLang="zh-CN" sz="1050" dirty="0">
                <a:latin typeface="Arial" pitchFamily="34" charset="0"/>
                <a:cs typeface="Arial" pitchFamily="34" charset="0"/>
              </a:rPr>
              <a:t>3</a:t>
            </a:r>
            <a:r>
              <a:rPr lang="zh-CN" altLang="en-US" sz="1050" dirty="0">
                <a:latin typeface="Arial" pitchFamily="34" charset="0"/>
                <a:cs typeface="Arial" pitchFamily="34" charset="0"/>
              </a:rPr>
              <a:t>月</a:t>
            </a:r>
            <a:r>
              <a:rPr lang="en-US" altLang="zh-CN" sz="1050" dirty="0">
                <a:latin typeface="Arial" pitchFamily="34" charset="0"/>
                <a:cs typeface="Arial" pitchFamily="34" charset="0"/>
              </a:rPr>
              <a:t>31</a:t>
            </a:r>
            <a:r>
              <a:rPr lang="zh-CN" altLang="en-US" sz="1050" dirty="0">
                <a:latin typeface="Arial" pitchFamily="34" charset="0"/>
                <a:cs typeface="Arial" pitchFamily="34" charset="0"/>
              </a:rPr>
              <a:t>日</a:t>
            </a:r>
            <a:endParaRPr lang="en-US" sz="1050" dirty="0">
              <a:latin typeface="Arial" pitchFamily="34" charset="0"/>
              <a:cs typeface="Arial" pitchFamily="34" charset="0"/>
            </a:endParaRPr>
          </a:p>
        </p:txBody>
      </p:sp>
    </p:spTree>
    <p:extLst>
      <p:ext uri="{BB962C8B-B14F-4D97-AF65-F5344CB8AC3E}">
        <p14:creationId xmlns:p14="http://schemas.microsoft.com/office/powerpoint/2010/main" val="2433620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F0D70-0D27-4E6E-9EB2-EA6BE21EE3E5}"/>
              </a:ext>
            </a:extLst>
          </p:cNvPr>
          <p:cNvSpPr>
            <a:spLocks noGrp="1"/>
          </p:cNvSpPr>
          <p:nvPr>
            <p:ph type="title"/>
          </p:nvPr>
        </p:nvSpPr>
        <p:spPr/>
        <p:txBody>
          <a:bodyPr/>
          <a:lstStyle/>
          <a:p>
            <a:r>
              <a:rPr lang="zh-CN" altLang="en-US" dirty="0"/>
              <a:t>五、财务分析</a:t>
            </a:r>
            <a:br>
              <a:rPr lang="zh-CN" altLang="en-US" dirty="0"/>
            </a:br>
            <a:r>
              <a:rPr lang="en-CA" altLang="zh-CN" dirty="0"/>
              <a:t>Financial Analysis</a:t>
            </a:r>
            <a:endParaRPr lang="zh-CN" altLang="en-US" dirty="0"/>
          </a:p>
        </p:txBody>
      </p:sp>
    </p:spTree>
    <p:extLst>
      <p:ext uri="{BB962C8B-B14F-4D97-AF65-F5344CB8AC3E}">
        <p14:creationId xmlns:p14="http://schemas.microsoft.com/office/powerpoint/2010/main" val="1214860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B7AD57-A684-4D5B-8F43-241B616636B8}"/>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9B74BFB3-0C6F-45CF-8670-78D59C62BF8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1017544-172A-45C0-9164-F491E05F05C5}"/>
              </a:ext>
            </a:extLst>
          </p:cNvPr>
          <p:cNvSpPr>
            <a:spLocks noGrp="1"/>
          </p:cNvSpPr>
          <p:nvPr>
            <p:ph type="body" sz="quarter" idx="10"/>
          </p:nvPr>
        </p:nvSpPr>
        <p:spPr>
          <a:xfrm>
            <a:off x="214669" y="5628039"/>
            <a:ext cx="9517193" cy="576064"/>
          </a:xfrm>
        </p:spPr>
        <p:txBody>
          <a:bodyPr/>
          <a:lstStyle/>
          <a:p>
            <a:r>
              <a:rPr lang="en-US" dirty="0"/>
              <a:t>B</a:t>
            </a:r>
            <a:r>
              <a:rPr lang="en-US" altLang="zh-CN" dirty="0"/>
              <a:t>iogen</a:t>
            </a:r>
            <a:r>
              <a:rPr lang="zh-CN" altLang="en-US" dirty="0"/>
              <a:t>：普遍高于平均值</a:t>
            </a:r>
            <a:endParaRPr lang="en-US" altLang="zh-CN" dirty="0"/>
          </a:p>
          <a:p>
            <a:r>
              <a:rPr lang="en-US" dirty="0"/>
              <a:t>P/E</a:t>
            </a:r>
            <a:r>
              <a:rPr lang="zh-CN" altLang="en-US" dirty="0"/>
              <a:t>较低，可能因其阿尔兹海默症药物失败的新闻使其股价暴跌</a:t>
            </a:r>
            <a:endParaRPr lang="en-US" dirty="0"/>
          </a:p>
        </p:txBody>
      </p:sp>
      <p:sp>
        <p:nvSpPr>
          <p:cNvPr id="5" name="Text Placeholder 4">
            <a:extLst>
              <a:ext uri="{FF2B5EF4-FFF2-40B4-BE49-F238E27FC236}">
                <a16:creationId xmlns:a16="http://schemas.microsoft.com/office/drawing/2014/main" id="{65449306-0DFF-4B4A-A500-2ABC28CA64E6}"/>
              </a:ext>
            </a:extLst>
          </p:cNvPr>
          <p:cNvSpPr>
            <a:spLocks noGrp="1"/>
          </p:cNvSpPr>
          <p:nvPr>
            <p:ph type="body" sz="quarter" idx="11"/>
          </p:nvPr>
        </p:nvSpPr>
        <p:spPr/>
        <p:txBody>
          <a:bodyPr/>
          <a:lstStyle/>
          <a:p>
            <a:r>
              <a:rPr lang="en-US" dirty="0" err="1"/>
              <a:t>bloomberg</a:t>
            </a:r>
            <a:endParaRPr lang="en-US" dirty="0"/>
          </a:p>
        </p:txBody>
      </p:sp>
      <p:sp>
        <p:nvSpPr>
          <p:cNvPr id="6" name="Title 5">
            <a:extLst>
              <a:ext uri="{FF2B5EF4-FFF2-40B4-BE49-F238E27FC236}">
                <a16:creationId xmlns:a16="http://schemas.microsoft.com/office/drawing/2014/main" id="{9DE89055-2F34-4F89-9FB9-B384A191AD16}"/>
              </a:ext>
            </a:extLst>
          </p:cNvPr>
          <p:cNvSpPr>
            <a:spLocks noGrp="1"/>
          </p:cNvSpPr>
          <p:nvPr>
            <p:ph type="title"/>
          </p:nvPr>
        </p:nvSpPr>
        <p:spPr/>
        <p:txBody>
          <a:bodyPr/>
          <a:lstStyle/>
          <a:p>
            <a:r>
              <a:rPr lang="zh-CN" altLang="en-US" dirty="0"/>
              <a:t>相关公司分析</a:t>
            </a:r>
            <a:endParaRPr lang="en-US" dirty="0"/>
          </a:p>
        </p:txBody>
      </p:sp>
      <p:graphicFrame>
        <p:nvGraphicFramePr>
          <p:cNvPr id="7" name="Table 6">
            <a:extLst>
              <a:ext uri="{FF2B5EF4-FFF2-40B4-BE49-F238E27FC236}">
                <a16:creationId xmlns:a16="http://schemas.microsoft.com/office/drawing/2014/main" id="{C50AECC6-9912-4751-AB74-235FE3070256}"/>
              </a:ext>
            </a:extLst>
          </p:cNvPr>
          <p:cNvGraphicFramePr>
            <a:graphicFrameLocks noGrp="1"/>
          </p:cNvGraphicFramePr>
          <p:nvPr>
            <p:extLst>
              <p:ext uri="{D42A27DB-BD31-4B8C-83A1-F6EECF244321}">
                <p14:modId xmlns:p14="http://schemas.microsoft.com/office/powerpoint/2010/main" val="2047495900"/>
              </p:ext>
            </p:extLst>
          </p:nvPr>
        </p:nvGraphicFramePr>
        <p:xfrm>
          <a:off x="164968" y="908645"/>
          <a:ext cx="9511639" cy="4351333"/>
        </p:xfrm>
        <a:graphic>
          <a:graphicData uri="http://schemas.openxmlformats.org/drawingml/2006/table">
            <a:tbl>
              <a:tblPr>
                <a:tableStyleId>{21E4AEA4-8DFA-4A89-87EB-49C32662AFE0}</a:tableStyleId>
              </a:tblPr>
              <a:tblGrid>
                <a:gridCol w="556313">
                  <a:extLst>
                    <a:ext uri="{9D8B030D-6E8A-4147-A177-3AD203B41FA5}">
                      <a16:colId xmlns:a16="http://schemas.microsoft.com/office/drawing/2014/main" val="1717755899"/>
                    </a:ext>
                  </a:extLst>
                </a:gridCol>
                <a:gridCol w="1152128">
                  <a:extLst>
                    <a:ext uri="{9D8B030D-6E8A-4147-A177-3AD203B41FA5}">
                      <a16:colId xmlns:a16="http://schemas.microsoft.com/office/drawing/2014/main" val="1712147028"/>
                    </a:ext>
                  </a:extLst>
                </a:gridCol>
                <a:gridCol w="1368152">
                  <a:extLst>
                    <a:ext uri="{9D8B030D-6E8A-4147-A177-3AD203B41FA5}">
                      <a16:colId xmlns:a16="http://schemas.microsoft.com/office/drawing/2014/main" val="97515309"/>
                    </a:ext>
                  </a:extLst>
                </a:gridCol>
                <a:gridCol w="792088">
                  <a:extLst>
                    <a:ext uri="{9D8B030D-6E8A-4147-A177-3AD203B41FA5}">
                      <a16:colId xmlns:a16="http://schemas.microsoft.com/office/drawing/2014/main" val="418265598"/>
                    </a:ext>
                  </a:extLst>
                </a:gridCol>
                <a:gridCol w="792088">
                  <a:extLst>
                    <a:ext uri="{9D8B030D-6E8A-4147-A177-3AD203B41FA5}">
                      <a16:colId xmlns:a16="http://schemas.microsoft.com/office/drawing/2014/main" val="4114397430"/>
                    </a:ext>
                  </a:extLst>
                </a:gridCol>
                <a:gridCol w="936104">
                  <a:extLst>
                    <a:ext uri="{9D8B030D-6E8A-4147-A177-3AD203B41FA5}">
                      <a16:colId xmlns:a16="http://schemas.microsoft.com/office/drawing/2014/main" val="2261342080"/>
                    </a:ext>
                  </a:extLst>
                </a:gridCol>
                <a:gridCol w="936104">
                  <a:extLst>
                    <a:ext uri="{9D8B030D-6E8A-4147-A177-3AD203B41FA5}">
                      <a16:colId xmlns:a16="http://schemas.microsoft.com/office/drawing/2014/main" val="4021830303"/>
                    </a:ext>
                  </a:extLst>
                </a:gridCol>
                <a:gridCol w="792088">
                  <a:extLst>
                    <a:ext uri="{9D8B030D-6E8A-4147-A177-3AD203B41FA5}">
                      <a16:colId xmlns:a16="http://schemas.microsoft.com/office/drawing/2014/main" val="3487261655"/>
                    </a:ext>
                  </a:extLst>
                </a:gridCol>
                <a:gridCol w="1368152">
                  <a:extLst>
                    <a:ext uri="{9D8B030D-6E8A-4147-A177-3AD203B41FA5}">
                      <a16:colId xmlns:a16="http://schemas.microsoft.com/office/drawing/2014/main" val="2726458318"/>
                    </a:ext>
                  </a:extLst>
                </a:gridCol>
                <a:gridCol w="818422">
                  <a:extLst>
                    <a:ext uri="{9D8B030D-6E8A-4147-A177-3AD203B41FA5}">
                      <a16:colId xmlns:a16="http://schemas.microsoft.com/office/drawing/2014/main" val="3358102499"/>
                    </a:ext>
                  </a:extLst>
                </a:gridCol>
              </a:tblGrid>
              <a:tr h="467047">
                <a:tc>
                  <a:txBody>
                    <a:bodyPr/>
                    <a:lstStyle/>
                    <a:p>
                      <a:pPr algn="l" fontAlgn="b"/>
                      <a:r>
                        <a:rPr lang="zh-CN" altLang="en-US" sz="1000" u="none" strike="noStrike" dirty="0">
                          <a:solidFill>
                            <a:schemeClr val="bg1"/>
                          </a:solidFill>
                          <a:effectLst/>
                        </a:rPr>
                        <a:t>公司</a:t>
                      </a:r>
                      <a:endParaRPr lang="zh-CN" alt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过去</a:t>
                      </a:r>
                      <a:r>
                        <a:rPr lang="en-US" altLang="zh-CN" sz="1000" b="1" u="none" strike="noStrike" dirty="0">
                          <a:solidFill>
                            <a:schemeClr val="bg1"/>
                          </a:solidFill>
                          <a:effectLst/>
                        </a:rPr>
                        <a:t>12</a:t>
                      </a:r>
                      <a:r>
                        <a:rPr lang="zh-CN" altLang="en-US" sz="1000" b="1" u="none" strike="noStrike" dirty="0">
                          <a:solidFill>
                            <a:schemeClr val="bg1"/>
                          </a:solidFill>
                          <a:effectLst/>
                        </a:rPr>
                        <a:t>个月</a:t>
                      </a:r>
                      <a:r>
                        <a:rPr lang="en-US" sz="1000" b="1" u="none" strike="noStrike" dirty="0">
                          <a:solidFill>
                            <a:schemeClr val="bg1"/>
                          </a:solidFill>
                          <a:effectLst/>
                        </a:rPr>
                        <a:t>P/E(X)</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未来</a:t>
                      </a:r>
                      <a:r>
                        <a:rPr lang="en-US" altLang="zh-CN" sz="1000" b="1" u="none" strike="noStrike" dirty="0">
                          <a:solidFill>
                            <a:schemeClr val="bg1"/>
                          </a:solidFill>
                          <a:effectLst/>
                        </a:rPr>
                        <a:t>12</a:t>
                      </a:r>
                      <a:r>
                        <a:rPr lang="zh-CN" altLang="en-US" sz="1000" b="1" u="none" strike="noStrike" dirty="0">
                          <a:solidFill>
                            <a:schemeClr val="bg1"/>
                          </a:solidFill>
                          <a:effectLst/>
                        </a:rPr>
                        <a:t>个月预测</a:t>
                      </a:r>
                      <a:r>
                        <a:rPr lang="en-US" altLang="zh-CN" sz="1000" b="1" u="none" strike="noStrike" dirty="0">
                          <a:solidFill>
                            <a:schemeClr val="bg1"/>
                          </a:solidFill>
                          <a:effectLst/>
                        </a:rPr>
                        <a:t>P/E(X)</a:t>
                      </a:r>
                      <a:endParaRPr lang="en-US" altLang="zh-CN"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a:solidFill>
                            <a:schemeClr val="bg1"/>
                          </a:solidFill>
                          <a:effectLst/>
                        </a:rPr>
                        <a:t>市值</a:t>
                      </a:r>
                      <a:r>
                        <a:rPr lang="en-US" altLang="zh-CN" sz="1000" b="1" u="none" strike="noStrike">
                          <a:solidFill>
                            <a:schemeClr val="bg1"/>
                          </a:solidFill>
                          <a:effectLst/>
                        </a:rPr>
                        <a:t>(</a:t>
                      </a:r>
                      <a:r>
                        <a:rPr lang="en-US" sz="1000" b="1" u="none" strike="noStrike">
                          <a:solidFill>
                            <a:schemeClr val="bg1"/>
                          </a:solidFill>
                          <a:effectLst/>
                        </a:rPr>
                        <a:t>million)</a:t>
                      </a:r>
                      <a:endParaRPr lang="en-US" sz="1000" b="1"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营收</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毛利润</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净利润</a:t>
                      </a:r>
                      <a:r>
                        <a:rPr lang="en-US" altLang="zh-CN" sz="1000" b="1" u="none" strike="noStrike" dirty="0">
                          <a:solidFill>
                            <a:schemeClr val="bg1"/>
                          </a:solidFill>
                          <a:effectLst/>
                        </a:rPr>
                        <a:t>(</a:t>
                      </a:r>
                      <a:r>
                        <a:rPr lang="en-US" sz="1000" b="1" u="none" strike="noStrike" dirty="0">
                          <a:solidFill>
                            <a:schemeClr val="bg1"/>
                          </a:solidFill>
                          <a:effectLst/>
                        </a:rPr>
                        <a:t>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en-US" sz="1000" b="1" u="none" strike="noStrike" dirty="0">
                          <a:solidFill>
                            <a:schemeClr val="bg1"/>
                          </a:solidFill>
                          <a:effectLst/>
                        </a:rPr>
                        <a:t>EPS(million)</a:t>
                      </a:r>
                      <a:endParaRPr 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自由现金流</a:t>
                      </a:r>
                      <a:r>
                        <a:rPr lang="en-US" altLang="zh-CN" sz="1000" b="1" u="none" strike="noStrike" dirty="0">
                          <a:solidFill>
                            <a:schemeClr val="bg1"/>
                          </a:solidFill>
                          <a:effectLst/>
                        </a:rPr>
                        <a:t>/</a:t>
                      </a:r>
                      <a:r>
                        <a:rPr lang="zh-CN" altLang="en-US" sz="1000" b="1" u="none" strike="noStrike" dirty="0">
                          <a:solidFill>
                            <a:schemeClr val="bg1"/>
                          </a:solidFill>
                          <a:effectLst/>
                        </a:rPr>
                        <a:t>总流动负债</a:t>
                      </a:r>
                      <a:endParaRPr lang="zh-CN" alt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b="1" u="none" strike="noStrike" dirty="0">
                          <a:solidFill>
                            <a:schemeClr val="bg1"/>
                          </a:solidFill>
                          <a:effectLst/>
                        </a:rPr>
                        <a:t>总资产</a:t>
                      </a:r>
                      <a:r>
                        <a:rPr lang="en-US" altLang="zh-CN" sz="1000" b="1" u="none" strike="noStrike" dirty="0">
                          <a:solidFill>
                            <a:schemeClr val="bg1"/>
                          </a:solidFill>
                          <a:effectLst/>
                        </a:rPr>
                        <a:t>/</a:t>
                      </a:r>
                      <a:r>
                        <a:rPr lang="zh-CN" altLang="en-US" sz="1000" b="1" u="none" strike="noStrike" dirty="0">
                          <a:solidFill>
                            <a:schemeClr val="bg1"/>
                          </a:solidFill>
                          <a:effectLst/>
                        </a:rPr>
                        <a:t>总负债</a:t>
                      </a:r>
                      <a:endParaRPr lang="zh-CN" altLang="en-US" sz="1000" b="1" i="0" u="none" strike="noStrike" dirty="0">
                        <a:solidFill>
                          <a:schemeClr val="bg1"/>
                        </a:solidFill>
                        <a:effectLst/>
                        <a:latin typeface="Calibri" panose="020F0502020204030204" pitchFamily="34" charset="0"/>
                      </a:endParaRPr>
                    </a:p>
                  </a:txBody>
                  <a:tcPr marL="5824" marR="5824" marT="5824" marB="0" anchor="b">
                    <a:solidFill>
                      <a:srgbClr val="AA8535"/>
                    </a:solidFill>
                  </a:tcPr>
                </a:tc>
                <a:extLst>
                  <a:ext uri="{0D108BD9-81ED-4DB2-BD59-A6C34878D82A}">
                    <a16:rowId xmlns:a16="http://schemas.microsoft.com/office/drawing/2014/main" val="974274619"/>
                  </a:ext>
                </a:extLst>
              </a:tr>
              <a:tr h="168882">
                <a:tc>
                  <a:txBody>
                    <a:bodyPr/>
                    <a:lstStyle/>
                    <a:p>
                      <a:pPr algn="l" fontAlgn="b"/>
                      <a:endParaRPr lang="en-US"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a:solidFill>
                            <a:schemeClr val="bg1"/>
                          </a:solidFill>
                          <a:effectLst/>
                        </a:rPr>
                        <a:t>预期增长</a:t>
                      </a:r>
                      <a:r>
                        <a:rPr lang="en-US" altLang="zh-CN" sz="1000" u="none" strike="noStrike">
                          <a:solidFill>
                            <a:schemeClr val="bg1"/>
                          </a:solidFill>
                          <a:effectLst/>
                        </a:rPr>
                        <a:t>%</a:t>
                      </a:r>
                      <a:endParaRPr lang="en-US" altLang="zh-CN"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增长</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利润率</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dirty="0">
                          <a:solidFill>
                            <a:schemeClr val="bg1"/>
                          </a:solidFill>
                          <a:effectLst/>
                        </a:rPr>
                        <a:t>利润率</a:t>
                      </a:r>
                      <a:r>
                        <a:rPr lang="en-US" altLang="zh-CN" sz="1000" u="none" strike="noStrike" dirty="0">
                          <a:solidFill>
                            <a:schemeClr val="bg1"/>
                          </a:solidFill>
                          <a:effectLst/>
                        </a:rPr>
                        <a:t>%</a:t>
                      </a:r>
                      <a:endParaRPr lang="en-US" altLang="zh-CN"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r>
                        <a:rPr lang="zh-CN" altLang="en-US" sz="1000" u="none" strike="noStrike">
                          <a:solidFill>
                            <a:schemeClr val="bg1"/>
                          </a:solidFill>
                          <a:effectLst/>
                        </a:rPr>
                        <a:t>增长</a:t>
                      </a:r>
                      <a:r>
                        <a:rPr lang="en-US" altLang="zh-CN" sz="1000" u="none" strike="noStrike">
                          <a:solidFill>
                            <a:schemeClr val="bg1"/>
                          </a:solidFill>
                          <a:effectLst/>
                        </a:rPr>
                        <a:t>%</a:t>
                      </a:r>
                      <a:endParaRPr lang="en-US" altLang="zh-CN" sz="1000" b="0" i="0" u="none" strike="noStrike">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tc>
                  <a:txBody>
                    <a:bodyPr/>
                    <a:lstStyle/>
                    <a:p>
                      <a:pPr algn="l" fontAlgn="b"/>
                      <a:endParaRPr lang="en-US" sz="1000" b="0" i="0" u="none" strike="noStrike" dirty="0">
                        <a:solidFill>
                          <a:schemeClr val="bg1"/>
                        </a:solidFill>
                        <a:effectLst/>
                        <a:latin typeface="Calibri" panose="020F0502020204030204" pitchFamily="34" charset="0"/>
                      </a:endParaRPr>
                    </a:p>
                  </a:txBody>
                  <a:tcPr marL="5824" marR="5824" marT="5824" marB="0" anchor="b">
                    <a:solidFill>
                      <a:srgbClr val="AA8535"/>
                    </a:solidFill>
                  </a:tcPr>
                </a:tc>
                <a:extLst>
                  <a:ext uri="{0D108BD9-81ED-4DB2-BD59-A6C34878D82A}">
                    <a16:rowId xmlns:a16="http://schemas.microsoft.com/office/drawing/2014/main" val="3161291143"/>
                  </a:ext>
                </a:extLst>
              </a:tr>
              <a:tr h="168882">
                <a:tc>
                  <a:txBody>
                    <a:bodyPr/>
                    <a:lstStyle/>
                    <a:p>
                      <a:pPr algn="l" fontAlgn="b"/>
                      <a:r>
                        <a:rPr lang="en-US" sz="1000" u="none" strike="noStrike">
                          <a:effectLst/>
                        </a:rPr>
                        <a:t>AbbVie</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8.8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99316.6</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32773.0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25117.0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11189.0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7.2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0.9</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967749086"/>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-17.9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16.2</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76.6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34.1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41.8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452830292"/>
                  </a:ext>
                </a:extLst>
              </a:tr>
              <a:tr h="168882">
                <a:tc>
                  <a:txBody>
                    <a:bodyPr/>
                    <a:lstStyle/>
                    <a:p>
                      <a:pPr algn="l" fontAlgn="b"/>
                      <a:r>
                        <a:rPr lang="en-US" sz="1000" u="none" strike="noStrike">
                          <a:effectLst/>
                        </a:rPr>
                        <a:t>Amgen</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13.4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12.3</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122564.2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23747.0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19647.0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8611.1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1.2</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306636474"/>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-8.3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82.7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36.3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37318079"/>
                  </a:ext>
                </a:extLst>
              </a:tr>
              <a:tr h="168882">
                <a:tc>
                  <a:txBody>
                    <a:bodyPr/>
                    <a:lstStyle/>
                    <a:p>
                      <a:pPr algn="l" fontAlgn="b"/>
                      <a:r>
                        <a:rPr lang="en-US" sz="1000" u="none" strike="noStrike">
                          <a:effectLst/>
                        </a:rPr>
                        <a:t>Bayer</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87.1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8.4</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56475.3</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39586.0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22576.0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3666.2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604862350"/>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-90.3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57.0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9.3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902301201"/>
                  </a:ext>
                </a:extLst>
              </a:tr>
              <a:tr h="168882">
                <a:tc>
                  <a:txBody>
                    <a:bodyPr/>
                    <a:lstStyle/>
                    <a:p>
                      <a:pPr algn="l" fontAlgn="b"/>
                      <a:r>
                        <a:rPr lang="en-US" sz="1000" u="none" strike="noStrike">
                          <a:effectLst/>
                        </a:rPr>
                        <a:t>Eli Lilly</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21.0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18.1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122320.1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24555.7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18125.7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5295.1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1.3</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236295686"/>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73.8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36.6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72467597"/>
                  </a:ext>
                </a:extLst>
              </a:tr>
              <a:tr h="168882">
                <a:tc>
                  <a:txBody>
                    <a:bodyPr/>
                    <a:lstStyle/>
                    <a:p>
                      <a:pPr algn="l" fontAlgn="b"/>
                      <a:r>
                        <a:rPr lang="en-US" sz="1000" u="none" strike="noStrike">
                          <a:effectLst/>
                        </a:rPr>
                        <a:t>GSK</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19.3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15.1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74030.1</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30821.0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21107.0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5398.0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981218089"/>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68.5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17.5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12.4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046469210"/>
                  </a:ext>
                </a:extLst>
              </a:tr>
              <a:tr h="168882">
                <a:tc>
                  <a:txBody>
                    <a:bodyPr/>
                    <a:lstStyle/>
                    <a:p>
                      <a:pPr algn="l" fontAlgn="b"/>
                      <a:r>
                        <a:rPr lang="en-US" sz="1000" u="none" strike="noStrike">
                          <a:effectLst/>
                        </a:rPr>
                        <a:t>J&amp;J</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18.1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15.6</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338834.0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81581.0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54595.0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18427.0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6.8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0.6</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3955781953"/>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66.9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22.6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017073682"/>
                  </a:ext>
                </a:extLst>
              </a:tr>
              <a:tr h="168882">
                <a:tc>
                  <a:txBody>
                    <a:bodyPr/>
                    <a:lstStyle/>
                    <a:p>
                      <a:pPr algn="l" fontAlgn="b"/>
                      <a:r>
                        <a:rPr lang="en-US" sz="1000" u="none" strike="noStrike">
                          <a:effectLst/>
                        </a:rPr>
                        <a:t>Novartis</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31.1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18.0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197268.8</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53605.0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36519.0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9623.7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4.1</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2.2</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542294845"/>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-42.1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68.1</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18.0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20.6</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16194093"/>
                  </a:ext>
                </a:extLst>
              </a:tr>
              <a:tr h="168882">
                <a:tc>
                  <a:txBody>
                    <a:bodyPr/>
                    <a:lstStyle/>
                    <a:p>
                      <a:pPr algn="l" fontAlgn="b"/>
                      <a:r>
                        <a:rPr lang="en-US" sz="1000" u="none" strike="noStrike">
                          <a:effectLst/>
                        </a:rPr>
                        <a:t>Roche</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19.3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207967.8</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56846.0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40271.0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14383.5</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16.7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0.7</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1.6</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4244453862"/>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-29.0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6.7</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70.8</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a:solidFill>
                            <a:schemeClr val="bg2"/>
                          </a:solidFill>
                          <a:effectLst/>
                        </a:rPr>
                        <a:t>25.3</a:t>
                      </a:r>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19.8</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2434494227"/>
                  </a:ext>
                </a:extLst>
              </a:tr>
              <a:tr h="168882">
                <a:tc>
                  <a:txBody>
                    <a:bodyPr/>
                    <a:lstStyle/>
                    <a:p>
                      <a:pPr algn="l" fontAlgn="b"/>
                      <a:r>
                        <a:rPr lang="en-US" sz="1000" u="none" strike="noStrike">
                          <a:effectLst/>
                        </a:rPr>
                        <a:t>Sanofi</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26.3</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13.0</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94234.2</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35677.0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24242.0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4756.4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3.8</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0.2</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2.1</a:t>
                      </a:r>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979235395"/>
                  </a:ext>
                </a:extLst>
              </a:tr>
              <a:tr h="168882">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-50.4</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-1.5</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67.9</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13.3</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r" fontAlgn="b"/>
                      <a:r>
                        <a:rPr lang="en-US" sz="1000" u="none" strike="noStrike" dirty="0">
                          <a:solidFill>
                            <a:schemeClr val="bg2"/>
                          </a:solidFill>
                          <a:effectLst/>
                        </a:rPr>
                        <a:t>-10.0</a:t>
                      </a:r>
                      <a:endParaRPr lang="en-US" sz="1000" b="0" i="0" u="none" strike="noStrike" dirty="0">
                        <a:solidFill>
                          <a:schemeClr val="bg2"/>
                        </a:solidFill>
                        <a:effectLst/>
                        <a:latin typeface="Calibri" panose="020F0502020204030204" pitchFamily="34" charset="0"/>
                      </a:endParaRPr>
                    </a:p>
                  </a:txBody>
                  <a:tcPr marL="5824" marR="5824" marT="582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128507587"/>
                  </a:ext>
                </a:extLst>
              </a:tr>
              <a:tr h="168882">
                <a:tc>
                  <a:txBody>
                    <a:bodyPr/>
                    <a:lstStyle/>
                    <a:p>
                      <a:pPr algn="l" fontAlgn="b"/>
                      <a:r>
                        <a:rPr lang="en-US" sz="1000" u="none" strike="noStrike" dirty="0">
                          <a:effectLst/>
                        </a:rPr>
                        <a:t>Average</a:t>
                      </a:r>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28.6</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a:effectLst/>
                        </a:rPr>
                        <a:t>14.9</a:t>
                      </a:r>
                      <a:endParaRPr lang="en-US" sz="1000" b="1"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159508.4</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44771.0</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31316.3</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9995.7</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a:effectLst/>
                        </a:rPr>
                        <a:t>8.3</a:t>
                      </a:r>
                      <a:endParaRPr lang="en-US" sz="1000" b="1"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0.6</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b="1" u="none" strike="noStrike" dirty="0">
                          <a:effectLst/>
                        </a:rPr>
                        <a:t>1.7</a:t>
                      </a:r>
                      <a:endParaRPr lang="en-US" sz="1000" b="1"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extLst>
                  <a:ext uri="{0D108BD9-81ED-4DB2-BD59-A6C34878D82A}">
                    <a16:rowId xmlns:a16="http://schemas.microsoft.com/office/drawing/2014/main" val="4266335125"/>
                  </a:ext>
                </a:extLst>
              </a:tr>
              <a:tr h="168882">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-31.9</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6.8</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70.3</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22.0</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r" fontAlgn="b"/>
                      <a:r>
                        <a:rPr lang="en-US" sz="1000" u="none" strike="noStrike" dirty="0">
                          <a:solidFill>
                            <a:schemeClr val="bg2"/>
                          </a:solidFill>
                          <a:effectLst/>
                        </a:rPr>
                        <a:t>15.9</a:t>
                      </a:r>
                      <a:endParaRPr lang="en-US" sz="1000" b="0" i="0" u="none" strike="noStrike" dirty="0">
                        <a:solidFill>
                          <a:schemeClr val="bg2"/>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bg2">
                        <a:lumMod val="40000"/>
                        <a:lumOff val="60000"/>
                      </a:schemeClr>
                    </a:solidFill>
                  </a:tcPr>
                </a:tc>
                <a:extLst>
                  <a:ext uri="{0D108BD9-81ED-4DB2-BD59-A6C34878D82A}">
                    <a16:rowId xmlns:a16="http://schemas.microsoft.com/office/drawing/2014/main" val="3484504847"/>
                  </a:ext>
                </a:extLst>
              </a:tr>
              <a:tr h="168882">
                <a:tc>
                  <a:txBody>
                    <a:bodyPr/>
                    <a:lstStyle/>
                    <a:p>
                      <a:pPr algn="l" fontAlgn="b"/>
                      <a:r>
                        <a:rPr lang="en-US" sz="1000" u="none" strike="noStrike">
                          <a:effectLst/>
                        </a:rPr>
                        <a:t>Biogen</a:t>
                      </a:r>
                      <a:endParaRPr lang="en-US" sz="1000" b="0" i="0" u="none" strike="noStrike">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r" fontAlgn="b"/>
                      <a:r>
                        <a:rPr lang="en-US" sz="1000" b="1" u="none" strike="noStrike" dirty="0">
                          <a:effectLst/>
                        </a:rPr>
                        <a:t>9.0</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7.5</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59341.4</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13452.9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11636.6</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a:effectLst/>
                        </a:rPr>
                        <a:t>4913.7</a:t>
                      </a:r>
                      <a:endParaRPr lang="en-US" sz="1000" b="1"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b="1" u="none" strike="noStrike" dirty="0">
                          <a:effectLst/>
                        </a:rPr>
                        <a:t>23.9</a:t>
                      </a:r>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651794294"/>
                  </a:ext>
                </a:extLst>
              </a:tr>
              <a:tr h="168882">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solidFill>
                      <a:schemeClr val="tx2">
                        <a:lumMod val="40000"/>
                        <a:lumOff val="60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-17.0</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9.6</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86.5</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27.6</a:t>
                      </a:r>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1.6</a:t>
                      </a:r>
                      <a:endParaRPr lang="en-US" sz="1000" b="0" i="0" u="none" strike="noStrike" dirty="0">
                        <a:solidFill>
                          <a:srgbClr val="000000"/>
                        </a:solidFill>
                        <a:effectLst/>
                        <a:latin typeface="Calibri" panose="020F0502020204030204" pitchFamily="34" charset="0"/>
                      </a:endParaRPr>
                    </a:p>
                  </a:txBody>
                  <a:tcPr marL="5824" marR="5824" marT="5824" marB="0" anchor="b"/>
                </a:tc>
                <a:tc>
                  <a:txBody>
                    <a:bodyPr/>
                    <a:lstStyle/>
                    <a:p>
                      <a:pPr algn="r" fontAlgn="b"/>
                      <a:r>
                        <a:rPr lang="en-US" sz="1000" u="none" strike="noStrike" dirty="0">
                          <a:effectLst/>
                        </a:rPr>
                        <a:t>2.1</a:t>
                      </a:r>
                      <a:endParaRPr lang="en-US" sz="1000" b="0" i="0" u="none" strike="noStrike" dirty="0">
                        <a:solidFill>
                          <a:srgbClr val="000000"/>
                        </a:solidFill>
                        <a:effectLst/>
                        <a:latin typeface="Calibri" panose="020F0502020204030204" pitchFamily="34" charset="0"/>
                      </a:endParaRPr>
                    </a:p>
                  </a:txBody>
                  <a:tcPr marL="5824" marR="5824" marT="5824" marB="0" anchor="b"/>
                </a:tc>
                <a:extLst>
                  <a:ext uri="{0D108BD9-81ED-4DB2-BD59-A6C34878D82A}">
                    <a16:rowId xmlns:a16="http://schemas.microsoft.com/office/drawing/2014/main" val="1034635290"/>
                  </a:ext>
                </a:extLst>
              </a:tr>
            </a:tbl>
          </a:graphicData>
        </a:graphic>
      </p:graphicFrame>
      <p:pic>
        <p:nvPicPr>
          <p:cNvPr id="8" name="Picture 7">
            <a:extLst>
              <a:ext uri="{FF2B5EF4-FFF2-40B4-BE49-F238E27FC236}">
                <a16:creationId xmlns:a16="http://schemas.microsoft.com/office/drawing/2014/main" id="{BB78DC2C-8543-43F2-8E92-48E77B5F37FB}"/>
              </a:ext>
            </a:extLst>
          </p:cNvPr>
          <p:cNvPicPr>
            <a:picLocks noChangeAspect="1"/>
          </p:cNvPicPr>
          <p:nvPr/>
        </p:nvPicPr>
        <p:blipFill>
          <a:blip r:embed="rId2"/>
          <a:stretch>
            <a:fillRect/>
          </a:stretch>
        </p:blipFill>
        <p:spPr>
          <a:xfrm>
            <a:off x="6456984" y="5316209"/>
            <a:ext cx="3193596" cy="1090736"/>
          </a:xfrm>
          <a:prstGeom prst="rect">
            <a:avLst/>
          </a:prstGeom>
        </p:spPr>
      </p:pic>
    </p:spTree>
    <p:extLst>
      <p:ext uri="{BB962C8B-B14F-4D97-AF65-F5344CB8AC3E}">
        <p14:creationId xmlns:p14="http://schemas.microsoft.com/office/powerpoint/2010/main" val="209205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44BC49-BBD6-4A92-A559-9E663B5CD5FC}"/>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6E9B6603-156F-4A5B-BAE4-B8CC90B48755}"/>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2A953AEC-B7BE-4D89-ACB2-39C146C8C900}"/>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D9AF5FF-1A87-49B5-88A4-E98B10960483}"/>
              </a:ext>
            </a:extLst>
          </p:cNvPr>
          <p:cNvSpPr>
            <a:spLocks noGrp="1"/>
          </p:cNvSpPr>
          <p:nvPr>
            <p:ph type="title"/>
          </p:nvPr>
        </p:nvSpPr>
        <p:spPr/>
        <p:txBody>
          <a:bodyPr/>
          <a:lstStyle/>
          <a:p>
            <a:endParaRPr lang="en-US"/>
          </a:p>
        </p:txBody>
      </p:sp>
      <p:sp>
        <p:nvSpPr>
          <p:cNvPr id="7" name="Rectangle 2">
            <a:extLst>
              <a:ext uri="{FF2B5EF4-FFF2-40B4-BE49-F238E27FC236}">
                <a16:creationId xmlns:a16="http://schemas.microsoft.com/office/drawing/2014/main" id="{BBC6A36D-D5AF-4BED-8C7D-C84A2724F499}"/>
              </a:ext>
            </a:extLst>
          </p:cNvPr>
          <p:cNvSpPr>
            <a:spLocks noChangeArrowheads="1"/>
          </p:cNvSpPr>
          <p:nvPr/>
        </p:nvSpPr>
        <p:spPr bwMode="auto">
          <a:xfrm>
            <a:off x="2054923" y="5066939"/>
            <a:ext cx="7651051"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现金流较好，有财力支持其进行药物研究，以及收购行业内其余新兴治疗方法，以扩大自己在神经系统领域的占比。</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现金流较好，负债率不高，现有</a:t>
            </a:r>
            <a:r>
              <a:rPr lang="en-US" altLang="zh-CN" sz="1400" dirty="0">
                <a:latin typeface="华文楷体" panose="02010600040101010101" pitchFamily="2" charset="-122"/>
                <a:ea typeface="华文楷体" panose="02010600040101010101" pitchFamily="2" charset="-122"/>
                <a:cs typeface="宋体" pitchFamily="2" charset="-122"/>
              </a:rPr>
              <a:t>PE</a:t>
            </a:r>
            <a:r>
              <a:rPr lang="zh-CN" altLang="en-US" sz="1400" dirty="0">
                <a:latin typeface="华文楷体" panose="02010600040101010101" pitchFamily="2" charset="-122"/>
                <a:ea typeface="华文楷体" panose="02010600040101010101" pitchFamily="2" charset="-122"/>
                <a:cs typeface="宋体" pitchFamily="2" charset="-122"/>
              </a:rPr>
              <a:t>估值只有</a:t>
            </a:r>
            <a:r>
              <a:rPr lang="en-US" altLang="zh-CN" sz="1400" dirty="0">
                <a:latin typeface="华文楷体" panose="02010600040101010101" pitchFamily="2" charset="-122"/>
                <a:ea typeface="华文楷体" panose="02010600040101010101" pitchFamily="2" charset="-122"/>
                <a:cs typeface="宋体" pitchFamily="2" charset="-122"/>
              </a:rPr>
              <a:t>9</a:t>
            </a:r>
            <a:r>
              <a:rPr lang="zh-CN" altLang="en-US" sz="1400" dirty="0">
                <a:latin typeface="华文楷体" panose="02010600040101010101" pitchFamily="2" charset="-122"/>
                <a:ea typeface="华文楷体" panose="02010600040101010101" pitchFamily="2" charset="-122"/>
                <a:cs typeface="宋体" pitchFamily="2" charset="-122"/>
              </a:rPr>
              <a:t>，行业内偏低，短期有较大增长空间。长期持有回报率难以预测，</a:t>
            </a: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管线内研究成功希望较大的药物：</a:t>
            </a:r>
            <a:r>
              <a:rPr lang="en-US" altLang="zh-CN" sz="1400" dirty="0">
                <a:latin typeface="华文楷体" panose="02010600040101010101" pitchFamily="2" charset="-122"/>
                <a:ea typeface="华文楷体" panose="02010600040101010101" pitchFamily="2" charset="-122"/>
                <a:cs typeface="宋体" pitchFamily="2" charset="-122"/>
              </a:rPr>
              <a:t>MS</a:t>
            </a:r>
            <a:r>
              <a:rPr lang="zh-CN" altLang="en-US" sz="1400" dirty="0">
                <a:latin typeface="华文楷体" panose="02010600040101010101" pitchFamily="2" charset="-122"/>
                <a:ea typeface="华文楷体" panose="02010600040101010101" pitchFamily="2" charset="-122"/>
                <a:cs typeface="宋体" pitchFamily="2" charset="-122"/>
              </a:rPr>
              <a:t>成功了盈利空间有限，中风药物成功了关注度低。而市场大，关注度较高的阿尔兹海默症药物风险较大。</a:t>
            </a:r>
          </a:p>
        </p:txBody>
      </p:sp>
      <p:sp>
        <p:nvSpPr>
          <p:cNvPr id="8" name="矩形 17">
            <a:extLst>
              <a:ext uri="{FF2B5EF4-FFF2-40B4-BE49-F238E27FC236}">
                <a16:creationId xmlns:a16="http://schemas.microsoft.com/office/drawing/2014/main" id="{2E4E4611-F093-4D6F-900B-7E880D7A8156}"/>
              </a:ext>
            </a:extLst>
          </p:cNvPr>
          <p:cNvSpPr/>
          <p:nvPr/>
        </p:nvSpPr>
        <p:spPr>
          <a:xfrm>
            <a:off x="1946042" y="959452"/>
            <a:ext cx="7759932" cy="984885"/>
          </a:xfrm>
          <a:prstGeom prst="rect">
            <a:avLst/>
          </a:prstGeom>
        </p:spPr>
        <p:txBody>
          <a:bodyPr wrap="square">
            <a:spAutoFit/>
          </a:bodyPr>
          <a:lstStyle/>
          <a:p>
            <a:pPr>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Times New Roman" pitchFamily="18" charset="0"/>
              </a:rPr>
              <a:t>Biogen</a:t>
            </a:r>
            <a:r>
              <a:rPr lang="zh-CN" altLang="en-US" sz="1400" dirty="0">
                <a:latin typeface="华文楷体" panose="02010600040101010101" pitchFamily="2" charset="-122"/>
                <a:ea typeface="华文楷体" panose="02010600040101010101" pitchFamily="2" charset="-122"/>
                <a:cs typeface="Times New Roman" pitchFamily="18" charset="0"/>
              </a:rPr>
              <a:t>的发展战略在逐渐专一，由神经疾病、血友病、肝炎疫苗以及免疫疾病方面专精至神经系统疾病。</a:t>
            </a:r>
            <a:endParaRPr lang="en-US" altLang="zh-CN" sz="1400" dirty="0">
              <a:latin typeface="华文楷体" panose="02010600040101010101" pitchFamily="2" charset="-122"/>
              <a:ea typeface="华文楷体" panose="02010600040101010101" pitchFamily="2" charset="-122"/>
              <a:cs typeface="Times New Roman" pitchFamily="18" charset="0"/>
            </a:endParaRPr>
          </a:p>
          <a:p>
            <a:pPr>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始终在发展属于神经系统疾病的生态圈，从药物延伸至病人服务，检测等。</a:t>
            </a:r>
          </a:p>
          <a:p>
            <a:pPr lvl="0">
              <a:lnSpc>
                <a:spcPct val="100000"/>
              </a:lnSpc>
            </a:pPr>
            <a:endParaRPr lang="zh-CN" altLang="en-US" sz="1600" dirty="0">
              <a:latin typeface="华文楷体" panose="02010600040101010101" pitchFamily="2" charset="-122"/>
              <a:ea typeface="华文楷体" panose="02010600040101010101" pitchFamily="2" charset="-122"/>
              <a:cs typeface="宋体" pitchFamily="2" charset="-122"/>
            </a:endParaRPr>
          </a:p>
        </p:txBody>
      </p:sp>
      <p:sp>
        <p:nvSpPr>
          <p:cNvPr id="9" name="矩形 18">
            <a:extLst>
              <a:ext uri="{FF2B5EF4-FFF2-40B4-BE49-F238E27FC236}">
                <a16:creationId xmlns:a16="http://schemas.microsoft.com/office/drawing/2014/main" id="{BF2194E4-A0CC-47FB-AD65-FA80B040BCF4}"/>
              </a:ext>
            </a:extLst>
          </p:cNvPr>
          <p:cNvSpPr/>
          <p:nvPr/>
        </p:nvSpPr>
        <p:spPr>
          <a:xfrm>
            <a:off x="1986086" y="1915215"/>
            <a:ext cx="7903502" cy="738664"/>
          </a:xfrm>
          <a:prstGeom prst="rect">
            <a:avLst/>
          </a:prstGeom>
        </p:spPr>
        <p:txBody>
          <a:bodyPr wrap="square">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的收入主要来自于产品</a:t>
            </a:r>
            <a:endParaRPr lang="en-US" altLang="zh-CN" sz="1400" dirty="0">
              <a:latin typeface="华文楷体" panose="02010600040101010101" pitchFamily="2" charset="-122"/>
              <a:ea typeface="华文楷体" panose="02010600040101010101" pitchFamily="2" charset="-122"/>
              <a:cs typeface="宋体" pitchFamily="2" charset="-122"/>
            </a:endParaRP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多发性硬化症产品市场成熟，不会再扩张。未来盈利扩张很大程度上取决于阿尔兹海默症的研究结果。</a:t>
            </a:r>
            <a:endParaRPr lang="en-US" altLang="zh-CN" sz="1400" dirty="0">
              <a:latin typeface="华文楷体" panose="02010600040101010101" pitchFamily="2" charset="-122"/>
              <a:ea typeface="华文楷体" panose="02010600040101010101" pitchFamily="2" charset="-122"/>
              <a:cs typeface="宋体" pitchFamily="2" charset="-122"/>
            </a:endParaRPr>
          </a:p>
        </p:txBody>
      </p:sp>
      <p:sp>
        <p:nvSpPr>
          <p:cNvPr id="10" name="圆角矩形 19">
            <a:extLst>
              <a:ext uri="{FF2B5EF4-FFF2-40B4-BE49-F238E27FC236}">
                <a16:creationId xmlns:a16="http://schemas.microsoft.com/office/drawing/2014/main" id="{D82D63FF-F6E6-4EDC-BB32-86582FA8E9A4}"/>
              </a:ext>
            </a:extLst>
          </p:cNvPr>
          <p:cNvSpPr/>
          <p:nvPr/>
        </p:nvSpPr>
        <p:spPr bwMode="auto">
          <a:xfrm>
            <a:off x="416496" y="950588"/>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公司历史及</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发展战略分析</a:t>
            </a:r>
            <a:endParaRPr lang="en-US" altLang="zh-CN" sz="16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圆角矩形 20">
            <a:extLst>
              <a:ext uri="{FF2B5EF4-FFF2-40B4-BE49-F238E27FC236}">
                <a16:creationId xmlns:a16="http://schemas.microsoft.com/office/drawing/2014/main" id="{6176887E-DE93-48AA-9509-030FC3C2E690}"/>
              </a:ext>
            </a:extLst>
          </p:cNvPr>
          <p:cNvSpPr/>
          <p:nvPr/>
        </p:nvSpPr>
        <p:spPr bwMode="auto">
          <a:xfrm>
            <a:off x="427235" y="1883500"/>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盈利及产品竞争</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力分析</a:t>
            </a:r>
          </a:p>
        </p:txBody>
      </p:sp>
      <p:sp>
        <p:nvSpPr>
          <p:cNvPr id="12" name="圆角矩形 21">
            <a:extLst>
              <a:ext uri="{FF2B5EF4-FFF2-40B4-BE49-F238E27FC236}">
                <a16:creationId xmlns:a16="http://schemas.microsoft.com/office/drawing/2014/main" id="{78ACC300-2A1E-4383-A8E6-9ECC43366540}"/>
              </a:ext>
            </a:extLst>
          </p:cNvPr>
          <p:cNvSpPr/>
          <p:nvPr/>
        </p:nvSpPr>
        <p:spPr bwMode="auto">
          <a:xfrm>
            <a:off x="424524" y="5236685"/>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竞争优势分析</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3" name="Rectangle 2">
            <a:extLst>
              <a:ext uri="{FF2B5EF4-FFF2-40B4-BE49-F238E27FC236}">
                <a16:creationId xmlns:a16="http://schemas.microsoft.com/office/drawing/2014/main" id="{0FAC956E-40E8-4831-9A55-D00FEE4D0C62}"/>
              </a:ext>
            </a:extLst>
          </p:cNvPr>
          <p:cNvSpPr>
            <a:spLocks noChangeArrowheads="1"/>
          </p:cNvSpPr>
          <p:nvPr/>
        </p:nvSpPr>
        <p:spPr bwMode="auto">
          <a:xfrm>
            <a:off x="2054923" y="4338787"/>
            <a:ext cx="7489278"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00000"/>
              </a:lnSpc>
              <a:buFont typeface="Wingdings" pitchFamily="2" charset="2"/>
              <a:buChar char="u"/>
            </a:pPr>
            <a:r>
              <a:rPr lang="en-US" altLang="zh-CN" sz="1400" dirty="0">
                <a:latin typeface="华文楷体" panose="02010600040101010101" pitchFamily="2" charset="-122"/>
                <a:ea typeface="华文楷体" panose="02010600040101010101" pitchFamily="2" charset="-122"/>
                <a:cs typeface="宋体" pitchFamily="2" charset="-122"/>
              </a:rPr>
              <a:t>Biogen</a:t>
            </a:r>
            <a:r>
              <a:rPr lang="zh-CN" altLang="en-US" sz="1400" dirty="0">
                <a:latin typeface="华文楷体" panose="02010600040101010101" pitchFamily="2" charset="-122"/>
                <a:ea typeface="华文楷体" panose="02010600040101010101" pitchFamily="2" charset="-122"/>
                <a:cs typeface="宋体" pitchFamily="2" charset="-122"/>
              </a:rPr>
              <a:t>的核心收入：</a:t>
            </a:r>
            <a:r>
              <a:rPr lang="en-US" altLang="zh-CN" sz="1400" dirty="0">
                <a:latin typeface="华文楷体" panose="02010600040101010101" pitchFamily="2" charset="-122"/>
                <a:ea typeface="华文楷体" panose="02010600040101010101" pitchFamily="2" charset="-122"/>
                <a:cs typeface="宋体" pitchFamily="2" charset="-122"/>
              </a:rPr>
              <a:t>MS</a:t>
            </a:r>
            <a:r>
              <a:rPr lang="zh-CN" altLang="en-US" sz="1400" dirty="0">
                <a:latin typeface="华文楷体" panose="02010600040101010101" pitchFamily="2" charset="-122"/>
                <a:ea typeface="华文楷体" panose="02010600040101010101" pitchFamily="2" charset="-122"/>
                <a:cs typeface="宋体" pitchFamily="2" charset="-122"/>
              </a:rPr>
              <a:t>药物基本由自己生产，</a:t>
            </a:r>
            <a:r>
              <a:rPr lang="en-US" altLang="zh-CN" sz="1400" dirty="0">
                <a:latin typeface="华文楷体" panose="02010600040101010101" pitchFamily="2" charset="-122"/>
                <a:ea typeface="华文楷体" panose="02010600040101010101" pitchFamily="2" charset="-122"/>
                <a:cs typeface="宋体" pitchFamily="2" charset="-122"/>
              </a:rPr>
              <a:t>SPINRAZA</a:t>
            </a:r>
            <a:r>
              <a:rPr lang="zh-CN" altLang="en-US" sz="1400" dirty="0">
                <a:latin typeface="华文楷体" panose="02010600040101010101" pitchFamily="2" charset="-122"/>
                <a:ea typeface="华文楷体" panose="02010600040101010101" pitchFamily="2" charset="-122"/>
                <a:cs typeface="宋体" pitchFamily="2" charset="-122"/>
              </a:rPr>
              <a:t>依赖</a:t>
            </a:r>
            <a:r>
              <a:rPr lang="en-US" altLang="zh-CN" sz="1400" dirty="0">
                <a:latin typeface="华文楷体" panose="02010600040101010101" pitchFamily="2" charset="-122"/>
                <a:ea typeface="华文楷体" panose="02010600040101010101" pitchFamily="2" charset="-122"/>
                <a:cs typeface="宋体" pitchFamily="2" charset="-122"/>
              </a:rPr>
              <a:t>Ionis</a:t>
            </a:r>
            <a:r>
              <a:rPr lang="zh-CN" altLang="en-US" sz="1400" dirty="0">
                <a:latin typeface="华文楷体" panose="02010600040101010101" pitchFamily="2" charset="-122"/>
                <a:ea typeface="华文楷体" panose="02010600040101010101" pitchFamily="2" charset="-122"/>
                <a:cs typeface="宋体" pitchFamily="2" charset="-122"/>
              </a:rPr>
              <a:t>生产原材料。</a:t>
            </a:r>
          </a:p>
          <a:p>
            <a:pPr lvl="0">
              <a:lnSpc>
                <a:spcPct val="100000"/>
              </a:lnSpc>
              <a:buFont typeface="Wingdings" pitchFamily="2" charset="2"/>
              <a:buChar char="u"/>
            </a:pPr>
            <a:r>
              <a:rPr lang="zh-CN" altLang="en-US" sz="1400" dirty="0">
                <a:latin typeface="华文楷体" panose="02010600040101010101" pitchFamily="2" charset="-122"/>
                <a:ea typeface="华文楷体" panose="02010600040101010101" pitchFamily="2" charset="-122"/>
                <a:cs typeface="宋体" pitchFamily="2" charset="-122"/>
              </a:rPr>
              <a:t>渠道方面，欧美大部分自己铺设，渠道较为成熟。</a:t>
            </a:r>
          </a:p>
        </p:txBody>
      </p:sp>
      <p:sp>
        <p:nvSpPr>
          <p:cNvPr id="14" name="圆角矩形 21">
            <a:extLst>
              <a:ext uri="{FF2B5EF4-FFF2-40B4-BE49-F238E27FC236}">
                <a16:creationId xmlns:a16="http://schemas.microsoft.com/office/drawing/2014/main" id="{B9FCCFF8-7AC1-4D38-8AEE-61BD276A6B64}"/>
              </a:ext>
            </a:extLst>
          </p:cNvPr>
          <p:cNvSpPr/>
          <p:nvPr/>
        </p:nvSpPr>
        <p:spPr bwMode="auto">
          <a:xfrm>
            <a:off x="424524" y="4185368"/>
            <a:ext cx="1494099" cy="802093"/>
          </a:xfrm>
          <a:prstGeom prst="roundRect">
            <a:avLst/>
          </a:prstGeom>
          <a:solidFill>
            <a:srgbClr val="AA8535"/>
          </a:solidFill>
          <a:ln w="19050">
            <a:noFill/>
            <a:round/>
            <a:headEnd/>
            <a:tailEnd/>
          </a:ln>
          <a:effectLst/>
        </p:spPr>
        <p:txBody>
          <a:bodyPr wrap="none" rtlCol="0" anchor="ctr"/>
          <a:lstStyle/>
          <a:p>
            <a:pPr algn="ctr"/>
            <a:r>
              <a:rPr lang="zh-CN" altLang="en-US"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渠道分析</a:t>
            </a:r>
            <a:endParaRPr lang="en-US" altLang="zh-CN" sz="1600" b="1"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829EFBD7-18E7-4919-B516-60A2417D0571}"/>
              </a:ext>
            </a:extLst>
          </p:cNvPr>
          <p:cNvGraphicFramePr>
            <a:graphicFrameLocks noGrp="1"/>
          </p:cNvGraphicFramePr>
          <p:nvPr>
            <p:extLst>
              <p:ext uri="{D42A27DB-BD31-4B8C-83A1-F6EECF244321}">
                <p14:modId xmlns:p14="http://schemas.microsoft.com/office/powerpoint/2010/main" val="399364928"/>
              </p:ext>
            </p:extLst>
          </p:nvPr>
        </p:nvGraphicFramePr>
        <p:xfrm>
          <a:off x="288478" y="2767307"/>
          <a:ext cx="9417496" cy="1280160"/>
        </p:xfrm>
        <a:graphic>
          <a:graphicData uri="http://schemas.openxmlformats.org/drawingml/2006/table">
            <a:tbl>
              <a:tblPr firstRow="1" bandRow="1">
                <a:tableStyleId>{9DCAF9ED-07DC-4A11-8D7F-57B35C25682E}</a:tableStyleId>
              </a:tblPr>
              <a:tblGrid>
                <a:gridCol w="2354374">
                  <a:extLst>
                    <a:ext uri="{9D8B030D-6E8A-4147-A177-3AD203B41FA5}">
                      <a16:colId xmlns:a16="http://schemas.microsoft.com/office/drawing/2014/main" val="2511919583"/>
                    </a:ext>
                  </a:extLst>
                </a:gridCol>
                <a:gridCol w="2670188">
                  <a:extLst>
                    <a:ext uri="{9D8B030D-6E8A-4147-A177-3AD203B41FA5}">
                      <a16:colId xmlns:a16="http://schemas.microsoft.com/office/drawing/2014/main" val="4288296704"/>
                    </a:ext>
                  </a:extLst>
                </a:gridCol>
                <a:gridCol w="2088232">
                  <a:extLst>
                    <a:ext uri="{9D8B030D-6E8A-4147-A177-3AD203B41FA5}">
                      <a16:colId xmlns:a16="http://schemas.microsoft.com/office/drawing/2014/main" val="1034249857"/>
                    </a:ext>
                  </a:extLst>
                </a:gridCol>
                <a:gridCol w="2304702">
                  <a:extLst>
                    <a:ext uri="{9D8B030D-6E8A-4147-A177-3AD203B41FA5}">
                      <a16:colId xmlns:a16="http://schemas.microsoft.com/office/drawing/2014/main" val="2820009106"/>
                    </a:ext>
                  </a:extLst>
                </a:gridCol>
              </a:tblGrid>
              <a:tr h="146674">
                <a:tc>
                  <a:txBody>
                    <a:bodyPr/>
                    <a:lstStyle/>
                    <a:p>
                      <a:r>
                        <a:rPr lang="zh-CN" altLang="en-US" sz="1200" dirty="0"/>
                        <a:t>多发性硬化症</a:t>
                      </a:r>
                      <a:endParaRPr lang="en-US" sz="1200" dirty="0"/>
                    </a:p>
                  </a:txBody>
                  <a:tcPr>
                    <a:solidFill>
                      <a:schemeClr val="tx2"/>
                    </a:solidFill>
                  </a:tcPr>
                </a:tc>
                <a:tc>
                  <a:txBody>
                    <a:bodyPr/>
                    <a:lstStyle/>
                    <a:p>
                      <a:r>
                        <a:rPr lang="zh-CN" altLang="en-US" sz="1200" dirty="0"/>
                        <a:t>脊髓肌萎缩症</a:t>
                      </a:r>
                      <a:endParaRPr lang="en-US" sz="1200" dirty="0"/>
                    </a:p>
                  </a:txBody>
                  <a:tcPr>
                    <a:solidFill>
                      <a:schemeClr val="tx2"/>
                    </a:solidFill>
                  </a:tcPr>
                </a:tc>
                <a:tc>
                  <a:txBody>
                    <a:bodyPr/>
                    <a:lstStyle/>
                    <a:p>
                      <a:r>
                        <a:rPr lang="zh-CN" altLang="en-US" sz="1200" dirty="0"/>
                        <a:t>阿尔兹海默症</a:t>
                      </a:r>
                      <a:endParaRPr lang="en-US" sz="1200" dirty="0"/>
                    </a:p>
                  </a:txBody>
                  <a:tcPr>
                    <a:solidFill>
                      <a:schemeClr val="tx2"/>
                    </a:solidFill>
                  </a:tcPr>
                </a:tc>
                <a:tc>
                  <a:txBody>
                    <a:bodyPr/>
                    <a:lstStyle/>
                    <a:p>
                      <a:r>
                        <a:rPr lang="en-US" sz="1200" dirty="0"/>
                        <a:t>B</a:t>
                      </a:r>
                      <a:r>
                        <a:rPr lang="en-US" altLang="zh-CN" sz="1200" dirty="0"/>
                        <a:t>iosimilar</a:t>
                      </a:r>
                      <a:endParaRPr lang="en-US" sz="1200" dirty="0"/>
                    </a:p>
                  </a:txBody>
                  <a:tcPr>
                    <a:solidFill>
                      <a:schemeClr val="tx2"/>
                    </a:solidFill>
                  </a:tcPr>
                </a:tc>
                <a:extLst>
                  <a:ext uri="{0D108BD9-81ED-4DB2-BD59-A6C34878D82A}">
                    <a16:rowId xmlns:a16="http://schemas.microsoft.com/office/drawing/2014/main" val="871390031"/>
                  </a:ext>
                </a:extLst>
              </a:tr>
              <a:tr h="542492">
                <a:tc>
                  <a:txBody>
                    <a:bodyPr/>
                    <a:lstStyle/>
                    <a:p>
                      <a:r>
                        <a:rPr lang="zh-CN" altLang="en-US" sz="1200" dirty="0"/>
                        <a:t>多发性硬化症的产品收入占到了总收入的</a:t>
                      </a:r>
                      <a:r>
                        <a:rPr lang="en-US" altLang="zh-CN" sz="1200" dirty="0"/>
                        <a:t>79%</a:t>
                      </a:r>
                      <a:r>
                        <a:rPr lang="zh-CN" altLang="en-US" sz="1200" dirty="0"/>
                        <a:t>。</a:t>
                      </a:r>
                      <a:endParaRPr lang="en-US" altLang="zh-CN" sz="1200" dirty="0"/>
                    </a:p>
                    <a:p>
                      <a:r>
                        <a:rPr lang="zh-CN" altLang="en-US" sz="1200" dirty="0"/>
                        <a:t>未来收入预计会下降，药品不具有独一性。</a:t>
                      </a:r>
                    </a:p>
                    <a:p>
                      <a:endParaRPr lang="en-US" sz="1200" dirty="0"/>
                    </a:p>
                  </a:txBody>
                  <a:tcPr/>
                </a:tc>
                <a:tc>
                  <a:txBody>
                    <a:bodyPr/>
                    <a:lstStyle/>
                    <a:p>
                      <a:r>
                        <a:rPr lang="zh-CN" altLang="en-US" sz="1200" dirty="0"/>
                        <a:t>脊髓肌萎缩症药物从</a:t>
                      </a:r>
                      <a:r>
                        <a:rPr lang="en-US" altLang="zh-CN" sz="1200" dirty="0"/>
                        <a:t>2016</a:t>
                      </a:r>
                      <a:r>
                        <a:rPr lang="zh-CN" altLang="en-US" sz="1200" dirty="0"/>
                        <a:t>年作为孤儿药上市以后收入猛增，已达到</a:t>
                      </a:r>
                      <a:r>
                        <a:rPr lang="en-US" altLang="zh-CN" sz="1200" dirty="0"/>
                        <a:t>16%</a:t>
                      </a:r>
                      <a:r>
                        <a:rPr lang="zh-CN" altLang="en-US" sz="1200" dirty="0"/>
                        <a:t>。</a:t>
                      </a:r>
                      <a:endParaRPr lang="en-US" altLang="zh-CN" sz="1200" dirty="0"/>
                    </a:p>
                    <a:p>
                      <a:r>
                        <a:rPr lang="zh-CN" altLang="en-US" sz="1200" dirty="0"/>
                        <a:t>遇到了强劲的竞争对手。未来仍会增长，海外市场增长更为迅猛。</a:t>
                      </a:r>
                    </a:p>
                  </a:txBody>
                  <a:tcPr/>
                </a:tc>
                <a:tc>
                  <a:txBody>
                    <a:bodyPr/>
                    <a:lstStyle/>
                    <a:p>
                      <a:r>
                        <a:rPr lang="zh-CN" altLang="en-US" sz="1200" dirty="0"/>
                        <a:t>在研中，风险较大，成功与否难以判断。</a:t>
                      </a:r>
                      <a:endParaRPr lang="en-US" sz="1200" dirty="0"/>
                    </a:p>
                  </a:txBody>
                  <a:tcPr/>
                </a:tc>
                <a:tc>
                  <a:txBody>
                    <a:bodyPr/>
                    <a:lstStyle/>
                    <a:p>
                      <a:r>
                        <a:rPr lang="zh-CN" altLang="en-US" sz="1200" dirty="0"/>
                        <a:t>收入有</a:t>
                      </a:r>
                      <a:r>
                        <a:rPr lang="en-US" altLang="zh-CN" sz="1200" dirty="0"/>
                        <a:t>5%</a:t>
                      </a:r>
                      <a:r>
                        <a:rPr lang="zh-CN" altLang="en-US" sz="1200" dirty="0"/>
                        <a:t>。</a:t>
                      </a:r>
                      <a:endParaRPr lang="en-US" altLang="zh-CN" sz="1200" dirty="0"/>
                    </a:p>
                    <a:p>
                      <a:r>
                        <a:rPr lang="zh-CN" altLang="en-US" sz="1200" dirty="0"/>
                        <a:t>稳定中有增长，未来也会继续增长。</a:t>
                      </a:r>
                      <a:endParaRPr lang="en-US" sz="1200" dirty="0"/>
                    </a:p>
                  </a:txBody>
                  <a:tcPr/>
                </a:tc>
                <a:extLst>
                  <a:ext uri="{0D108BD9-81ED-4DB2-BD59-A6C34878D82A}">
                    <a16:rowId xmlns:a16="http://schemas.microsoft.com/office/drawing/2014/main" val="4257830991"/>
                  </a:ext>
                </a:extLst>
              </a:tr>
            </a:tbl>
          </a:graphicData>
        </a:graphic>
      </p:graphicFrame>
      <p:cxnSp>
        <p:nvCxnSpPr>
          <p:cNvPr id="16" name="Straight Connector 15">
            <a:extLst>
              <a:ext uri="{FF2B5EF4-FFF2-40B4-BE49-F238E27FC236}">
                <a16:creationId xmlns:a16="http://schemas.microsoft.com/office/drawing/2014/main" id="{FF637424-14FC-45C7-A56B-EE2271E7A58E}"/>
              </a:ext>
            </a:extLst>
          </p:cNvPr>
          <p:cNvCxnSpPr/>
          <p:nvPr/>
        </p:nvCxnSpPr>
        <p:spPr>
          <a:xfrm>
            <a:off x="122773" y="1844824"/>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266A3C-E55D-4446-9EB6-DDFA438FBD05}"/>
              </a:ext>
            </a:extLst>
          </p:cNvPr>
          <p:cNvCxnSpPr/>
          <p:nvPr/>
        </p:nvCxnSpPr>
        <p:spPr>
          <a:xfrm>
            <a:off x="122773" y="5064611"/>
            <a:ext cx="9583201" cy="0"/>
          </a:xfrm>
          <a:prstGeom prst="line">
            <a:avLst/>
          </a:prstGeom>
          <a:ln w="19050">
            <a:solidFill>
              <a:srgbClr val="AA853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178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D49A37-7689-4B6E-8C83-37F8A5D9031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2A046D32-967A-49C7-BB3D-A077E66510A9}"/>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7053CE9B-2BC3-45E1-BE2C-3C94BC330567}"/>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9C14F4A0-A056-4B30-8E32-C9E42A084417}"/>
              </a:ext>
            </a:extLst>
          </p:cNvPr>
          <p:cNvSpPr>
            <a:spLocks noGrp="1"/>
          </p:cNvSpPr>
          <p:nvPr>
            <p:ph type="title"/>
          </p:nvPr>
        </p:nvSpPr>
        <p:spPr/>
        <p:txBody>
          <a:bodyPr/>
          <a:lstStyle/>
          <a:p>
            <a:r>
              <a:rPr lang="zh-CN" altLang="en-US" dirty="0"/>
              <a:t>关键统计</a:t>
            </a:r>
            <a:endParaRPr lang="en-US" dirty="0"/>
          </a:p>
        </p:txBody>
      </p:sp>
      <p:graphicFrame>
        <p:nvGraphicFramePr>
          <p:cNvPr id="8" name="Table 7">
            <a:extLst>
              <a:ext uri="{FF2B5EF4-FFF2-40B4-BE49-F238E27FC236}">
                <a16:creationId xmlns:a16="http://schemas.microsoft.com/office/drawing/2014/main" id="{F583F423-FBF6-4583-8FED-D51E09276F69}"/>
              </a:ext>
            </a:extLst>
          </p:cNvPr>
          <p:cNvGraphicFramePr>
            <a:graphicFrameLocks noGrp="1"/>
          </p:cNvGraphicFramePr>
          <p:nvPr>
            <p:extLst>
              <p:ext uri="{D42A27DB-BD31-4B8C-83A1-F6EECF244321}">
                <p14:modId xmlns:p14="http://schemas.microsoft.com/office/powerpoint/2010/main" val="4288011500"/>
              </p:ext>
            </p:extLst>
          </p:nvPr>
        </p:nvGraphicFramePr>
        <p:xfrm>
          <a:off x="194334" y="890775"/>
          <a:ext cx="6846896" cy="3789070"/>
        </p:xfrm>
        <a:graphic>
          <a:graphicData uri="http://schemas.openxmlformats.org/drawingml/2006/table">
            <a:tbl>
              <a:tblPr/>
              <a:tblGrid>
                <a:gridCol w="1244891">
                  <a:extLst>
                    <a:ext uri="{9D8B030D-6E8A-4147-A177-3AD203B41FA5}">
                      <a16:colId xmlns:a16="http://schemas.microsoft.com/office/drawing/2014/main" val="844931502"/>
                    </a:ext>
                  </a:extLst>
                </a:gridCol>
                <a:gridCol w="622445">
                  <a:extLst>
                    <a:ext uri="{9D8B030D-6E8A-4147-A177-3AD203B41FA5}">
                      <a16:colId xmlns:a16="http://schemas.microsoft.com/office/drawing/2014/main" val="2893543014"/>
                    </a:ext>
                  </a:extLst>
                </a:gridCol>
                <a:gridCol w="622445">
                  <a:extLst>
                    <a:ext uri="{9D8B030D-6E8A-4147-A177-3AD203B41FA5}">
                      <a16:colId xmlns:a16="http://schemas.microsoft.com/office/drawing/2014/main" val="400728381"/>
                    </a:ext>
                  </a:extLst>
                </a:gridCol>
                <a:gridCol w="622445">
                  <a:extLst>
                    <a:ext uri="{9D8B030D-6E8A-4147-A177-3AD203B41FA5}">
                      <a16:colId xmlns:a16="http://schemas.microsoft.com/office/drawing/2014/main" val="3933075935"/>
                    </a:ext>
                  </a:extLst>
                </a:gridCol>
                <a:gridCol w="622445">
                  <a:extLst>
                    <a:ext uri="{9D8B030D-6E8A-4147-A177-3AD203B41FA5}">
                      <a16:colId xmlns:a16="http://schemas.microsoft.com/office/drawing/2014/main" val="4163942825"/>
                    </a:ext>
                  </a:extLst>
                </a:gridCol>
                <a:gridCol w="622445">
                  <a:extLst>
                    <a:ext uri="{9D8B030D-6E8A-4147-A177-3AD203B41FA5}">
                      <a16:colId xmlns:a16="http://schemas.microsoft.com/office/drawing/2014/main" val="79479743"/>
                    </a:ext>
                  </a:extLst>
                </a:gridCol>
                <a:gridCol w="622445">
                  <a:extLst>
                    <a:ext uri="{9D8B030D-6E8A-4147-A177-3AD203B41FA5}">
                      <a16:colId xmlns:a16="http://schemas.microsoft.com/office/drawing/2014/main" val="3775586780"/>
                    </a:ext>
                  </a:extLst>
                </a:gridCol>
                <a:gridCol w="622445">
                  <a:extLst>
                    <a:ext uri="{9D8B030D-6E8A-4147-A177-3AD203B41FA5}">
                      <a16:colId xmlns:a16="http://schemas.microsoft.com/office/drawing/2014/main" val="1932027701"/>
                    </a:ext>
                  </a:extLst>
                </a:gridCol>
                <a:gridCol w="622445">
                  <a:extLst>
                    <a:ext uri="{9D8B030D-6E8A-4147-A177-3AD203B41FA5}">
                      <a16:colId xmlns:a16="http://schemas.microsoft.com/office/drawing/2014/main" val="188796107"/>
                    </a:ext>
                  </a:extLst>
                </a:gridCol>
                <a:gridCol w="622445">
                  <a:extLst>
                    <a:ext uri="{9D8B030D-6E8A-4147-A177-3AD203B41FA5}">
                      <a16:colId xmlns:a16="http://schemas.microsoft.com/office/drawing/2014/main" val="725651637"/>
                    </a:ext>
                  </a:extLst>
                </a:gridCol>
              </a:tblGrid>
              <a:tr h="261135">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2019 </a:t>
                      </a:r>
                      <a:r>
                        <a:rPr lang="zh-CN" altLang="en-US" sz="900" b="1" i="0" u="none" strike="noStrike" dirty="0">
                          <a:solidFill>
                            <a:srgbClr val="FFFFFF"/>
                          </a:solidFill>
                          <a:effectLst/>
                          <a:latin typeface="Arial" panose="020B0604020202020204" pitchFamily="34" charset="0"/>
                        </a:rPr>
                        <a:t>预测</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2020 </a:t>
                      </a:r>
                      <a:r>
                        <a:rPr lang="zh-CN" altLang="en-US" sz="900" b="1" i="0" u="none" strike="noStrike" dirty="0">
                          <a:solidFill>
                            <a:srgbClr val="FFFFFF"/>
                          </a:solidFill>
                          <a:effectLst/>
                          <a:latin typeface="Arial" panose="020B0604020202020204" pitchFamily="34" charset="0"/>
                        </a:rPr>
                        <a:t>预测</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1698933121"/>
                  </a:ext>
                </a:extLst>
              </a:tr>
              <a:tr h="161424">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12/31/2020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012464761"/>
                  </a:ext>
                </a:extLst>
              </a:tr>
              <a:tr h="161424">
                <a:tc>
                  <a:txBody>
                    <a:bodyPr/>
                    <a:lstStyle/>
                    <a:p>
                      <a:pPr algn="l" fontAlgn="b"/>
                      <a:r>
                        <a:rPr lang="zh-CN" altLang="en-US" sz="900" b="1" i="0" u="none" strike="noStrike">
                          <a:solidFill>
                            <a:srgbClr val="000000"/>
                          </a:solidFill>
                          <a:effectLst/>
                          <a:latin typeface="Arial" panose="020B0604020202020204" pitchFamily="34" charset="0"/>
                        </a:rPr>
                        <a:t>市值</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34,628.5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66,071.8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79,622.4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66,968.1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61,224.9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67,377.6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59,341.4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85773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现金与现金等同</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3,742.4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3,316.0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6,188.9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7,724.5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6,746.3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4,913.9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9083541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优先股及其他</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-14.7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22452738"/>
                  </a:ext>
                </a:extLst>
              </a:tr>
              <a:tr h="161424">
                <a:tc>
                  <a:txBody>
                    <a:bodyPr/>
                    <a:lstStyle/>
                    <a:p>
                      <a:pPr algn="l" fontAlgn="b"/>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总债务</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1,140.8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595.9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585.2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6,526.3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6,517.4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5,938.2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1964012"/>
                  </a:ext>
                </a:extLst>
              </a:tr>
              <a:tr h="161424">
                <a:tc>
                  <a:txBody>
                    <a:bodyPr/>
                    <a:lstStyle/>
                    <a:p>
                      <a:pPr algn="l" fontAlgn="b"/>
                      <a:r>
                        <a:rPr lang="zh-CN" altLang="en-US" sz="900" b="1" i="0" u="none" strike="noStrike">
                          <a:solidFill>
                            <a:srgbClr val="000000"/>
                          </a:solidFill>
                          <a:effectLst/>
                          <a:latin typeface="Arial" panose="020B0604020202020204" pitchFamily="34" charset="0"/>
                        </a:rPr>
                        <a:t>企业价值</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32,029.2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64,819.8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76,896.6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67,307.6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60,006.3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66,554.8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60,356.0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78564530"/>
                  </a:ext>
                </a:extLst>
              </a:tr>
              <a:tr h="161424">
                <a:tc>
                  <a:txBody>
                    <a:bodyPr/>
                    <a:lstStyle/>
                    <a:p>
                      <a:pPr algn="l"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12923081"/>
                  </a:ext>
                </a:extLst>
              </a:tr>
              <a:tr h="161424">
                <a:tc>
                  <a:txBody>
                    <a:bodyPr/>
                    <a:lstStyle/>
                    <a:p>
                      <a:pPr algn="l" fontAlgn="b"/>
                      <a:r>
                        <a:rPr lang="zh-CN" altLang="en-US" sz="900" b="1" i="0" u="none" strike="noStrike">
                          <a:solidFill>
                            <a:srgbClr val="000000"/>
                          </a:solidFill>
                          <a:effectLst/>
                          <a:latin typeface="Arial" panose="020B0604020202020204" pitchFamily="34" charset="0"/>
                        </a:rPr>
                        <a:t>营收，经调整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5,516.5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6,932.2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9,703.3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10,763.8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11,448.8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12,273.9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13,452.9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13,931.3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13,823.2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32338357"/>
                  </a:ext>
                </a:extLst>
              </a:tr>
              <a:tr h="161424">
                <a:tc>
                  <a:txBody>
                    <a:bodyPr/>
                    <a:lstStyle/>
                    <a:p>
                      <a:pPr algn="l" fontAlgn="b"/>
                      <a:r>
                        <a:rPr lang="zh-CN" altLang="en-US" sz="900" b="0" i="1" u="none" strike="noStrike">
                          <a:solidFill>
                            <a:srgbClr val="333333"/>
                          </a:solidFill>
                          <a:effectLst/>
                          <a:latin typeface="Arial" panose="020B0604020202020204" pitchFamily="34" charset="0"/>
                        </a:rPr>
                        <a:t>  增长</a:t>
                      </a:r>
                      <a:r>
                        <a:rPr lang="en-US" altLang="zh-CN" sz="900" b="0" i="1" u="none" strike="noStrike">
                          <a:solidFill>
                            <a:srgbClr val="333333"/>
                          </a:solidFill>
                          <a:effectLst/>
                          <a:latin typeface="Arial" panose="020B0604020202020204" pitchFamily="34" charset="0"/>
                        </a:rPr>
                        <a:t>%</a:t>
                      </a:r>
                      <a:r>
                        <a:rPr lang="zh-CN" altLang="en-US" sz="900" b="0" i="1" u="none" strike="noStrike">
                          <a:solidFill>
                            <a:srgbClr val="333333"/>
                          </a:solidFill>
                          <a:effectLst/>
                          <a:latin typeface="Arial" panose="020B0604020202020204" pitchFamily="34" charset="0"/>
                        </a:rPr>
                        <a:t>同比</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25.7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40.0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7.2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-0.8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27920488"/>
                  </a:ext>
                </a:extLst>
              </a:tr>
              <a:tr h="161424">
                <a:tc>
                  <a:txBody>
                    <a:bodyPr/>
                    <a:lstStyle/>
                    <a:p>
                      <a:pPr algn="l" fontAlgn="b"/>
                      <a:r>
                        <a:rPr lang="zh-CN" altLang="en-US" sz="900" b="1" i="0" u="none" strike="noStrike">
                          <a:solidFill>
                            <a:srgbClr val="000000"/>
                          </a:solidFill>
                          <a:effectLst/>
                          <a:latin typeface="Arial" panose="020B0604020202020204" pitchFamily="34" charset="0"/>
                        </a:rPr>
                        <a:t>毛利润，经调整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4,971.0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8,532.3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9,523.4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9,970.1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10,643.9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11,636.6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11,948.6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11,945.3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98275751"/>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90.1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87.1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85.8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86.4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8874545"/>
                  </a:ext>
                </a:extLst>
              </a:tr>
              <a:tr h="272751">
                <a:tc>
                  <a:txBody>
                    <a:bodyPr/>
                    <a:lstStyle/>
                    <a:p>
                      <a:pPr algn="l" fontAlgn="b"/>
                      <a:r>
                        <a:rPr lang="zh-CN" altLang="en-US" sz="900" b="1" i="0" u="none" strike="noStrike">
                          <a:solidFill>
                            <a:srgbClr val="000000"/>
                          </a:solidFill>
                          <a:effectLst/>
                          <a:latin typeface="Arial" panose="020B0604020202020204" pitchFamily="34" charset="0"/>
                        </a:rPr>
                        <a:t>息税折旧摊销前利润，经调整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2,212.7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3,049.0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4,604.9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5,615.3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6,416.5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6,780.5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7,433.4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7,668.6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7,638.5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20876724"/>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47.5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52.2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56.0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24844211"/>
                  </a:ext>
                </a:extLst>
              </a:tr>
              <a:tr h="161424">
                <a:tc>
                  <a:txBody>
                    <a:bodyPr/>
                    <a:lstStyle/>
                    <a:p>
                      <a:pPr algn="l" fontAlgn="b"/>
                      <a:r>
                        <a:rPr lang="zh-CN" altLang="en-US" sz="900" b="1" i="0" u="none" strike="noStrike">
                          <a:solidFill>
                            <a:srgbClr val="000000"/>
                          </a:solidFill>
                          <a:effectLst/>
                          <a:latin typeface="Arial" panose="020B0604020202020204" pitchFamily="34" charset="0"/>
                        </a:rPr>
                        <a:t>净利润，经调整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1,374.0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1,853.5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2,889.4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3,647.0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4,142.1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3,995.0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4,913.7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5,724.0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5,747.5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19762034"/>
                  </a:ext>
                </a:extLst>
              </a:tr>
              <a:tr h="161424">
                <a:tc>
                  <a:txBody>
                    <a:bodyPr/>
                    <a:lstStyle/>
                    <a:p>
                      <a:pPr algn="l" fontAlgn="b"/>
                      <a:r>
                        <a:rPr lang="zh-CN" altLang="en-US" sz="900" b="0" i="1" u="none" strike="noStrike">
                          <a:solidFill>
                            <a:srgbClr val="333333"/>
                          </a:solidFill>
                          <a:effectLst/>
                          <a:latin typeface="Arial" panose="020B0604020202020204" pitchFamily="34" charset="0"/>
                        </a:rPr>
                        <a:t>  利润率</a:t>
                      </a:r>
                      <a:r>
                        <a:rPr lang="en-US" altLang="zh-CN" sz="900" b="0" i="1" u="none" strike="noStrike">
                          <a:solidFill>
                            <a:srgbClr val="333333"/>
                          </a:solidFill>
                          <a:effectLst/>
                          <a:latin typeface="Arial" panose="020B0604020202020204" pitchFamily="34" charset="0"/>
                        </a:rPr>
                        <a:t>%</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29.8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33.9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32.5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36.5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41.1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41.6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96873585"/>
                  </a:ext>
                </a:extLst>
              </a:tr>
              <a:tr h="161424">
                <a:tc>
                  <a:txBody>
                    <a:bodyPr/>
                    <a:lstStyle/>
                    <a:p>
                      <a:pPr algn="l" fontAlgn="b"/>
                      <a:r>
                        <a:rPr lang="en-US" sz="900" b="1" i="0" u="none" strike="noStrike">
                          <a:solidFill>
                            <a:srgbClr val="000000"/>
                          </a:solidFill>
                          <a:effectLst/>
                          <a:latin typeface="Arial" panose="020B0604020202020204" pitchFamily="34" charset="0"/>
                        </a:rPr>
                        <a:t>EPS，</a:t>
                      </a:r>
                      <a:r>
                        <a:rPr lang="zh-CN" altLang="en-US" sz="900" b="1" i="0" u="none" strike="noStrike">
                          <a:solidFill>
                            <a:srgbClr val="000000"/>
                          </a:solidFill>
                          <a:effectLst/>
                          <a:latin typeface="Arial" panose="020B0604020202020204" pitchFamily="34" charset="0"/>
                        </a:rPr>
                        <a:t>经调整</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5.73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12.18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23.93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30.49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13679096"/>
                  </a:ext>
                </a:extLst>
              </a:tr>
              <a:tr h="161424">
                <a:tc>
                  <a:txBody>
                    <a:bodyPr/>
                    <a:lstStyle/>
                    <a:p>
                      <a:pPr algn="l" fontAlgn="b"/>
                      <a:r>
                        <a:rPr lang="zh-CN" altLang="en-US" sz="900" b="0" i="1" u="none" strike="noStrike">
                          <a:solidFill>
                            <a:srgbClr val="333333"/>
                          </a:solidFill>
                          <a:effectLst/>
                          <a:latin typeface="Arial" panose="020B0604020202020204" pitchFamily="34" charset="0"/>
                        </a:rPr>
                        <a:t>  增长</a:t>
                      </a:r>
                      <a:r>
                        <a:rPr lang="en-US" altLang="zh-CN" sz="900" b="0" i="1" u="none" strike="noStrike">
                          <a:solidFill>
                            <a:srgbClr val="333333"/>
                          </a:solidFill>
                          <a:effectLst/>
                          <a:latin typeface="Arial" panose="020B0604020202020204" pitchFamily="34" charset="0"/>
                        </a:rPr>
                        <a:t>%</a:t>
                      </a:r>
                      <a:r>
                        <a:rPr lang="zh-CN" altLang="en-US" sz="900" b="0" i="1" u="none" strike="noStrike">
                          <a:solidFill>
                            <a:srgbClr val="333333"/>
                          </a:solidFill>
                          <a:effectLst/>
                          <a:latin typeface="Arial" panose="020B0604020202020204" pitchFamily="34" charset="0"/>
                        </a:rPr>
                        <a:t>同比</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35.5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56.7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29.5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27.6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23.2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1" u="none" strike="noStrike">
                          <a:solidFill>
                            <a:srgbClr val="000000"/>
                          </a:solidFill>
                          <a:effectLst/>
                          <a:latin typeface="Arial" panose="020B0604020202020204" pitchFamily="34" charset="0"/>
                        </a:rPr>
                        <a:t>3.4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615725064"/>
                  </a:ext>
                </a:extLst>
              </a:tr>
              <a:tr h="161424">
                <a:tc>
                  <a:txBody>
                    <a:bodyPr/>
                    <a:lstStyle/>
                    <a:p>
                      <a:pPr algn="l"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60384816"/>
                  </a:ext>
                </a:extLst>
              </a:tr>
              <a:tr h="161424">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1,879.9</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2,345.1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2,942.1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4,587.2</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4,551.0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6,187.7</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48931880"/>
                  </a:ext>
                </a:extLst>
              </a:tr>
              <a:tr h="161424">
                <a:tc>
                  <a:txBody>
                    <a:bodyPr/>
                    <a:lstStyle/>
                    <a:p>
                      <a:pPr algn="l" fontAlgn="b"/>
                      <a:r>
                        <a:rPr lang="zh-CN" altLang="en-US" sz="900" b="1" i="0" u="none" strike="noStrike">
                          <a:solidFill>
                            <a:srgbClr val="000000"/>
                          </a:solidFill>
                          <a:effectLst/>
                          <a:latin typeface="Arial" panose="020B0604020202020204" pitchFamily="34" charset="0"/>
                        </a:rPr>
                        <a:t>资本支出</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-254.5</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-246.3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-287.8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-643.0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-616.1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-867.4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-770.6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-582.0</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-631.4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9428197"/>
                  </a:ext>
                </a:extLst>
              </a:tr>
              <a:tr h="161424">
                <a:tc>
                  <a:txBody>
                    <a:bodyPr/>
                    <a:lstStyle/>
                    <a:p>
                      <a:pPr algn="l" fontAlgn="b"/>
                      <a:r>
                        <a:rPr lang="zh-CN" altLang="en-US" sz="900" b="1" i="0" u="none" strike="noStrike">
                          <a:solidFill>
                            <a:srgbClr val="000000"/>
                          </a:solidFill>
                          <a:effectLst/>
                          <a:latin typeface="Arial" panose="020B0604020202020204" pitchFamily="34" charset="0"/>
                        </a:rPr>
                        <a:t>自由现金流量</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1,625.3</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2,098.8</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2,654.4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3,276.4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3,971.1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3,683.6</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5,417.1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5,909.4</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6,020.1</a:t>
                      </a:r>
                    </a:p>
                  </a:txBody>
                  <a:tcPr marL="5975" marR="5975" marT="5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3460420"/>
                  </a:ext>
                </a:extLst>
              </a:tr>
            </a:tbl>
          </a:graphicData>
        </a:graphic>
      </p:graphicFrame>
      <p:graphicFrame>
        <p:nvGraphicFramePr>
          <p:cNvPr id="9" name="Chart 8">
            <a:extLst>
              <a:ext uri="{FF2B5EF4-FFF2-40B4-BE49-F238E27FC236}">
                <a16:creationId xmlns:a16="http://schemas.microsoft.com/office/drawing/2014/main" id="{7149D3BF-4AC0-4DE8-83B9-18F4BB36DB09}"/>
              </a:ext>
            </a:extLst>
          </p:cNvPr>
          <p:cNvGraphicFramePr>
            <a:graphicFrameLocks/>
          </p:cNvGraphicFramePr>
          <p:nvPr>
            <p:extLst>
              <p:ext uri="{D42A27DB-BD31-4B8C-83A1-F6EECF244321}">
                <p14:modId xmlns:p14="http://schemas.microsoft.com/office/powerpoint/2010/main" val="2092908427"/>
              </p:ext>
            </p:extLst>
          </p:nvPr>
        </p:nvGraphicFramePr>
        <p:xfrm>
          <a:off x="7185248" y="905928"/>
          <a:ext cx="2664297" cy="38219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a:extLst>
              <a:ext uri="{FF2B5EF4-FFF2-40B4-BE49-F238E27FC236}">
                <a16:creationId xmlns:a16="http://schemas.microsoft.com/office/drawing/2014/main" id="{95FDE44D-EFF8-48CC-83FD-82FB17AB50F0}"/>
              </a:ext>
            </a:extLst>
          </p:cNvPr>
          <p:cNvGraphicFramePr>
            <a:graphicFrameLocks noGrp="1"/>
          </p:cNvGraphicFramePr>
          <p:nvPr>
            <p:extLst>
              <p:ext uri="{D42A27DB-BD31-4B8C-83A1-F6EECF244321}">
                <p14:modId xmlns:p14="http://schemas.microsoft.com/office/powerpoint/2010/main" val="1189534845"/>
              </p:ext>
            </p:extLst>
          </p:nvPr>
        </p:nvGraphicFramePr>
        <p:xfrm>
          <a:off x="194336" y="4949114"/>
          <a:ext cx="9511638" cy="1432344"/>
        </p:xfrm>
        <a:graphic>
          <a:graphicData uri="http://schemas.openxmlformats.org/drawingml/2006/table">
            <a:tbl>
              <a:tblPr firstRow="1" firstCol="1" bandRow="1">
                <a:tableStyleId>{5940675A-B579-460E-94D1-54222C63F5DA}</a:tableStyleId>
              </a:tblPr>
              <a:tblGrid>
                <a:gridCol w="1442949">
                  <a:extLst>
                    <a:ext uri="{9D8B030D-6E8A-4147-A177-3AD203B41FA5}">
                      <a16:colId xmlns:a16="http://schemas.microsoft.com/office/drawing/2014/main" val="868062863"/>
                    </a:ext>
                  </a:extLst>
                </a:gridCol>
                <a:gridCol w="933315">
                  <a:extLst>
                    <a:ext uri="{9D8B030D-6E8A-4147-A177-3AD203B41FA5}">
                      <a16:colId xmlns:a16="http://schemas.microsoft.com/office/drawing/2014/main" val="1294315964"/>
                    </a:ext>
                  </a:extLst>
                </a:gridCol>
                <a:gridCol w="7135374">
                  <a:extLst>
                    <a:ext uri="{9D8B030D-6E8A-4147-A177-3AD203B41FA5}">
                      <a16:colId xmlns:a16="http://schemas.microsoft.com/office/drawing/2014/main" val="263962904"/>
                    </a:ext>
                  </a:extLst>
                </a:gridCol>
              </a:tblGrid>
              <a:tr h="155702">
                <a:tc rowSpan="2">
                  <a:txBody>
                    <a:bodyPr/>
                    <a:lstStyle/>
                    <a:p>
                      <a:pPr marL="0" marR="0">
                        <a:lnSpc>
                          <a:spcPct val="107000"/>
                        </a:lnSpc>
                        <a:spcBef>
                          <a:spcPts val="0"/>
                        </a:spcBef>
                        <a:spcAft>
                          <a:spcPts val="0"/>
                        </a:spcAft>
                      </a:pPr>
                      <a:r>
                        <a:rPr lang="en-US" sz="1000" dirty="0">
                          <a:effectLst/>
                        </a:rPr>
                        <a:t> </a:t>
                      </a:r>
                      <a:r>
                        <a:rPr lang="zh-CN" altLang="en-US" sz="1000" dirty="0">
                          <a:effectLst/>
                        </a:rPr>
                        <a:t>产品收入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a:lnSpc>
                          <a:spcPct val="107000"/>
                        </a:lnSpc>
                        <a:spcBef>
                          <a:spcPts val="0"/>
                        </a:spcBef>
                        <a:spcAft>
                          <a:spcPts val="0"/>
                        </a:spcAft>
                      </a:pPr>
                      <a:r>
                        <a:rPr lang="zh-CN" sz="1000" dirty="0">
                          <a:effectLst/>
                        </a:rPr>
                        <a:t>增长</a:t>
                      </a:r>
                      <a:r>
                        <a:rPr lang="en-US" sz="1000" dirty="0">
                          <a:effectLst/>
                        </a:rPr>
                        <a:t>5.1%</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en-US" sz="1000" dirty="0">
                          <a:effectLst/>
                        </a:rPr>
                        <a:t>SPINRAZA</a:t>
                      </a:r>
                      <a:r>
                        <a:rPr lang="zh-CN" sz="1000" dirty="0">
                          <a:effectLst/>
                        </a:rPr>
                        <a:t>和</a:t>
                      </a:r>
                      <a:r>
                        <a:rPr lang="en-US" sz="1000" dirty="0">
                          <a:effectLst/>
                        </a:rPr>
                        <a:t>biosimilar </a:t>
                      </a:r>
                      <a:r>
                        <a:rPr lang="zh-CN" sz="1000" dirty="0">
                          <a:effectLst/>
                        </a:rPr>
                        <a:t>增长</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557739"/>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MS</a:t>
                      </a:r>
                      <a:r>
                        <a:rPr lang="zh-CN" sz="1000" dirty="0">
                          <a:effectLst/>
                        </a:rPr>
                        <a:t>产品</a:t>
                      </a:r>
                      <a:r>
                        <a:rPr lang="en-US" sz="1000" dirty="0">
                          <a:effectLst/>
                        </a:rPr>
                        <a:t>4.3%</a:t>
                      </a:r>
                      <a:r>
                        <a:rPr lang="zh-CN" sz="1000" dirty="0">
                          <a:effectLst/>
                        </a:rPr>
                        <a:t>的下降。血友病业务切出造成产品利润下降。</a:t>
                      </a:r>
                      <a:r>
                        <a:rPr lang="en-US" sz="1000" dirty="0">
                          <a:effectLst/>
                        </a:rPr>
                        <a:t>ZINBRYTA</a:t>
                      </a:r>
                      <a:r>
                        <a:rPr lang="zh-CN" sz="1000" dirty="0">
                          <a:effectLst/>
                        </a:rPr>
                        <a:t>在</a:t>
                      </a:r>
                      <a:r>
                        <a:rPr lang="en-US" sz="1000" dirty="0">
                          <a:effectLst/>
                        </a:rPr>
                        <a:t>2018</a:t>
                      </a:r>
                      <a:r>
                        <a:rPr lang="zh-CN" sz="1000" dirty="0">
                          <a:effectLst/>
                        </a:rPr>
                        <a:t>年的时候自动退出市场，下降了</a:t>
                      </a:r>
                      <a:r>
                        <a:rPr lang="en-US" sz="1000" dirty="0">
                          <a:effectLst/>
                        </a:rPr>
                        <a:t>$125.7</a:t>
                      </a:r>
                      <a:r>
                        <a:rPr lang="zh-CN" sz="1000" dirty="0">
                          <a:effectLst/>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851663"/>
                  </a:ext>
                </a:extLst>
              </a:tr>
              <a:tr h="139087">
                <a:tc>
                  <a:txBody>
                    <a:bodyPr/>
                    <a:lstStyle/>
                    <a:p>
                      <a:pPr marL="0" marR="0">
                        <a:lnSpc>
                          <a:spcPct val="107000"/>
                        </a:lnSpc>
                        <a:spcBef>
                          <a:spcPts val="0"/>
                        </a:spcBef>
                        <a:spcAft>
                          <a:spcPts val="0"/>
                        </a:spcAft>
                      </a:pPr>
                      <a:r>
                        <a:rPr lang="en-US" sz="1000" dirty="0">
                          <a:effectLst/>
                        </a:rPr>
                        <a:t>Anti-CD20 program</a:t>
                      </a:r>
                      <a:r>
                        <a:rPr lang="zh-CN" sz="1000" dirty="0">
                          <a:effectLst/>
                        </a:rPr>
                        <a:t>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增长</a:t>
                      </a:r>
                      <a:r>
                        <a:rPr lang="en-US" sz="1000" dirty="0">
                          <a:effectLst/>
                        </a:rPr>
                        <a:t>27%</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主要归功于</a:t>
                      </a:r>
                      <a:r>
                        <a:rPr lang="en-US" sz="1000" dirty="0">
                          <a:effectLst/>
                        </a:rPr>
                        <a:t>OCREVUS</a:t>
                      </a:r>
                      <a:r>
                        <a:rPr lang="zh-CN" sz="1000" dirty="0">
                          <a:effectLst/>
                        </a:rPr>
                        <a:t>（</a:t>
                      </a:r>
                      <a:r>
                        <a:rPr lang="en-US" sz="1000" dirty="0" err="1">
                          <a:effectLst/>
                        </a:rPr>
                        <a:t>Genetech</a:t>
                      </a:r>
                      <a:r>
                        <a:rPr lang="zh-CN" sz="1000" dirty="0">
                          <a:effectLst/>
                        </a:rPr>
                        <a:t>）的销售增长。</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5022246"/>
                  </a:ext>
                </a:extLst>
              </a:tr>
              <a:tr h="180822">
                <a:tc>
                  <a:txBody>
                    <a:bodyPr/>
                    <a:lstStyle/>
                    <a:p>
                      <a:pPr marL="0" marR="0">
                        <a:lnSpc>
                          <a:spcPct val="107000"/>
                        </a:lnSpc>
                        <a:spcBef>
                          <a:spcPts val="0"/>
                        </a:spcBef>
                        <a:spcAft>
                          <a:spcPts val="0"/>
                        </a:spcAft>
                      </a:pPr>
                      <a:r>
                        <a:rPr lang="zh-CN" sz="1000" dirty="0">
                          <a:effectLst/>
                        </a:rPr>
                        <a:t>其他收入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增长</a:t>
                      </a:r>
                      <a:r>
                        <a:rPr lang="en-US" sz="1000" dirty="0">
                          <a:effectLst/>
                        </a:rPr>
                        <a:t>585.9%</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合同制造收入</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787731"/>
                  </a:ext>
                </a:extLst>
              </a:tr>
              <a:tr h="155702">
                <a:tc rowSpan="3">
                  <a:txBody>
                    <a:bodyPr/>
                    <a:lstStyle/>
                    <a:p>
                      <a:pPr marL="0" marR="0">
                        <a:lnSpc>
                          <a:spcPct val="107000"/>
                        </a:lnSpc>
                        <a:spcBef>
                          <a:spcPts val="0"/>
                        </a:spcBef>
                        <a:spcAft>
                          <a:spcPts val="0"/>
                        </a:spcAft>
                      </a:pPr>
                      <a:r>
                        <a:rPr lang="zh-CN" sz="1000" dirty="0">
                          <a:effectLst/>
                        </a:rPr>
                        <a:t>总成本及开支</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nSpc>
                          <a:spcPct val="107000"/>
                        </a:lnSpc>
                        <a:spcBef>
                          <a:spcPts val="0"/>
                        </a:spcBef>
                        <a:spcAft>
                          <a:spcPts val="0"/>
                        </a:spcAft>
                      </a:pPr>
                      <a:r>
                        <a:rPr lang="zh-CN" sz="1000" dirty="0">
                          <a:effectLst/>
                        </a:rPr>
                        <a:t>增长</a:t>
                      </a:r>
                      <a:r>
                        <a:rPr lang="en-US" sz="1000" dirty="0">
                          <a:effectLst/>
                        </a:rPr>
                        <a:t>9.2%</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zh-CN" sz="1000" dirty="0">
                          <a:effectLst/>
                        </a:rPr>
                        <a:t>主要是研究经费增加了</a:t>
                      </a:r>
                      <a:r>
                        <a:rPr lang="en-US" sz="1000" dirty="0">
                          <a:effectLst/>
                        </a:rPr>
                        <a:t>15.2%</a:t>
                      </a:r>
                      <a:r>
                        <a:rPr lang="zh-CN" sz="1000" dirty="0">
                          <a:effectLst/>
                        </a:rPr>
                        <a:t>：</a:t>
                      </a:r>
                      <a:r>
                        <a:rPr lang="en-US" sz="1000" dirty="0">
                          <a:effectLst/>
                        </a:rPr>
                        <a:t>2018 Ionis Agreement</a:t>
                      </a:r>
                      <a:r>
                        <a:rPr lang="zh-CN" sz="1000" dirty="0">
                          <a:effectLst/>
                        </a:rPr>
                        <a:t>支付</a:t>
                      </a:r>
                      <a:r>
                        <a:rPr lang="en-US" sz="1000" dirty="0">
                          <a:effectLst/>
                        </a:rPr>
                        <a:t>$360M</a:t>
                      </a:r>
                      <a:r>
                        <a:rPr lang="zh-CN" sz="1000" dirty="0">
                          <a:effectLst/>
                        </a:rPr>
                        <a:t>的</a:t>
                      </a:r>
                      <a:r>
                        <a:rPr lang="en-US" sz="1000" dirty="0">
                          <a:effectLst/>
                        </a:rPr>
                        <a:t>exclusive license agreement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5313431"/>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Cost of sales</a:t>
                      </a:r>
                      <a:r>
                        <a:rPr lang="zh-CN" altLang="en-US" sz="1000" dirty="0">
                          <a:effectLst/>
                        </a:rPr>
                        <a:t>营收</a:t>
                      </a:r>
                      <a:r>
                        <a:rPr lang="en-US" altLang="zh-CN" sz="1000" dirty="0">
                          <a:effectLst/>
                        </a:rPr>
                        <a:t>-</a:t>
                      </a:r>
                      <a:r>
                        <a:rPr lang="zh-CN" altLang="en-US" sz="1000" dirty="0">
                          <a:effectLst/>
                        </a:rPr>
                        <a:t>毛利</a:t>
                      </a:r>
                      <a:r>
                        <a:rPr lang="en-US" sz="1000" dirty="0">
                          <a:effectLst/>
                        </a:rPr>
                        <a:t> </a:t>
                      </a:r>
                      <a:r>
                        <a:rPr lang="zh-CN" sz="1000" dirty="0">
                          <a:effectLst/>
                        </a:rPr>
                        <a:t>增长</a:t>
                      </a:r>
                      <a:r>
                        <a:rPr lang="en-US" sz="1000" dirty="0">
                          <a:effectLst/>
                        </a:rPr>
                        <a:t>11.4%</a:t>
                      </a:r>
                      <a:r>
                        <a:rPr lang="zh-CN" sz="1000" dirty="0">
                          <a:effectLst/>
                        </a:rPr>
                        <a:t>：支付</a:t>
                      </a:r>
                      <a:r>
                        <a:rPr lang="zh-CN" altLang="en-US" sz="1000" dirty="0">
                          <a:effectLst/>
                        </a:rPr>
                        <a:t>给原材料以及销售</a:t>
                      </a:r>
                      <a:r>
                        <a:rPr lang="en-US" sz="1000" dirty="0">
                          <a:effectLst/>
                        </a:rPr>
                        <a:t>biosimilar</a:t>
                      </a:r>
                      <a:r>
                        <a:rPr lang="zh-CN" altLang="en-US" sz="1000" dirty="0">
                          <a:effectLst/>
                        </a:rPr>
                        <a:t>，还有</a:t>
                      </a:r>
                      <a:r>
                        <a:rPr lang="en-US" sz="1000" dirty="0">
                          <a:effectLst/>
                        </a:rPr>
                        <a:t>Ionis</a:t>
                      </a:r>
                      <a:r>
                        <a:rPr lang="zh-CN" altLang="en-US" sz="1000" dirty="0">
                          <a:effectLst/>
                        </a:rPr>
                        <a:t>的</a:t>
                      </a:r>
                      <a:r>
                        <a:rPr lang="en-US" sz="1000" dirty="0">
                          <a:effectLst/>
                        </a:rPr>
                        <a:t>SPINRAZA</a:t>
                      </a:r>
                      <a:r>
                        <a:rPr lang="zh-CN" sz="1000" dirty="0">
                          <a:effectLst/>
                        </a:rPr>
                        <a:t>的</a:t>
                      </a:r>
                      <a:r>
                        <a:rPr lang="zh-CN" altLang="en-US" sz="1000" dirty="0">
                          <a:effectLst/>
                        </a:rPr>
                        <a:t>版税</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456425"/>
                  </a:ext>
                </a:extLst>
              </a:tr>
              <a:tr h="15570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000" dirty="0">
                          <a:effectLst/>
                        </a:rPr>
                        <a:t>Selling</a:t>
                      </a:r>
                      <a:r>
                        <a:rPr lang="zh-CN" altLang="en-US" sz="1000" dirty="0">
                          <a:effectLst/>
                        </a:rPr>
                        <a:t>？？</a:t>
                      </a:r>
                      <a:r>
                        <a:rPr lang="zh-CN" sz="1000" dirty="0">
                          <a:effectLst/>
                        </a:rPr>
                        <a:t>增长</a:t>
                      </a:r>
                      <a:r>
                        <a:rPr lang="en-US" sz="1000" dirty="0">
                          <a:effectLst/>
                        </a:rPr>
                        <a:t>8.9%</a:t>
                      </a:r>
                      <a:r>
                        <a:rPr lang="zh-CN" sz="1000" dirty="0">
                          <a:effectLst/>
                        </a:rPr>
                        <a:t>：为了扩大市场</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919102"/>
                  </a:ext>
                </a:extLst>
              </a:tr>
              <a:tr h="141513">
                <a:tc>
                  <a:txBody>
                    <a:bodyPr/>
                    <a:lstStyle/>
                    <a:p>
                      <a:pPr marL="0" marR="0">
                        <a:lnSpc>
                          <a:spcPct val="107000"/>
                        </a:lnSpc>
                        <a:spcBef>
                          <a:spcPts val="0"/>
                        </a:spcBef>
                        <a:spcAft>
                          <a:spcPts val="0"/>
                        </a:spcAft>
                      </a:pPr>
                      <a:r>
                        <a:rPr lang="en-US" sz="1000" dirty="0">
                          <a:effectLst/>
                        </a:rPr>
                        <a:t>Effective tax rate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zh-CN" sz="1000" dirty="0">
                          <a:effectLst/>
                        </a:rPr>
                        <a:t>减少</a:t>
                      </a:r>
                      <a:r>
                        <a:rPr lang="en-US" sz="1000" dirty="0">
                          <a:effectLst/>
                        </a:rPr>
                        <a:t>24.2%</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pPr marL="0" marR="0">
                        <a:lnSpc>
                          <a:spcPct val="107000"/>
                        </a:lnSpc>
                        <a:spcBef>
                          <a:spcPts val="0"/>
                        </a:spcBef>
                        <a:spcAft>
                          <a:spcPts val="0"/>
                        </a:spcAft>
                      </a:pPr>
                      <a:r>
                        <a:rPr lang="en-US" sz="1000" dirty="0">
                          <a:effectLst/>
                        </a:rPr>
                        <a:t>2017</a:t>
                      </a:r>
                      <a:r>
                        <a:rPr lang="zh-CN" sz="1000" dirty="0">
                          <a:effectLst/>
                        </a:rPr>
                        <a:t>年税法的有利调整</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1037" marR="51037"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46547441"/>
                  </a:ext>
                </a:extLst>
              </a:tr>
            </a:tbl>
          </a:graphicData>
        </a:graphic>
      </p:graphicFrame>
    </p:spTree>
    <p:extLst>
      <p:ext uri="{BB962C8B-B14F-4D97-AF65-F5344CB8AC3E}">
        <p14:creationId xmlns:p14="http://schemas.microsoft.com/office/powerpoint/2010/main" val="2899367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98C958-8F41-4D03-9615-E164557B6FD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5AB518E-A552-457D-B277-05D7EC04341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1E812A18-7BFB-46BD-873C-21880DECA72D}"/>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206FF649-F142-4798-A061-31515AB6F933}"/>
              </a:ext>
            </a:extLst>
          </p:cNvPr>
          <p:cNvSpPr>
            <a:spLocks noGrp="1"/>
          </p:cNvSpPr>
          <p:nvPr>
            <p:ph type="title"/>
          </p:nvPr>
        </p:nvSpPr>
        <p:spPr/>
        <p:txBody>
          <a:bodyPr/>
          <a:lstStyle/>
          <a:p>
            <a:r>
              <a:rPr lang="zh-CN" altLang="en-US" dirty="0"/>
              <a:t>负债表</a:t>
            </a:r>
            <a:endParaRPr lang="en-US" dirty="0"/>
          </a:p>
        </p:txBody>
      </p:sp>
      <p:graphicFrame>
        <p:nvGraphicFramePr>
          <p:cNvPr id="8" name="Table 7">
            <a:extLst>
              <a:ext uri="{FF2B5EF4-FFF2-40B4-BE49-F238E27FC236}">
                <a16:creationId xmlns:a16="http://schemas.microsoft.com/office/drawing/2014/main" id="{AA4EE3A4-83FA-4D95-A644-3335BEDB14BB}"/>
              </a:ext>
            </a:extLst>
          </p:cNvPr>
          <p:cNvGraphicFramePr>
            <a:graphicFrameLocks noGrp="1"/>
          </p:cNvGraphicFramePr>
          <p:nvPr>
            <p:extLst>
              <p:ext uri="{D42A27DB-BD31-4B8C-83A1-F6EECF244321}">
                <p14:modId xmlns:p14="http://schemas.microsoft.com/office/powerpoint/2010/main" val="828109671"/>
              </p:ext>
            </p:extLst>
          </p:nvPr>
        </p:nvGraphicFramePr>
        <p:xfrm>
          <a:off x="180581" y="944973"/>
          <a:ext cx="6912763" cy="4752517"/>
        </p:xfrm>
        <a:graphic>
          <a:graphicData uri="http://schemas.openxmlformats.org/drawingml/2006/table">
            <a:tbl>
              <a:tblPr/>
              <a:tblGrid>
                <a:gridCol w="1588953">
                  <a:extLst>
                    <a:ext uri="{9D8B030D-6E8A-4147-A177-3AD203B41FA5}">
                      <a16:colId xmlns:a16="http://schemas.microsoft.com/office/drawing/2014/main" val="3798428757"/>
                    </a:ext>
                  </a:extLst>
                </a:gridCol>
                <a:gridCol w="532381">
                  <a:extLst>
                    <a:ext uri="{9D8B030D-6E8A-4147-A177-3AD203B41FA5}">
                      <a16:colId xmlns:a16="http://schemas.microsoft.com/office/drawing/2014/main" val="1173611754"/>
                    </a:ext>
                  </a:extLst>
                </a:gridCol>
                <a:gridCol w="532381">
                  <a:extLst>
                    <a:ext uri="{9D8B030D-6E8A-4147-A177-3AD203B41FA5}">
                      <a16:colId xmlns:a16="http://schemas.microsoft.com/office/drawing/2014/main" val="4221164336"/>
                    </a:ext>
                  </a:extLst>
                </a:gridCol>
                <a:gridCol w="532381">
                  <a:extLst>
                    <a:ext uri="{9D8B030D-6E8A-4147-A177-3AD203B41FA5}">
                      <a16:colId xmlns:a16="http://schemas.microsoft.com/office/drawing/2014/main" val="751623261"/>
                    </a:ext>
                  </a:extLst>
                </a:gridCol>
                <a:gridCol w="532381">
                  <a:extLst>
                    <a:ext uri="{9D8B030D-6E8A-4147-A177-3AD203B41FA5}">
                      <a16:colId xmlns:a16="http://schemas.microsoft.com/office/drawing/2014/main" val="3433216249"/>
                    </a:ext>
                  </a:extLst>
                </a:gridCol>
                <a:gridCol w="532381">
                  <a:extLst>
                    <a:ext uri="{9D8B030D-6E8A-4147-A177-3AD203B41FA5}">
                      <a16:colId xmlns:a16="http://schemas.microsoft.com/office/drawing/2014/main" val="3199079247"/>
                    </a:ext>
                  </a:extLst>
                </a:gridCol>
                <a:gridCol w="532381">
                  <a:extLst>
                    <a:ext uri="{9D8B030D-6E8A-4147-A177-3AD203B41FA5}">
                      <a16:colId xmlns:a16="http://schemas.microsoft.com/office/drawing/2014/main" val="4019952796"/>
                    </a:ext>
                  </a:extLst>
                </a:gridCol>
                <a:gridCol w="532381">
                  <a:extLst>
                    <a:ext uri="{9D8B030D-6E8A-4147-A177-3AD203B41FA5}">
                      <a16:colId xmlns:a16="http://schemas.microsoft.com/office/drawing/2014/main" val="3039184227"/>
                    </a:ext>
                  </a:extLst>
                </a:gridCol>
                <a:gridCol w="532381">
                  <a:extLst>
                    <a:ext uri="{9D8B030D-6E8A-4147-A177-3AD203B41FA5}">
                      <a16:colId xmlns:a16="http://schemas.microsoft.com/office/drawing/2014/main" val="1464819050"/>
                    </a:ext>
                  </a:extLst>
                </a:gridCol>
                <a:gridCol w="532381">
                  <a:extLst>
                    <a:ext uri="{9D8B030D-6E8A-4147-A177-3AD203B41FA5}">
                      <a16:colId xmlns:a16="http://schemas.microsoft.com/office/drawing/2014/main" val="241673978"/>
                    </a:ext>
                  </a:extLst>
                </a:gridCol>
                <a:gridCol w="532381">
                  <a:extLst>
                    <a:ext uri="{9D8B030D-6E8A-4147-A177-3AD203B41FA5}">
                      <a16:colId xmlns:a16="http://schemas.microsoft.com/office/drawing/2014/main" val="2036610923"/>
                    </a:ext>
                  </a:extLst>
                </a:gridCol>
              </a:tblGrid>
              <a:tr h="144140">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altLang="zh-CN"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计除每股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3332116537"/>
                  </a:ext>
                </a:extLst>
              </a:tr>
              <a:tr h="284177">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3548713941"/>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总资产</a:t>
                      </a:r>
                    </a:p>
                  </a:txBody>
                  <a:tcPr marL="4689" marR="4689" marT="468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75235142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现金、现金等同及短期投资</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1,263.7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1,690.7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1,705.7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3,428.5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4,895.1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3,689.0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3,538.0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8659753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应收账款与票据</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551.2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605.3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824.4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1,292.4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1,441.6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1,787.0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1,958.5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23285859"/>
                  </a:ext>
                </a:extLst>
              </a:tr>
              <a:tr h="144140">
                <a:tc>
                  <a:txBody>
                    <a:bodyPr/>
                    <a:lstStyle/>
                    <a:p>
                      <a:pPr algn="l" fontAlgn="b"/>
                      <a:r>
                        <a:rPr lang="zh-CN" altLang="en-US" sz="900" b="0" i="0" u="none" strike="noStrike" dirty="0">
                          <a:solidFill>
                            <a:srgbClr val="333333"/>
                          </a:solidFill>
                          <a:effectLst/>
                          <a:latin typeface="Arial" panose="020B0604020202020204" pitchFamily="34" charset="0"/>
                        </a:rPr>
                        <a:t>  </a:t>
                      </a:r>
                      <a:r>
                        <a:rPr lang="en-US" altLang="zh-CN" sz="900" b="0" i="0" u="none" strike="noStrike" dirty="0">
                          <a:solidFill>
                            <a:srgbClr val="333333"/>
                          </a:solidFill>
                          <a:effectLst/>
                          <a:latin typeface="Arial" panose="020B0604020202020204" pitchFamily="34" charset="0"/>
                        </a:rPr>
                        <a:t>+ </a:t>
                      </a:r>
                      <a:r>
                        <a:rPr lang="zh-CN" altLang="en-US" sz="900" b="0" i="0" u="none" strike="noStrike" dirty="0">
                          <a:solidFill>
                            <a:srgbClr val="333333"/>
                          </a:solidFill>
                          <a:effectLst/>
                          <a:latin typeface="Arial" panose="020B0604020202020204" pitchFamily="34" charset="0"/>
                        </a:rPr>
                        <a:t>库存</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294.0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893.4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929.9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6282194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其他短期资产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371.7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438.3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478.8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730.8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1,393.9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1,494.6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1,214.5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4375068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总计流动资产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2,480.6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2,540.4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2,975.4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3,244.3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4,672.7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6,700.3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8,732.2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7,873.3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7,640.9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514248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财产、厂房及设备，净值</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1,637.1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1,641.6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1,571.4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1,742.2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1,765.7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2,187.6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3,182.4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8229338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长期投资与应收账款</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1,194.1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743.1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1,416.7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2,036.7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625.8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1,470.7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2,760.4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2,829.4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3,066.5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9796962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其他长期资产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3,240.1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3,167.3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3,086.1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3,106.9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6,301.9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6,407.6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7,856.5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8,813.4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9,108.0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10,980.3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7163579"/>
                  </a:ext>
                </a:extLst>
              </a:tr>
              <a:tr h="144140">
                <a:tc>
                  <a:txBody>
                    <a:bodyPr/>
                    <a:lstStyle/>
                    <a:p>
                      <a:pPr algn="l" fontAlgn="b"/>
                      <a:r>
                        <a:rPr lang="zh-CN" altLang="en-US" sz="900" b="1" i="0" u="none" strike="noStrike">
                          <a:solidFill>
                            <a:srgbClr val="000000"/>
                          </a:solidFill>
                          <a:effectLst/>
                          <a:latin typeface="Arial" panose="020B0604020202020204" pitchFamily="34" charset="0"/>
                        </a:rPr>
                        <a:t>非流动资产总计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5,552.1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6,074.2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6,885.8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8,678.4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9,643.9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12,804.5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14,144.6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15,779.3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17,648.0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178542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总资产</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8,551.9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8,092.5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9,049.6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10,130.1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11,863.3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14,316.6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19,504.8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22,876.8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23,652.6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25,288.9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42275230"/>
                  </a:ext>
                </a:extLst>
              </a:tr>
              <a:tr h="144140">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38818020"/>
                  </a:ext>
                </a:extLst>
              </a:tr>
              <a:tr h="144140">
                <a:tc>
                  <a:txBody>
                    <a:bodyPr/>
                    <a:lstStyle/>
                    <a:p>
                      <a:pPr algn="l" fontAlgn="b"/>
                      <a:r>
                        <a:rPr lang="zh-CN" altLang="en-US" sz="900" b="1" i="0" u="none" strike="noStrike" dirty="0">
                          <a:solidFill>
                            <a:srgbClr val="000000"/>
                          </a:solidFill>
                          <a:effectLst/>
                          <a:latin typeface="Arial" panose="020B0604020202020204" pitchFamily="34" charset="0"/>
                        </a:rPr>
                        <a:t>负债与股东权益</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17090196"/>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应付与应计账款</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913.0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1,731.3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2,211.2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2,560.7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3,406.2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3,361.8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3,285.1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0596030"/>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短期债务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137.2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11567448"/>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其他短期负债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3661429"/>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总计流动负债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714.9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1,050.1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912.9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1,657.4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1,758.3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2,219.7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2,577.7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3,419.9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3,368.2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4299564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长期债务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1,080.2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6,512.7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5,936.5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42105967"/>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其他长期负债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526.5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648.9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891.8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700.8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1,030.7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815.6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3,025.6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55178859"/>
                  </a:ext>
                </a:extLst>
              </a:tr>
              <a:tr h="144140">
                <a:tc>
                  <a:txBody>
                    <a:bodyPr/>
                    <a:lstStyle/>
                    <a:p>
                      <a:pPr algn="l" fontAlgn="b"/>
                      <a:r>
                        <a:rPr lang="zh-CN" altLang="en-US" sz="900" b="1" i="0" u="none" strike="noStrike">
                          <a:solidFill>
                            <a:srgbClr val="000000"/>
                          </a:solidFill>
                          <a:effectLst/>
                          <a:latin typeface="Arial" panose="020B0604020202020204" pitchFamily="34" charset="0"/>
                        </a:rPr>
                        <a:t>非流动负债总额</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1,575.0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1,592.9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1,709.7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1,508.9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1,484.2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1,282.8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7,552.2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7,328.3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7,686.3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8,962.1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4877164"/>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总负债</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2,290.0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2,643.1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2,622.6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3,166.3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3,242.5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3,502.5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10,129.9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10,748.2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11,054.5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12,257.3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5146064"/>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优先股和混合资本</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64174961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股本与资本公积</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5,782.1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3,895.2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4,185.2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3,854.7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4,023.8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4,196.3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97.9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51178145"/>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库藏股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679.9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839.9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1,324.6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1,724.9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2,611.7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2,977.1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2,977.1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810443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留存收益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1,068.9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1,872.5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3,106.8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4,486.8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6,349.1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9,283.9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12,208.4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15,071.6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15,810.4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16,257.0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59049163"/>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-21.61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-55.31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-27.75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-224.00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-319.90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-318.40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-240.40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26983794"/>
                  </a:ext>
                </a:extLst>
              </a:tr>
              <a:tr h="144140">
                <a:tc>
                  <a:txBody>
                    <a:bodyPr/>
                    <a:lstStyle/>
                    <a:p>
                      <a:pPr algn="l" fontAlgn="b"/>
                      <a:r>
                        <a:rPr lang="zh-CN" altLang="en-US" sz="900" b="1" i="0" u="none" strike="noStrike">
                          <a:solidFill>
                            <a:srgbClr val="000000"/>
                          </a:solidFill>
                          <a:effectLst/>
                          <a:latin typeface="Arial" panose="020B0604020202020204" pitchFamily="34" charset="0"/>
                        </a:rPr>
                        <a:t>少数股东权益前股本</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6,221.5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5,396.5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6,425.5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6,961.5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8,620.2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10,809.0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9,372.8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12,140.1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12,612.8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13,039.6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78815188"/>
                  </a:ext>
                </a:extLst>
              </a:tr>
              <a:tr h="144140">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少数</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非控制性权益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18217961"/>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6,261.9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5,449.4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6,427.0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6,963.8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8,620.8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10,814.0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9,374.9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12,128.6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12,598.1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13,031.6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69281456"/>
                  </a:ext>
                </a:extLst>
              </a:tr>
              <a:tr h="144140">
                <a:tc>
                  <a:txBody>
                    <a:bodyPr/>
                    <a:lstStyle/>
                    <a:p>
                      <a:pPr algn="l" fontAlgn="b"/>
                      <a:r>
                        <a:rPr lang="zh-CN" altLang="en-US" sz="900" b="1" i="0" u="none" strike="noStrike">
                          <a:solidFill>
                            <a:srgbClr val="000000"/>
                          </a:solidFill>
                          <a:effectLst/>
                          <a:latin typeface="Arial" panose="020B0604020202020204" pitchFamily="34" charset="0"/>
                        </a:rPr>
                        <a:t>总负债与股东权益</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8,551.9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8,092.5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9,049.6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10,130.1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11,863.3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14,316.6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19,504.8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22,876.8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23,652.6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25,288.9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89460724"/>
                  </a:ext>
                </a:extLst>
              </a:tr>
            </a:tbl>
          </a:graphicData>
        </a:graphic>
      </p:graphicFrame>
      <p:sp>
        <p:nvSpPr>
          <p:cNvPr id="9" name="Rectangle 8">
            <a:extLst>
              <a:ext uri="{FF2B5EF4-FFF2-40B4-BE49-F238E27FC236}">
                <a16:creationId xmlns:a16="http://schemas.microsoft.com/office/drawing/2014/main" id="{8E6E9BDE-6CDD-4D53-A4DF-8DCB97F64140}"/>
              </a:ext>
            </a:extLst>
          </p:cNvPr>
          <p:cNvSpPr/>
          <p:nvPr/>
        </p:nvSpPr>
        <p:spPr>
          <a:xfrm>
            <a:off x="7257256" y="1196752"/>
            <a:ext cx="2592811" cy="1312411"/>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DengXian" panose="02010600030101010101" pitchFamily="2" charset="-122"/>
                <a:cs typeface="Times New Roman" panose="02020603050405020304" pitchFamily="18" charset="0"/>
              </a:rPr>
              <a:t>2018</a:t>
            </a:r>
            <a:r>
              <a:rPr lang="zh-CN" altLang="en-US" sz="1400" dirty="0">
                <a:latin typeface="Calibri" panose="020F0502020204030204" pitchFamily="34" charset="0"/>
                <a:ea typeface="DengXian" panose="02010600030101010101" pitchFamily="2" charset="-122"/>
                <a:cs typeface="Times New Roman" panose="02020603050405020304" pitchFamily="18" charset="0"/>
              </a:rPr>
              <a:t>年</a:t>
            </a:r>
            <a:endParaRPr lang="en-US" altLang="zh-CN" sz="14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自由现金流</a:t>
            </a:r>
            <a:r>
              <a:rPr lang="en-US" sz="1400" dirty="0">
                <a:latin typeface="Calibri" panose="020F0502020204030204" pitchFamily="34" charset="0"/>
                <a:ea typeface="DengXian" panose="02010600030101010101" pitchFamily="2" charset="-122"/>
                <a:cs typeface="Times New Roman" panose="02020603050405020304" pitchFamily="18" charset="0"/>
              </a:rPr>
              <a:t>/</a:t>
            </a:r>
            <a:r>
              <a:rPr lang="zh-CN" altLang="en-US" sz="1400" dirty="0">
                <a:latin typeface="Calibri" panose="020F0502020204030204" pitchFamily="34" charset="0"/>
                <a:ea typeface="DengXian" panose="02010600030101010101" pitchFamily="2" charset="-122"/>
                <a:cs typeface="Times New Roman" panose="02020603050405020304" pitchFamily="18" charset="0"/>
              </a:rPr>
              <a:t>总流动负债</a:t>
            </a:r>
            <a:r>
              <a:rPr lang="en-US" sz="1400" dirty="0">
                <a:latin typeface="Calibri" panose="020F0502020204030204" pitchFamily="34" charset="0"/>
                <a:ea typeface="DengXian" panose="02010600030101010101" pitchFamily="2" charset="-122"/>
                <a:cs typeface="Times New Roman" panose="02020603050405020304" pitchFamily="18" charset="0"/>
              </a:rPr>
              <a:t>=1.64</a:t>
            </a: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总资产</a:t>
            </a:r>
            <a:r>
              <a:rPr lang="en-US" sz="1400" dirty="0">
                <a:latin typeface="Calibri" panose="020F0502020204030204" pitchFamily="34" charset="0"/>
                <a:ea typeface="DengXian" panose="02010600030101010101" pitchFamily="2" charset="-122"/>
                <a:cs typeface="Times New Roman" panose="02020603050405020304" pitchFamily="18" charset="0"/>
              </a:rPr>
              <a:t>/</a:t>
            </a:r>
            <a:r>
              <a:rPr lang="zh-CN" altLang="en-US" sz="1400" dirty="0">
                <a:latin typeface="Calibri" panose="020F0502020204030204" pitchFamily="34" charset="0"/>
                <a:ea typeface="DengXian" panose="02010600030101010101" pitchFamily="2" charset="-122"/>
                <a:cs typeface="Times New Roman" panose="02020603050405020304" pitchFamily="18" charset="0"/>
              </a:rPr>
              <a:t>总负债</a:t>
            </a:r>
            <a:r>
              <a:rPr lang="en-US" sz="1400" dirty="0">
                <a:latin typeface="Calibri" panose="020F0502020204030204" pitchFamily="34" charset="0"/>
                <a:ea typeface="DengXian" panose="02010600030101010101" pitchFamily="2" charset="-122"/>
                <a:cs typeface="Times New Roman" panose="02020603050405020304" pitchFamily="18" charset="0"/>
              </a:rPr>
              <a:t>=2.06</a:t>
            </a:r>
          </a:p>
          <a:p>
            <a:pPr>
              <a:lnSpc>
                <a:spcPct val="107000"/>
              </a:lnSpc>
              <a:spcAft>
                <a:spcPts val="800"/>
              </a:spcAft>
            </a:pPr>
            <a:r>
              <a:rPr lang="zh-CN" altLang="en-US" sz="1400" dirty="0">
                <a:latin typeface="Calibri" panose="020F0502020204030204" pitchFamily="34" charset="0"/>
                <a:ea typeface="DengXian" panose="02010600030101010101" pitchFamily="2" charset="-122"/>
                <a:cs typeface="Times New Roman" panose="02020603050405020304" pitchFamily="18" charset="0"/>
              </a:rPr>
              <a:t>企业仍在成长。</a:t>
            </a:r>
            <a:endParaRPr lang="en-US" sz="1400" dirty="0">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85492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240B5C-BB41-498A-9ED6-8D31ECAB2DA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A61581F-1916-40CD-A929-058628C1CD12}"/>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802500F-5331-4DB9-9D95-4B5C02F400F5}"/>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E9D4F245-FC4A-4C1C-866A-46FC8D106343}"/>
              </a:ext>
            </a:extLst>
          </p:cNvPr>
          <p:cNvSpPr>
            <a:spLocks noGrp="1"/>
          </p:cNvSpPr>
          <p:nvPr>
            <p:ph type="title"/>
          </p:nvPr>
        </p:nvSpPr>
        <p:spPr/>
        <p:txBody>
          <a:bodyPr/>
          <a:lstStyle/>
          <a:p>
            <a:r>
              <a:rPr lang="zh-CN" altLang="en-US" dirty="0"/>
              <a:t>现金流量表</a:t>
            </a:r>
            <a:endParaRPr lang="en-US" dirty="0"/>
          </a:p>
        </p:txBody>
      </p:sp>
      <p:graphicFrame>
        <p:nvGraphicFramePr>
          <p:cNvPr id="7" name="Table 6">
            <a:extLst>
              <a:ext uri="{FF2B5EF4-FFF2-40B4-BE49-F238E27FC236}">
                <a16:creationId xmlns:a16="http://schemas.microsoft.com/office/drawing/2014/main" id="{96B36409-A9DF-48B3-AC64-D561BAB38DAC}"/>
              </a:ext>
            </a:extLst>
          </p:cNvPr>
          <p:cNvGraphicFramePr>
            <a:graphicFrameLocks noGrp="1"/>
          </p:cNvGraphicFramePr>
          <p:nvPr>
            <p:extLst>
              <p:ext uri="{D42A27DB-BD31-4B8C-83A1-F6EECF244321}">
                <p14:modId xmlns:p14="http://schemas.microsoft.com/office/powerpoint/2010/main" val="3651730182"/>
              </p:ext>
            </p:extLst>
          </p:nvPr>
        </p:nvGraphicFramePr>
        <p:xfrm>
          <a:off x="194335" y="944968"/>
          <a:ext cx="7613121" cy="4968064"/>
        </p:xfrm>
        <a:graphic>
          <a:graphicData uri="http://schemas.openxmlformats.org/drawingml/2006/table">
            <a:tbl>
              <a:tblPr/>
              <a:tblGrid>
                <a:gridCol w="1895952">
                  <a:extLst>
                    <a:ext uri="{9D8B030D-6E8A-4147-A177-3AD203B41FA5}">
                      <a16:colId xmlns:a16="http://schemas.microsoft.com/office/drawing/2014/main" val="1457076931"/>
                    </a:ext>
                  </a:extLst>
                </a:gridCol>
                <a:gridCol w="635241">
                  <a:extLst>
                    <a:ext uri="{9D8B030D-6E8A-4147-A177-3AD203B41FA5}">
                      <a16:colId xmlns:a16="http://schemas.microsoft.com/office/drawing/2014/main" val="235165073"/>
                    </a:ext>
                  </a:extLst>
                </a:gridCol>
                <a:gridCol w="635241">
                  <a:extLst>
                    <a:ext uri="{9D8B030D-6E8A-4147-A177-3AD203B41FA5}">
                      <a16:colId xmlns:a16="http://schemas.microsoft.com/office/drawing/2014/main" val="4215351562"/>
                    </a:ext>
                  </a:extLst>
                </a:gridCol>
                <a:gridCol w="635241">
                  <a:extLst>
                    <a:ext uri="{9D8B030D-6E8A-4147-A177-3AD203B41FA5}">
                      <a16:colId xmlns:a16="http://schemas.microsoft.com/office/drawing/2014/main" val="3461485050"/>
                    </a:ext>
                  </a:extLst>
                </a:gridCol>
                <a:gridCol w="635241">
                  <a:extLst>
                    <a:ext uri="{9D8B030D-6E8A-4147-A177-3AD203B41FA5}">
                      <a16:colId xmlns:a16="http://schemas.microsoft.com/office/drawing/2014/main" val="3841696748"/>
                    </a:ext>
                  </a:extLst>
                </a:gridCol>
                <a:gridCol w="635241">
                  <a:extLst>
                    <a:ext uri="{9D8B030D-6E8A-4147-A177-3AD203B41FA5}">
                      <a16:colId xmlns:a16="http://schemas.microsoft.com/office/drawing/2014/main" val="3076044979"/>
                    </a:ext>
                  </a:extLst>
                </a:gridCol>
                <a:gridCol w="635241">
                  <a:extLst>
                    <a:ext uri="{9D8B030D-6E8A-4147-A177-3AD203B41FA5}">
                      <a16:colId xmlns:a16="http://schemas.microsoft.com/office/drawing/2014/main" val="1780938851"/>
                    </a:ext>
                  </a:extLst>
                </a:gridCol>
                <a:gridCol w="635241">
                  <a:extLst>
                    <a:ext uri="{9D8B030D-6E8A-4147-A177-3AD203B41FA5}">
                      <a16:colId xmlns:a16="http://schemas.microsoft.com/office/drawing/2014/main" val="3369305302"/>
                    </a:ext>
                  </a:extLst>
                </a:gridCol>
                <a:gridCol w="635241">
                  <a:extLst>
                    <a:ext uri="{9D8B030D-6E8A-4147-A177-3AD203B41FA5}">
                      <a16:colId xmlns:a16="http://schemas.microsoft.com/office/drawing/2014/main" val="590608572"/>
                    </a:ext>
                  </a:extLst>
                </a:gridCol>
                <a:gridCol w="635241">
                  <a:extLst>
                    <a:ext uri="{9D8B030D-6E8A-4147-A177-3AD203B41FA5}">
                      <a16:colId xmlns:a16="http://schemas.microsoft.com/office/drawing/2014/main" val="3071644457"/>
                    </a:ext>
                  </a:extLst>
                </a:gridCol>
              </a:tblGrid>
              <a:tr h="155252">
                <a:tc>
                  <a:txBody>
                    <a:bodyPr/>
                    <a:lstStyle/>
                    <a:p>
                      <a:pPr algn="l" fontAlgn="b"/>
                      <a:r>
                        <a:rPr lang="zh-CN" altLang="en-US" sz="900" b="1" i="0" u="none" strike="noStrike" dirty="0">
                          <a:solidFill>
                            <a:srgbClr val="FFFFFF"/>
                          </a:solidFill>
                          <a:effectLst/>
                          <a:latin typeface="Arial" panose="020B0604020202020204" pitchFamily="34" charset="0"/>
                        </a:rPr>
                        <a:t>以百万</a:t>
                      </a:r>
                      <a:r>
                        <a:rPr lang="en-US" altLang="zh-CN" sz="900" b="1" i="0" u="none" strike="noStrike" dirty="0">
                          <a:solidFill>
                            <a:srgbClr val="FFFFFF"/>
                          </a:solidFill>
                          <a:effectLst/>
                          <a:latin typeface="Arial" panose="020B0604020202020204" pitchFamily="34" charset="0"/>
                        </a:rPr>
                        <a:t>USD</a:t>
                      </a:r>
                      <a:r>
                        <a:rPr lang="zh-CN" altLang="en-US" sz="900" b="1" i="0" u="none" strike="noStrike" dirty="0">
                          <a:solidFill>
                            <a:srgbClr val="FFFFFF"/>
                          </a:solidFill>
                          <a:effectLst/>
                          <a:latin typeface="Arial" panose="020B0604020202020204" pitchFamily="34" charset="0"/>
                        </a:rPr>
                        <a:t>计除每股</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FY 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FY 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A8535"/>
                    </a:solidFill>
                  </a:tcPr>
                </a:tc>
                <a:extLst>
                  <a:ext uri="{0D108BD9-81ED-4DB2-BD59-A6C34878D82A}">
                    <a16:rowId xmlns:a16="http://schemas.microsoft.com/office/drawing/2014/main" val="3068259476"/>
                  </a:ext>
                </a:extLst>
              </a:tr>
              <a:tr h="155252">
                <a:tc>
                  <a:txBody>
                    <a:bodyPr/>
                    <a:lstStyle/>
                    <a:p>
                      <a:pPr algn="l" fontAlgn="b"/>
                      <a:r>
                        <a:rPr lang="en-US" altLang="zh-CN" sz="900" b="1" i="0" u="none" strike="noStrike">
                          <a:solidFill>
                            <a:srgbClr val="FFFFFF"/>
                          </a:solidFill>
                          <a:effectLst/>
                          <a:latin typeface="Arial" panose="020B0604020202020204" pitchFamily="34" charset="0"/>
                        </a:rPr>
                        <a:t>12</a:t>
                      </a:r>
                      <a:r>
                        <a:rPr lang="zh-CN" altLang="en-US" sz="900" b="1" i="0" u="none" strike="noStrike">
                          <a:solidFill>
                            <a:srgbClr val="FFFFFF"/>
                          </a:solidFill>
                          <a:effectLst/>
                          <a:latin typeface="Arial" panose="020B0604020202020204" pitchFamily="34" charset="0"/>
                        </a:rPr>
                        <a:t>个月结束</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a:solidFill>
                            <a:srgbClr val="FFFFFF"/>
                          </a:solidFill>
                          <a:effectLst/>
                          <a:latin typeface="Arial" panose="020B0604020202020204" pitchFamily="34" charset="0"/>
                        </a:rPr>
                        <a:t>12/31/2017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tc>
                  <a:txBody>
                    <a:bodyPr/>
                    <a:lstStyle/>
                    <a:p>
                      <a:pPr algn="r" fontAlgn="b"/>
                      <a:r>
                        <a:rPr lang="en-US" sz="900" b="1" i="0" u="none" strike="noStrike" dirty="0">
                          <a:solidFill>
                            <a:srgbClr val="FFFFFF"/>
                          </a:solidFill>
                          <a:effectLst/>
                          <a:latin typeface="Arial" panose="020B0604020202020204" pitchFamily="34" charset="0"/>
                        </a:rPr>
                        <a:t>12/31/2018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A8535"/>
                    </a:solidFill>
                  </a:tcPr>
                </a:tc>
                <a:extLst>
                  <a:ext uri="{0D108BD9-81ED-4DB2-BD59-A6C34878D82A}">
                    <a16:rowId xmlns:a16="http://schemas.microsoft.com/office/drawing/2014/main" val="4262059570"/>
                  </a:ext>
                </a:extLst>
              </a:tr>
              <a:tr h="155252">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4689" marR="4689" marT="4689"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2425538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净利润</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1,234.4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1,380.0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1,862.3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2,934.8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3,547.0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3,702.8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2,539.1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4,430.7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6429860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折旧、摊销</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358.9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365.6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688.2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600.4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1,016.6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3933928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非现金项目</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265.2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233.3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-226.9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616.5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79680716"/>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非现金营运资本变动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-98.9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215.3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314.4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535.6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94074288"/>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19555013"/>
                  </a:ext>
                </a:extLst>
              </a:tr>
              <a:tr h="155252">
                <a:tc>
                  <a:txBody>
                    <a:bodyPr/>
                    <a:lstStyle/>
                    <a:p>
                      <a:pPr algn="l" fontAlgn="b"/>
                      <a:r>
                        <a:rPr lang="zh-CN" altLang="en-US" sz="900" b="1" i="0" u="none" strike="noStrike">
                          <a:solidFill>
                            <a:srgbClr val="000000"/>
                          </a:solidFill>
                          <a:effectLst/>
                          <a:latin typeface="Arial" panose="020B0604020202020204" pitchFamily="34" charset="0"/>
                        </a:rPr>
                        <a:t>经营活动所得现金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1,624.7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1,727.7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1,879.9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2,345.1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2,942.1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4,587.2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6,187.7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90807808"/>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99157205"/>
                  </a:ext>
                </a:extLst>
              </a:tr>
              <a:tr h="155252">
                <a:tc>
                  <a:txBody>
                    <a:bodyPr/>
                    <a:lstStyle/>
                    <a:p>
                      <a:pPr algn="l" fontAlgn="b"/>
                      <a:r>
                        <a:rPr lang="zh-CN" altLang="en-US" sz="900" b="1" i="0" u="none" strike="noStrike">
                          <a:solidFill>
                            <a:srgbClr val="000000"/>
                          </a:solidFill>
                          <a:effectLst/>
                          <a:latin typeface="Arial" panose="020B0604020202020204" pitchFamily="34" charset="0"/>
                        </a:rPr>
                        <a:t>投资活动现金流量</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82300700"/>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固定及无形资产变动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-208.0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-254.5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-287.8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-658.4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-727.7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-1,842.8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-773.6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6831586"/>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长期投资净变动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680.3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-1,420.3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1,912.0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-864.2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-2,801.9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-534.3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210.7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339.4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2586407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收购与剥离净现金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-375.0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-1,048.8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-1,500.0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41397886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其他投资活动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-3,255.3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-16.0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-44.5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-22.8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-112.1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3895305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10070477"/>
                  </a:ext>
                </a:extLst>
              </a:tr>
              <a:tr h="155252">
                <a:tc>
                  <a:txBody>
                    <a:bodyPr/>
                    <a:lstStyle/>
                    <a:p>
                      <a:pPr algn="l" fontAlgn="b"/>
                      <a:r>
                        <a:rPr lang="zh-CN" altLang="en-US" sz="900" b="1" i="0" u="none" strike="noStrike">
                          <a:solidFill>
                            <a:srgbClr val="000000"/>
                          </a:solidFill>
                          <a:effectLst/>
                          <a:latin typeface="Arial" panose="020B0604020202020204" pitchFamily="34" charset="0"/>
                        </a:rPr>
                        <a:t>投资活动现金流量</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-1,650.3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-950.3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-1,604.7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-1,543.0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-4,553.6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-2,484.8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-2,963.1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-2,046.3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94968284"/>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93595415"/>
                  </a:ext>
                </a:extLst>
              </a:tr>
              <a:tr h="155252">
                <a:tc>
                  <a:txBody>
                    <a:bodyPr/>
                    <a:lstStyle/>
                    <a:p>
                      <a:pPr algn="l" fontAlgn="b"/>
                      <a:r>
                        <a:rPr lang="zh-CN" altLang="en-US" sz="900" b="1" i="0" u="none" strike="noStrike">
                          <a:solidFill>
                            <a:srgbClr val="000000"/>
                          </a:solidFill>
                          <a:effectLst/>
                          <a:latin typeface="Arial" panose="020B0604020202020204" pitchFamily="34" charset="0"/>
                        </a:rPr>
                        <a:t>融资所得现金</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6602147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已付股利</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53934970"/>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债务</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偿付</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108.9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-452.3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5,928.4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-560.9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2664723"/>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股权</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回购</a:t>
                      </a:r>
                      <a:r>
                        <a:rPr lang="en-US" altLang="zh-CN" sz="900" b="0" i="0" u="none" strike="noStrike">
                          <a:solidFill>
                            <a:srgbClr val="333333"/>
                          </a:solidFill>
                          <a:effectLst/>
                          <a:latin typeface="Arial" panose="020B0604020202020204" pitchFamily="34" charset="0"/>
                        </a:rPr>
                        <a:t>)</a:t>
                      </a:r>
                      <a:r>
                        <a:rPr lang="zh-CN" altLang="en-US" sz="900" b="0" i="0" u="none" strike="noStrike">
                          <a:solidFill>
                            <a:srgbClr val="333333"/>
                          </a:solidFill>
                          <a:effectLst/>
                          <a:latin typeface="Arial" panose="020B0604020202020204" pitchFamily="34" charset="0"/>
                        </a:rPr>
                        <a:t>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-1,881.0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-862.5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-260.1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-735.5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-5,000.0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-1,000.0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-1,365.4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-4,352.6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04377661"/>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其他融资活动</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-175.7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-145.3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-453.7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-116.2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1306164"/>
                  </a:ext>
                </a:extLst>
              </a:tr>
              <a:tr h="155252">
                <a:tc>
                  <a:txBody>
                    <a:bodyPr/>
                    <a:lstStyle/>
                    <a:p>
                      <a:pPr algn="l" fontAlgn="b"/>
                      <a:r>
                        <a:rPr lang="zh-CN" altLang="en-US" sz="900" b="0" i="0" u="none" strike="noStrike">
                          <a:solidFill>
                            <a:srgbClr val="333333"/>
                          </a:solidFill>
                          <a:effectLst/>
                          <a:latin typeface="Arial" panose="020B0604020202020204" pitchFamily="34" charset="0"/>
                        </a:rPr>
                        <a:t>  </a:t>
                      </a:r>
                      <a:r>
                        <a:rPr lang="en-US" altLang="zh-CN" sz="900" b="0" i="0" u="none" strike="noStrike">
                          <a:solidFill>
                            <a:srgbClr val="333333"/>
                          </a:solidFill>
                          <a:effectLst/>
                          <a:latin typeface="Arial" panose="020B0604020202020204" pitchFamily="34" charset="0"/>
                        </a:rPr>
                        <a:t>+ </a:t>
                      </a:r>
                      <a:r>
                        <a:rPr lang="zh-CN" altLang="en-US" sz="900" b="0" i="0" u="none" strike="noStrike">
                          <a:solidFill>
                            <a:srgbClr val="333333"/>
                          </a:solidFill>
                          <a:effectLst/>
                          <a:latin typeface="Arial" panose="020B0604020202020204" pitchFamily="34" charset="0"/>
                        </a:rPr>
                        <a:t>终止经营所得净现金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46908735"/>
                  </a:ext>
                </a:extLst>
              </a:tr>
              <a:tr h="155252">
                <a:tc>
                  <a:txBody>
                    <a:bodyPr/>
                    <a:lstStyle/>
                    <a:p>
                      <a:pPr algn="l" fontAlgn="b"/>
                      <a:r>
                        <a:rPr lang="zh-CN" altLang="en-US" sz="900" b="1" i="0" u="none" strike="noStrike">
                          <a:solidFill>
                            <a:srgbClr val="000000"/>
                          </a:solidFill>
                          <a:effectLst/>
                          <a:latin typeface="Arial" panose="020B0604020202020204" pitchFamily="34" charset="0"/>
                        </a:rPr>
                        <a:t>融资所得现金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-1,784.9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-319.9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-877.5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-716.5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-755.9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783.1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-1,052.6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-2,380.0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-4,472.0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29840359"/>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87034535"/>
                  </a:ext>
                </a:extLst>
              </a:tr>
              <a:tr h="155252">
                <a:tc>
                  <a:txBody>
                    <a:bodyPr/>
                    <a:lstStyle/>
                    <a:p>
                      <a:pPr algn="l" fontAlgn="b"/>
                      <a:r>
                        <a:rPr lang="en-US" sz="900" b="0" i="0" u="none" strike="noStrike">
                          <a:solidFill>
                            <a:srgbClr val="333333"/>
                          </a:solidFill>
                          <a:effectLst/>
                          <a:latin typeface="Arial" panose="020B0604020202020204" pitchFamily="34" charset="0"/>
                        </a:rPr>
                        <a:t>  Effect of Foreign Exchange Rates</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-7.4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-2.6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8.0</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-40.9</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-45.8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rPr>
                        <a:t>-31.3</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39.4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rPr>
                        <a:t>-18.6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99078270"/>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71408593"/>
                  </a:ext>
                </a:extLst>
              </a:tr>
              <a:tr h="155252">
                <a:tc>
                  <a:txBody>
                    <a:bodyPr/>
                    <a:lstStyle/>
                    <a:p>
                      <a:pPr algn="l" fontAlgn="b"/>
                      <a:r>
                        <a:rPr lang="zh-CN" altLang="en-US" sz="900" b="1" i="0" u="none" strike="noStrike">
                          <a:solidFill>
                            <a:srgbClr val="000000"/>
                          </a:solidFill>
                          <a:effectLst/>
                          <a:latin typeface="Arial" panose="020B0604020202020204" pitchFamily="34" charset="0"/>
                        </a:rPr>
                        <a:t>现金净增减</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177.7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-245.1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56.2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31.8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602.4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103.1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1,018.5</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-752.7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-349.2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32001460"/>
                  </a:ext>
                </a:extLst>
              </a:tr>
              <a:tr h="155252">
                <a:tc>
                  <a:txBody>
                    <a:bodyPr/>
                    <a:lstStyle/>
                    <a:p>
                      <a:pPr algn="l"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 </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74102663"/>
                  </a:ext>
                </a:extLst>
              </a:tr>
              <a:tr h="155252">
                <a:tc>
                  <a:txBody>
                    <a:bodyPr/>
                    <a:lstStyle/>
                    <a:p>
                      <a:pPr algn="l" fontAlgn="b"/>
                      <a:r>
                        <a:rPr lang="zh-CN" altLang="en-US" sz="900" b="1" i="0" u="none" strike="noStrike">
                          <a:solidFill>
                            <a:srgbClr val="000000"/>
                          </a:solidFill>
                          <a:effectLst/>
                          <a:latin typeface="Arial" panose="020B0604020202020204" pitchFamily="34" charset="0"/>
                        </a:rPr>
                        <a:t>现金付税</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394.7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332.7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526.6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643.2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1,163.2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1,674.8</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1,066.4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1,007.1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769287614"/>
                  </a:ext>
                </a:extLst>
              </a:tr>
              <a:tr h="155252">
                <a:tc>
                  <a:txBody>
                    <a:bodyPr/>
                    <a:lstStyle/>
                    <a:p>
                      <a:pPr algn="l" fontAlgn="b"/>
                      <a:r>
                        <a:rPr lang="zh-CN" altLang="en-US" sz="900" b="1" i="0" u="none" strike="noStrike">
                          <a:solidFill>
                            <a:srgbClr val="000000"/>
                          </a:solidFill>
                          <a:effectLst/>
                          <a:latin typeface="Arial" panose="020B0604020202020204" pitchFamily="34" charset="0"/>
                        </a:rPr>
                        <a:t>付息所用现金</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68.1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66.7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65.4</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53.6</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41.2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39.1</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281.2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a:solidFill>
                            <a:srgbClr val="000000"/>
                          </a:solidFill>
                          <a:effectLst/>
                          <a:latin typeface="Arial" panose="020B0604020202020204" pitchFamily="34" charset="0"/>
                        </a:rPr>
                        <a:t>281.7</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r" fontAlgn="b"/>
                      <a:r>
                        <a:rPr lang="en-US" sz="900" b="1" i="0" u="none" strike="noStrike" dirty="0">
                          <a:solidFill>
                            <a:srgbClr val="000000"/>
                          </a:solidFill>
                          <a:effectLst/>
                          <a:latin typeface="Arial" panose="020B0604020202020204" pitchFamily="34" charset="0"/>
                        </a:rPr>
                        <a:t>243.2</a:t>
                      </a:r>
                    </a:p>
                  </a:txBody>
                  <a:tcPr marL="4689" marR="4689" marT="4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82621436"/>
                  </a:ext>
                </a:extLst>
              </a:tr>
            </a:tbl>
          </a:graphicData>
        </a:graphic>
      </p:graphicFrame>
      <p:sp>
        <p:nvSpPr>
          <p:cNvPr id="8" name="Rectangle 7">
            <a:extLst>
              <a:ext uri="{FF2B5EF4-FFF2-40B4-BE49-F238E27FC236}">
                <a16:creationId xmlns:a16="http://schemas.microsoft.com/office/drawing/2014/main" id="{FC957466-F84D-48E6-B7E9-EB6FF751D7E1}"/>
              </a:ext>
            </a:extLst>
          </p:cNvPr>
          <p:cNvSpPr/>
          <p:nvPr/>
        </p:nvSpPr>
        <p:spPr>
          <a:xfrm>
            <a:off x="7833320" y="2060848"/>
            <a:ext cx="2159566" cy="307777"/>
          </a:xfrm>
          <a:prstGeom prst="rect">
            <a:avLst/>
          </a:prstGeom>
        </p:spPr>
        <p:txBody>
          <a:bodyPr wrap="none">
            <a:spAutoFit/>
          </a:bodyPr>
          <a:lstStyle/>
          <a:p>
            <a:r>
              <a:rPr lang="zh-CN" altLang="en-US" sz="1400" dirty="0"/>
              <a:t>现金流量主要来自于收入</a:t>
            </a:r>
            <a:endParaRPr lang="en-US" sz="1400" dirty="0"/>
          </a:p>
        </p:txBody>
      </p:sp>
    </p:spTree>
    <p:extLst>
      <p:ext uri="{BB962C8B-B14F-4D97-AF65-F5344CB8AC3E}">
        <p14:creationId xmlns:p14="http://schemas.microsoft.com/office/powerpoint/2010/main" val="1020924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24214-1713-4AA8-ADAD-364910A7A0DF}"/>
              </a:ext>
            </a:extLst>
          </p:cNvPr>
          <p:cNvSpPr>
            <a:spLocks noGrp="1"/>
          </p:cNvSpPr>
          <p:nvPr>
            <p:ph type="title"/>
          </p:nvPr>
        </p:nvSpPr>
        <p:spPr/>
        <p:txBody>
          <a:bodyPr/>
          <a:lstStyle/>
          <a:p>
            <a:r>
              <a:rPr lang="zh-CN" altLang="en-US" dirty="0"/>
              <a:t>六、风险</a:t>
            </a:r>
            <a:br>
              <a:rPr lang="en-CA" altLang="zh-CN" dirty="0"/>
            </a:br>
            <a:r>
              <a:rPr lang="en-CA" altLang="zh-CN" dirty="0"/>
              <a:t>Risk</a:t>
            </a:r>
            <a:endParaRPr lang="zh-CN" altLang="en-US" dirty="0"/>
          </a:p>
        </p:txBody>
      </p:sp>
    </p:spTree>
    <p:extLst>
      <p:ext uri="{BB962C8B-B14F-4D97-AF65-F5344CB8AC3E}">
        <p14:creationId xmlns:p14="http://schemas.microsoft.com/office/powerpoint/2010/main" val="901675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9"/>
          <p:cNvGraphicFramePr>
            <a:graphicFrameLocks noGrp="1"/>
          </p:cNvGraphicFramePr>
          <p:nvPr>
            <p:extLst>
              <p:ext uri="{D42A27DB-BD31-4B8C-83A1-F6EECF244321}">
                <p14:modId xmlns:p14="http://schemas.microsoft.com/office/powerpoint/2010/main" val="1519944223"/>
              </p:ext>
            </p:extLst>
          </p:nvPr>
        </p:nvGraphicFramePr>
        <p:xfrm>
          <a:off x="201528" y="1108119"/>
          <a:ext cx="9504000" cy="5009666"/>
        </p:xfrm>
        <a:graphic>
          <a:graphicData uri="http://schemas.openxmlformats.org/drawingml/2006/table">
            <a:tbl>
              <a:tblPr firstRow="1" bandRow="1">
                <a:tableStyleId>{5C22544A-7EE6-4342-B048-85BDC9FD1C3A}</a:tableStyleId>
              </a:tblPr>
              <a:tblGrid>
                <a:gridCol w="2174643">
                  <a:extLst>
                    <a:ext uri="{9D8B030D-6E8A-4147-A177-3AD203B41FA5}">
                      <a16:colId xmlns:a16="http://schemas.microsoft.com/office/drawing/2014/main" val="20000"/>
                    </a:ext>
                  </a:extLst>
                </a:gridCol>
                <a:gridCol w="7329357">
                  <a:extLst>
                    <a:ext uri="{9D8B030D-6E8A-4147-A177-3AD203B41FA5}">
                      <a16:colId xmlns:a16="http://schemas.microsoft.com/office/drawing/2014/main" val="20001"/>
                    </a:ext>
                  </a:extLst>
                </a:gridCol>
              </a:tblGrid>
              <a:tr h="1784570">
                <a:tc>
                  <a:txBody>
                    <a:bodyPr/>
                    <a:lstStyle/>
                    <a:p>
                      <a:pPr algn="ctr"/>
                      <a:r>
                        <a:rPr lang="zh-CN" altLang="en-US" sz="1800" b="1" baseline="0" dirty="0">
                          <a:solidFill>
                            <a:schemeClr val="bg1"/>
                          </a:solidFill>
                          <a:latin typeface="Calibri" panose="020F0502020204030204" pitchFamily="34" charset="0"/>
                          <a:ea typeface="楷体" panose="02010609060101010101" pitchFamily="49" charset="-122"/>
                          <a:cs typeface="Calibri" panose="020F0502020204030204" pitchFamily="34" charset="0"/>
                        </a:rPr>
                        <a:t>行业风险</a:t>
                      </a:r>
                      <a:endParaRPr lang="en-US" sz="1800" b="1" baseline="0"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marR="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神经疾病市场，尤其是阿尔兹海默症，公众关注高，疾病病理不清，造成研究失败案例多，且一旦失败就会造成股价大跌。</a:t>
                      </a:r>
                      <a:endParaRPr lang="en-US" altLang="zh-CN"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多发性硬化症市场已经较为成熟，竞争格局不太好，市场已接近饱和，同类药物众多，竞争激烈。</a:t>
                      </a:r>
                      <a:endParaRPr lang="en-US" altLang="zh-CN" sz="1600" b="0" kern="120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dash"/>
                      <a:round/>
                      <a:headEnd type="none" w="med" len="med"/>
                      <a:tailEnd type="none" w="med" len="med"/>
                    </a:lnT>
                    <a:lnB w="12700"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62841">
                <a:tc>
                  <a:txBody>
                    <a:bodyPr/>
                    <a:lstStyle/>
                    <a:p>
                      <a:pPr algn="ctr"/>
                      <a:r>
                        <a:rPr lang="zh-CN" alt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rPr>
                        <a:t>公司风险</a:t>
                      </a:r>
                      <a:endParaRPr 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公司的盈利大部分依赖于</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药物，而</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药物销量预测会继续下降，影响公司收入。约有</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41%</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的药物销量会受到</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2020</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年专利过期的影响。且</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的药物相比同类药物不具有独一的竞争优势。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SMA</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药物遇到强劲的竞争对手，未来</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SMA</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产品收入不能指望再持续大幅增长。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p>
                      <a:pPr marL="196850" marR="0" lvl="0" indent="-171450" algn="l" defTabSz="914400" rtl="0" eaLnBrk="1" fontAlgn="auto" latinLnBrk="0" hangingPunct="1">
                        <a:lnSpc>
                          <a:spcPct val="100000"/>
                        </a:lnSpc>
                        <a:spcBef>
                          <a:spcPts val="600"/>
                        </a:spcBef>
                        <a:spcAft>
                          <a:spcPts val="0"/>
                        </a:spcAft>
                        <a:buClr>
                          <a:srgbClr val="AA8535"/>
                        </a:buClr>
                        <a:buSzPct val="100000"/>
                        <a:buFont typeface="Wingdings" panose="05000000000000000000" pitchFamily="2" charset="2"/>
                        <a:buChar char="§"/>
                        <a:tabLst/>
                        <a:defRP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随着时间推移，除非阿尔兹海默症药物研究有巨大突破，否则股价很难大幅增长。</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solidFill>
                      <a:prstDash val="lgDash"/>
                      <a:round/>
                      <a:headEnd type="none" w="med" len="med"/>
                      <a:tailEnd type="none" w="med" len="med"/>
                    </a:lnT>
                    <a:lnB w="12700"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62255">
                <a:tc>
                  <a:txBody>
                    <a:bodyPr/>
                    <a:lstStyle/>
                    <a:p>
                      <a:pPr algn="ctr"/>
                      <a:r>
                        <a:rPr lang="zh-CN" alt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rPr>
                        <a:t>投资回报风险</a:t>
                      </a:r>
                      <a:endParaRPr lang="en-US" sz="1800" b="1" dirty="0">
                        <a:solidFill>
                          <a:schemeClr val="bg1"/>
                        </a:solidFill>
                        <a:latin typeface="Calibri" panose="020F0502020204030204" pitchFamily="34" charset="0"/>
                        <a:ea typeface="楷体" panose="02010609060101010101" pitchFamily="49" charset="-122"/>
                        <a:cs typeface="Calibri" panose="020F0502020204030204" pitchFamily="34" charset="0"/>
                      </a:endParaRPr>
                    </a:p>
                  </a:txBody>
                  <a:tcPr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A8535"/>
                    </a:solidFill>
                  </a:tcPr>
                </a:tc>
                <a:tc>
                  <a:txBody>
                    <a:bodyPr/>
                    <a:lstStyle/>
                    <a:p>
                      <a:pPr marL="196850" indent="-171450" algn="l" defTabSz="914400" rtl="0" eaLnBrk="1" latinLnBrk="0" hangingPunct="1">
                        <a:lnSpc>
                          <a:spcPct val="100000"/>
                        </a:lnSpc>
                        <a:spcBef>
                          <a:spcPts val="600"/>
                        </a:spcBef>
                        <a:buClr>
                          <a:srgbClr val="AA8535"/>
                        </a:buClr>
                        <a:buSzPct val="100000"/>
                        <a:buFont typeface="Wingdings" panose="05000000000000000000" pitchFamily="2" charset="2"/>
                        <a:buChar char="§"/>
                      </a:pP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现在</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公司估值偏低，近期在缓慢增长，短期内值得持有。但是长期来讲，</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Biogen</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管线内研究成功希望较大的药物：</a:t>
                      </a:r>
                      <a:r>
                        <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MS</a:t>
                      </a:r>
                      <a:r>
                        <a:rPr lang="zh-CN" altLang="en-US"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rPr>
                        <a:t>成功了盈利空间有限，中风药物成功了关注度低。而市场大，关注度较高的阿尔兹海默症药物风险较大。长期持有回报率难以预测。</a:t>
                      </a:r>
                      <a:endParaRPr lang="en-US" altLang="zh-CN" sz="1600" b="0" kern="1200" baseline="0" noProof="0"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anchor="ctr">
                    <a:lnL w="762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solidFill>
                      <a:prstDash val="lgDash"/>
                      <a:round/>
                      <a:headEnd type="none" w="med" len="med"/>
                      <a:tailEnd type="none" w="med" len="med"/>
                    </a:lnT>
                    <a:lnB w="2857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 name="文本占位符 4">
            <a:extLst>
              <a:ext uri="{FF2B5EF4-FFF2-40B4-BE49-F238E27FC236}">
                <a16:creationId xmlns:a16="http://schemas.microsoft.com/office/drawing/2014/main" id="{2C7B0B92-2E30-4DAD-A69C-2AEC6CA32054}"/>
              </a:ext>
            </a:extLst>
          </p:cNvPr>
          <p:cNvSpPr>
            <a:spLocks noGrp="1"/>
          </p:cNvSpPr>
          <p:nvPr>
            <p:ph type="body" sz="quarter" idx="12"/>
          </p:nvPr>
        </p:nvSpPr>
        <p:spPr/>
        <p:txBody>
          <a:bodyPr/>
          <a:lstStyle/>
          <a:p>
            <a:endParaRPr lang="zh-CN" altLang="en-US"/>
          </a:p>
        </p:txBody>
      </p:sp>
      <p:sp>
        <p:nvSpPr>
          <p:cNvPr id="6" name="文本占位符 5">
            <a:extLst>
              <a:ext uri="{FF2B5EF4-FFF2-40B4-BE49-F238E27FC236}">
                <a16:creationId xmlns:a16="http://schemas.microsoft.com/office/drawing/2014/main" id="{87AA1B26-378D-480B-975C-005FEEF9389D}"/>
              </a:ext>
            </a:extLst>
          </p:cNvPr>
          <p:cNvSpPr>
            <a:spLocks noGrp="1"/>
          </p:cNvSpPr>
          <p:nvPr>
            <p:ph type="body" sz="quarter" idx="13"/>
          </p:nvPr>
        </p:nvSpPr>
        <p:spPr/>
        <p:txBody>
          <a:bodyPr/>
          <a:lstStyle/>
          <a:p>
            <a:endParaRPr lang="zh-CN" altLang="en-US"/>
          </a:p>
        </p:txBody>
      </p:sp>
      <p:sp>
        <p:nvSpPr>
          <p:cNvPr id="13" name="Text Placeholder 12">
            <a:extLst>
              <a:ext uri="{FF2B5EF4-FFF2-40B4-BE49-F238E27FC236}">
                <a16:creationId xmlns:a16="http://schemas.microsoft.com/office/drawing/2014/main" id="{580A2602-61A7-4841-AA64-DF996ACAC035}"/>
              </a:ext>
            </a:extLst>
          </p:cNvPr>
          <p:cNvSpPr>
            <a:spLocks noGrp="1"/>
          </p:cNvSpPr>
          <p:nvPr>
            <p:ph type="body" sz="quarter" idx="11"/>
          </p:nvPr>
        </p:nvSpPr>
        <p:spPr>
          <a:xfrm>
            <a:off x="704528" y="6469010"/>
            <a:ext cx="7020190" cy="144438"/>
          </a:xfrm>
        </p:spPr>
        <p:txBody>
          <a:bodyPr/>
          <a:lstStyle/>
          <a:p>
            <a:pPr marL="228600" indent="-228600">
              <a:buFont typeface="Arial" pitchFamily="34" charset="0"/>
              <a:buAutoNum type="arabicPeriod"/>
            </a:pPr>
            <a:endParaRPr lang="zh-CN" altLang="en-US" dirty="0"/>
          </a:p>
        </p:txBody>
      </p:sp>
      <p:sp>
        <p:nvSpPr>
          <p:cNvPr id="4" name="标题 3"/>
          <p:cNvSpPr>
            <a:spLocks noGrp="1"/>
          </p:cNvSpPr>
          <p:nvPr>
            <p:ph type="title"/>
          </p:nvPr>
        </p:nvSpPr>
        <p:spPr/>
        <p:txBody>
          <a:bodyPr/>
          <a:lstStyle/>
          <a:p>
            <a:r>
              <a:rPr lang="zh-CN" altLang="en-US" dirty="0"/>
              <a:t>风险分析</a:t>
            </a:r>
            <a:endParaRPr lang="en-GB" dirty="0"/>
          </a:p>
        </p:txBody>
      </p:sp>
    </p:spTree>
    <p:extLst>
      <p:ext uri="{BB962C8B-B14F-4D97-AF65-F5344CB8AC3E}">
        <p14:creationId xmlns:p14="http://schemas.microsoft.com/office/powerpoint/2010/main" val="1309333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6D7D-C1F7-4267-B992-0A68D43D6637}"/>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E75E88D5-5D3E-4448-A540-6EC418149EA2}"/>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EE773715-41D6-4FC6-A387-D8D5943E26B4}"/>
              </a:ext>
            </a:extLst>
          </p:cNvPr>
          <p:cNvSpPr>
            <a:spLocks noGrp="1"/>
          </p:cNvSpPr>
          <p:nvPr>
            <p:ph type="body" sz="quarter" idx="11"/>
          </p:nvPr>
        </p:nvSpPr>
        <p:spPr/>
        <p:txBody>
          <a:bodyPr/>
          <a:lstStyle/>
          <a:p>
            <a:endParaRPr lang="en-US"/>
          </a:p>
        </p:txBody>
      </p:sp>
      <p:sp>
        <p:nvSpPr>
          <p:cNvPr id="6" name="Title 5">
            <a:extLst>
              <a:ext uri="{FF2B5EF4-FFF2-40B4-BE49-F238E27FC236}">
                <a16:creationId xmlns:a16="http://schemas.microsoft.com/office/drawing/2014/main" id="{0BA753D7-6A46-4AF3-A4D5-0EAA8C7B530E}"/>
              </a:ext>
            </a:extLst>
          </p:cNvPr>
          <p:cNvSpPr>
            <a:spLocks noGrp="1"/>
          </p:cNvSpPr>
          <p:nvPr>
            <p:ph type="title"/>
          </p:nvPr>
        </p:nvSpPr>
        <p:spPr/>
        <p:txBody>
          <a:bodyPr/>
          <a:lstStyle/>
          <a:p>
            <a:r>
              <a:rPr lang="zh-CN" altLang="en-US" dirty="0"/>
              <a:t>附录</a:t>
            </a:r>
            <a:r>
              <a:rPr lang="en-US" altLang="zh-CN" dirty="0"/>
              <a:t>1</a:t>
            </a:r>
            <a:r>
              <a:rPr lang="zh-CN" altLang="en-US" dirty="0"/>
              <a:t>：</a:t>
            </a:r>
            <a:r>
              <a:rPr lang="en-US" altLang="zh-CN" dirty="0"/>
              <a:t>MS</a:t>
            </a:r>
            <a:r>
              <a:rPr lang="zh-CN" altLang="en-US" dirty="0"/>
              <a:t>药物反应机理</a:t>
            </a:r>
            <a:endParaRPr lang="en-US" dirty="0"/>
          </a:p>
        </p:txBody>
      </p:sp>
      <p:graphicFrame>
        <p:nvGraphicFramePr>
          <p:cNvPr id="7" name="Table 6">
            <a:extLst>
              <a:ext uri="{FF2B5EF4-FFF2-40B4-BE49-F238E27FC236}">
                <a16:creationId xmlns:a16="http://schemas.microsoft.com/office/drawing/2014/main" id="{615E812A-0740-47C1-95DE-31BB9B185E3C}"/>
              </a:ext>
            </a:extLst>
          </p:cNvPr>
          <p:cNvGraphicFramePr>
            <a:graphicFrameLocks noGrp="1"/>
          </p:cNvGraphicFramePr>
          <p:nvPr>
            <p:extLst>
              <p:ext uri="{D42A27DB-BD31-4B8C-83A1-F6EECF244321}">
                <p14:modId xmlns:p14="http://schemas.microsoft.com/office/powerpoint/2010/main" val="4254242504"/>
              </p:ext>
            </p:extLst>
          </p:nvPr>
        </p:nvGraphicFramePr>
        <p:xfrm>
          <a:off x="61387" y="579159"/>
          <a:ext cx="9777534" cy="5412094"/>
        </p:xfrm>
        <a:graphic>
          <a:graphicData uri="http://schemas.openxmlformats.org/drawingml/2006/table">
            <a:tbl>
              <a:tblPr firstRow="1" firstCol="1" bandRow="1">
                <a:tableStyleId>{72833802-FEF1-4C79-8D5D-14CF1EAF98D9}</a:tableStyleId>
              </a:tblPr>
              <a:tblGrid>
                <a:gridCol w="931173">
                  <a:extLst>
                    <a:ext uri="{9D8B030D-6E8A-4147-A177-3AD203B41FA5}">
                      <a16:colId xmlns:a16="http://schemas.microsoft.com/office/drawing/2014/main" val="3845925541"/>
                    </a:ext>
                  </a:extLst>
                </a:gridCol>
                <a:gridCol w="933258">
                  <a:extLst>
                    <a:ext uri="{9D8B030D-6E8A-4147-A177-3AD203B41FA5}">
                      <a16:colId xmlns:a16="http://schemas.microsoft.com/office/drawing/2014/main" val="2937007694"/>
                    </a:ext>
                  </a:extLst>
                </a:gridCol>
                <a:gridCol w="2739150">
                  <a:extLst>
                    <a:ext uri="{9D8B030D-6E8A-4147-A177-3AD203B41FA5}">
                      <a16:colId xmlns:a16="http://schemas.microsoft.com/office/drawing/2014/main" val="854129822"/>
                    </a:ext>
                  </a:extLst>
                </a:gridCol>
                <a:gridCol w="792088">
                  <a:extLst>
                    <a:ext uri="{9D8B030D-6E8A-4147-A177-3AD203B41FA5}">
                      <a16:colId xmlns:a16="http://schemas.microsoft.com/office/drawing/2014/main" val="3682715147"/>
                    </a:ext>
                  </a:extLst>
                </a:gridCol>
                <a:gridCol w="864096">
                  <a:extLst>
                    <a:ext uri="{9D8B030D-6E8A-4147-A177-3AD203B41FA5}">
                      <a16:colId xmlns:a16="http://schemas.microsoft.com/office/drawing/2014/main" val="2742404125"/>
                    </a:ext>
                  </a:extLst>
                </a:gridCol>
                <a:gridCol w="648072">
                  <a:extLst>
                    <a:ext uri="{9D8B030D-6E8A-4147-A177-3AD203B41FA5}">
                      <a16:colId xmlns:a16="http://schemas.microsoft.com/office/drawing/2014/main" val="2494066792"/>
                    </a:ext>
                  </a:extLst>
                </a:gridCol>
                <a:gridCol w="1512168">
                  <a:extLst>
                    <a:ext uri="{9D8B030D-6E8A-4147-A177-3AD203B41FA5}">
                      <a16:colId xmlns:a16="http://schemas.microsoft.com/office/drawing/2014/main" val="1479682205"/>
                    </a:ext>
                  </a:extLst>
                </a:gridCol>
                <a:gridCol w="1357529">
                  <a:extLst>
                    <a:ext uri="{9D8B030D-6E8A-4147-A177-3AD203B41FA5}">
                      <a16:colId xmlns:a16="http://schemas.microsoft.com/office/drawing/2014/main" val="33560676"/>
                    </a:ext>
                  </a:extLst>
                </a:gridCol>
              </a:tblGrid>
              <a:tr h="344653">
                <a:tc gridSpan="2">
                  <a:txBody>
                    <a:bodyPr/>
                    <a:lstStyle/>
                    <a:p>
                      <a:pPr marL="0" marR="0">
                        <a:lnSpc>
                          <a:spcPct val="107000"/>
                        </a:lnSpc>
                        <a:spcBef>
                          <a:spcPts val="0"/>
                        </a:spcBef>
                        <a:spcAft>
                          <a:spcPts val="0"/>
                        </a:spcAft>
                      </a:pPr>
                      <a:r>
                        <a:rPr lang="en-US" sz="1100" dirty="0">
                          <a:effectLst/>
                        </a:rPr>
                        <a:t>type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hMerge="1">
                  <a:txBody>
                    <a:bodyPr/>
                    <a:lstStyle/>
                    <a:p>
                      <a:endParaRPr lang="en-US"/>
                    </a:p>
                  </a:txBody>
                  <a:tcPr/>
                </a:tc>
                <a:tc>
                  <a:txBody>
                    <a:bodyPr/>
                    <a:lstStyle/>
                    <a:p>
                      <a:pPr marL="0" marR="0">
                        <a:lnSpc>
                          <a:spcPct val="107000"/>
                        </a:lnSpc>
                        <a:spcBef>
                          <a:spcPts val="0"/>
                        </a:spcBef>
                        <a:spcAft>
                          <a:spcPts val="0"/>
                        </a:spcAft>
                      </a:pPr>
                      <a:r>
                        <a:rPr lang="en-US" sz="1100" dirty="0">
                          <a:effectLst/>
                        </a:rPr>
                        <a:t>Mechanism of action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dirty="0">
                          <a:effectLst/>
                        </a:rPr>
                        <a:t>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company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FDA approval</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a:effectLst/>
                        </a:rPr>
                        <a:t>Pharmaceutical formulation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tc>
                  <a:txBody>
                    <a:bodyPr/>
                    <a:lstStyle/>
                    <a:p>
                      <a:pPr marL="0" marR="0">
                        <a:lnSpc>
                          <a:spcPct val="107000"/>
                        </a:lnSpc>
                        <a:spcBef>
                          <a:spcPts val="0"/>
                        </a:spcBef>
                        <a:spcAft>
                          <a:spcPts val="0"/>
                        </a:spcAft>
                      </a:pPr>
                      <a:r>
                        <a:rPr lang="en-US" sz="1100" dirty="0">
                          <a:effectLst/>
                        </a:rPr>
                        <a:t>population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solidFill>
                  </a:tcPr>
                </a:tc>
                <a:extLst>
                  <a:ext uri="{0D108BD9-81ED-4DB2-BD59-A6C34878D82A}">
                    <a16:rowId xmlns:a16="http://schemas.microsoft.com/office/drawing/2014/main" val="133280466"/>
                  </a:ext>
                </a:extLst>
              </a:tr>
              <a:tr h="158913">
                <a:tc rowSpan="14">
                  <a:txBody>
                    <a:bodyPr/>
                    <a:lstStyle/>
                    <a:p>
                      <a:pPr marL="0" marR="0">
                        <a:lnSpc>
                          <a:spcPct val="107000"/>
                        </a:lnSpc>
                        <a:spcBef>
                          <a:spcPts val="0"/>
                        </a:spcBef>
                        <a:spcAft>
                          <a:spcPts val="0"/>
                        </a:spcAft>
                      </a:pPr>
                      <a:r>
                        <a:rPr lang="en-US" sz="1100" dirty="0" err="1">
                          <a:effectLst/>
                        </a:rPr>
                        <a:t>Immunomdulator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4">
                  <a:txBody>
                    <a:bodyPr/>
                    <a:lstStyle/>
                    <a:p>
                      <a:pPr marL="0" marR="0">
                        <a:lnSpc>
                          <a:spcPct val="107000"/>
                        </a:lnSpc>
                        <a:spcBef>
                          <a:spcPts val="0"/>
                        </a:spcBef>
                        <a:spcAft>
                          <a:spcPts val="0"/>
                        </a:spcAft>
                      </a:pPr>
                      <a:r>
                        <a:rPr lang="en-US" sz="1100" dirty="0">
                          <a:effectLst/>
                        </a:rPr>
                        <a:t>Still </a:t>
                      </a:r>
                      <a:r>
                        <a:rPr lang="en-US" sz="1100" dirty="0" err="1">
                          <a:effectLst/>
                        </a:rPr>
                        <a:t>unkonw</a:t>
                      </a:r>
                      <a:r>
                        <a:rPr lang="en-US" sz="1100" dirty="0">
                          <a:effectLst/>
                        </a:rPr>
                        <a:t>. Involve immunomodulatory effects.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Extavia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Novartis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2009</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535577696"/>
                  </a:ext>
                </a:extLst>
              </a:tr>
              <a:tr h="19601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err="1">
                          <a:effectLst/>
                        </a:rPr>
                        <a:t>Betaseron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Bayer</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7124824"/>
                  </a:ext>
                </a:extLst>
              </a:tr>
              <a:tr h="196014">
                <a:tc vMerge="1">
                  <a:txBody>
                    <a:bodyPr/>
                    <a:lstStyle/>
                    <a:p>
                      <a:endParaRPr lang="en-US"/>
                    </a:p>
                  </a:txBody>
                  <a:tcPr/>
                </a:tc>
                <a:tc rowSpan="2">
                  <a:txBody>
                    <a:bodyPr/>
                    <a:lstStyle/>
                    <a:p>
                      <a:pPr marL="0" marR="0">
                        <a:lnSpc>
                          <a:spcPct val="107000"/>
                        </a:lnSpc>
                        <a:spcBef>
                          <a:spcPts val="0"/>
                        </a:spcBef>
                        <a:spcAft>
                          <a:spcPts val="0"/>
                        </a:spcAft>
                      </a:pPr>
                      <a:r>
                        <a:rPr lang="en-US" sz="1100" dirty="0">
                          <a:effectLst/>
                        </a:rPr>
                        <a:t>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Rebif</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Merck KGaA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140103683"/>
                  </a:ext>
                </a:extLst>
              </a:tr>
              <a:tr h="1589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a:effectLst/>
                        </a:rPr>
                        <a:t>Avonex</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246664486"/>
                  </a:ext>
                </a:extLst>
              </a:tr>
              <a:tr h="326235">
                <a:tc vMerge="1">
                  <a:txBody>
                    <a:bodyPr/>
                    <a:lstStyle/>
                    <a:p>
                      <a:endParaRPr lang="en-US"/>
                    </a:p>
                  </a:txBody>
                  <a:tcPr/>
                </a:tc>
                <a:tc>
                  <a:txBody>
                    <a:bodyPr/>
                    <a:lstStyle/>
                    <a:p>
                      <a:pPr marL="0" marR="0">
                        <a:lnSpc>
                          <a:spcPct val="107000"/>
                        </a:lnSpc>
                        <a:spcBef>
                          <a:spcPts val="0"/>
                        </a:spcBef>
                        <a:spcAft>
                          <a:spcPts val="0"/>
                        </a:spcAft>
                      </a:pPr>
                      <a:r>
                        <a:rPr lang="en-US" sz="1100" dirty="0">
                          <a:effectLst/>
                        </a:rPr>
                        <a:t>Glatiramer acetate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Copaxone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Teva, Sanofi</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1996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995517935"/>
                  </a:ext>
                </a:extLst>
              </a:tr>
              <a:tr h="443744">
                <a:tc vMerge="1">
                  <a:txBody>
                    <a:bodyPr/>
                    <a:lstStyle/>
                    <a:p>
                      <a:endParaRPr lang="en-US"/>
                    </a:p>
                  </a:txBody>
                  <a:tcPr/>
                </a:tc>
                <a:tc>
                  <a:txBody>
                    <a:bodyPr/>
                    <a:lstStyle/>
                    <a:p>
                      <a:pPr marL="0" marR="0">
                        <a:lnSpc>
                          <a:spcPct val="107000"/>
                        </a:lnSpc>
                        <a:spcBef>
                          <a:spcPts val="0"/>
                        </a:spcBef>
                        <a:spcAft>
                          <a:spcPts val="0"/>
                        </a:spcAft>
                      </a:pPr>
                      <a:r>
                        <a:rPr lang="en-US" sz="1100" dirty="0">
                          <a:effectLst/>
                        </a:rPr>
                        <a:t>Mitoxantrone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synthetic </a:t>
                      </a:r>
                      <a:r>
                        <a:rPr lang="en-US" sz="1100" dirty="0" err="1">
                          <a:effectLst/>
                        </a:rPr>
                        <a:t>anthracenedione</a:t>
                      </a:r>
                      <a:r>
                        <a:rPr lang="en-US" sz="1100" dirty="0">
                          <a:effectLst/>
                        </a:rPr>
                        <a:t>, suppress T and B cells and macrophages activity.</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Novantrone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2000</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Intravenous infusion every 3 months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SPMS, PRMS, or worsening of 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737672434"/>
                  </a:ext>
                </a:extLst>
              </a:tr>
              <a:tr h="344653">
                <a:tc vMerge="1">
                  <a:txBody>
                    <a:bodyPr/>
                    <a:lstStyle/>
                    <a:p>
                      <a:endParaRPr lang="en-US"/>
                    </a:p>
                  </a:txBody>
                  <a:tcPr/>
                </a:tc>
                <a:tc>
                  <a:txBody>
                    <a:bodyPr/>
                    <a:lstStyle/>
                    <a:p>
                      <a:pPr marL="0" marR="0">
                        <a:lnSpc>
                          <a:spcPct val="107000"/>
                        </a:lnSpc>
                        <a:spcBef>
                          <a:spcPts val="0"/>
                        </a:spcBef>
                        <a:spcAft>
                          <a:spcPts val="0"/>
                        </a:spcAft>
                      </a:pPr>
                      <a:r>
                        <a:rPr lang="en-US" sz="1100" dirty="0">
                          <a:effectLst/>
                        </a:rPr>
                        <a:t>natalizumab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α4β1 integrin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Tysabri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3">
                  <a:txBody>
                    <a:bodyPr/>
                    <a:lstStyle/>
                    <a:p>
                      <a:pPr marL="0" marR="0">
                        <a:lnSpc>
                          <a:spcPct val="107000"/>
                        </a:lnSpc>
                        <a:spcBef>
                          <a:spcPts val="0"/>
                        </a:spcBef>
                        <a:spcAft>
                          <a:spcPts val="0"/>
                        </a:spcAft>
                      </a:pPr>
                      <a:r>
                        <a:rPr lang="en-US" sz="1100" dirty="0">
                          <a:effectLst/>
                        </a:rPr>
                        <a:t>Biogen</a:t>
                      </a:r>
                      <a:endParaRPr lang="en-US" sz="11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2004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Intravenously once a month</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second line</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294183298"/>
                  </a:ext>
                </a:extLst>
              </a:tr>
              <a:tr h="326235">
                <a:tc vMerge="1">
                  <a:txBody>
                    <a:bodyPr/>
                    <a:lstStyle/>
                    <a:p>
                      <a:endParaRPr lang="en-US"/>
                    </a:p>
                  </a:txBody>
                  <a:tcPr/>
                </a:tc>
                <a:tc>
                  <a:txBody>
                    <a:bodyPr/>
                    <a:lstStyle/>
                    <a:p>
                      <a:pPr marL="0" marR="0">
                        <a:lnSpc>
                          <a:spcPct val="107000"/>
                        </a:lnSpc>
                        <a:spcBef>
                          <a:spcPts val="0"/>
                        </a:spcBef>
                        <a:spcAft>
                          <a:spcPts val="0"/>
                        </a:spcAft>
                      </a:pPr>
                      <a:r>
                        <a:rPr lang="en-US" sz="1100" dirty="0">
                          <a:effectLst/>
                        </a:rPr>
                        <a:t>peg interferon </a:t>
                      </a:r>
                      <a:r>
                        <a:rPr lang="en-US" altLang="zh-CN" sz="1100" dirty="0">
                          <a:effectLst/>
                        </a:rPr>
                        <a:t>β</a:t>
                      </a:r>
                      <a:r>
                        <a:rPr lang="en-US" sz="1100" dirty="0">
                          <a:effectLst/>
                        </a:rPr>
                        <a:t>1a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err="1">
                          <a:effectLst/>
                        </a:rPr>
                        <a:t>Pegylation</a:t>
                      </a: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plegridy</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2014</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3415717849"/>
                  </a:ext>
                </a:extLst>
              </a:tr>
              <a:tr h="493558">
                <a:tc vMerge="1">
                  <a:txBody>
                    <a:bodyPr/>
                    <a:lstStyle/>
                    <a:p>
                      <a:endParaRPr lang="en-US"/>
                    </a:p>
                  </a:txBody>
                  <a:tcPr/>
                </a:tc>
                <a:tc>
                  <a:txBody>
                    <a:bodyPr/>
                    <a:lstStyle/>
                    <a:p>
                      <a:pPr marL="0" marR="0">
                        <a:lnSpc>
                          <a:spcPct val="107000"/>
                        </a:lnSpc>
                        <a:spcBef>
                          <a:spcPts val="0"/>
                        </a:spcBef>
                        <a:spcAft>
                          <a:spcPts val="0"/>
                        </a:spcAft>
                      </a:pPr>
                      <a:r>
                        <a:rPr lang="en-US" sz="1100">
                          <a:effectLst/>
                        </a:rPr>
                        <a:t>Dimethyl Fumarate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nuclear factor (erythroid-derived 2)– like 2 (Nrf2) activator, oral fumarate investigational drug</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Tecfidera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a:effectLst/>
                        </a:rPr>
                        <a:t>2013</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Tablet</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RRMS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1821770769"/>
                  </a:ext>
                </a:extLst>
              </a:tr>
              <a:tr h="158913">
                <a:tc vMerge="1">
                  <a:txBody>
                    <a:bodyPr/>
                    <a:lstStyle/>
                    <a:p>
                      <a:endParaRPr lang="en-US"/>
                    </a:p>
                  </a:txBody>
                  <a:tcPr/>
                </a:tc>
                <a:tc>
                  <a:txBody>
                    <a:bodyPr/>
                    <a:lstStyle/>
                    <a:p>
                      <a:pPr marL="0" marR="0">
                        <a:lnSpc>
                          <a:spcPct val="107000"/>
                        </a:lnSpc>
                        <a:spcBef>
                          <a:spcPts val="0"/>
                        </a:spcBef>
                        <a:spcAft>
                          <a:spcPts val="0"/>
                        </a:spcAft>
                      </a:pPr>
                      <a:r>
                        <a:rPr lang="en-US" sz="1100">
                          <a:effectLst/>
                        </a:rPr>
                        <a:t>Daclizumab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CD25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2016</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Injection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584061399"/>
                  </a:ext>
                </a:extLst>
              </a:tr>
              <a:tr h="295106">
                <a:tc vMerge="1">
                  <a:txBody>
                    <a:bodyPr/>
                    <a:lstStyle/>
                    <a:p>
                      <a:endParaRPr lang="en-US"/>
                    </a:p>
                  </a:txBody>
                  <a:tcPr/>
                </a:tc>
                <a:tc>
                  <a:txBody>
                    <a:bodyPr/>
                    <a:lstStyle/>
                    <a:p>
                      <a:pPr marL="0" marR="0">
                        <a:lnSpc>
                          <a:spcPct val="107000"/>
                        </a:lnSpc>
                        <a:spcBef>
                          <a:spcPts val="0"/>
                        </a:spcBef>
                        <a:spcAft>
                          <a:spcPts val="0"/>
                        </a:spcAft>
                      </a:pPr>
                      <a:r>
                        <a:rPr lang="en-US" sz="1100">
                          <a:effectLst/>
                        </a:rPr>
                        <a:t>teriflunomide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err="1">
                          <a:effectLst/>
                        </a:rPr>
                        <a:t>Aubagio</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Sanofi</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2012</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Once-a-day tablet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MS relapsing forms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4273765493"/>
                  </a:ext>
                </a:extLst>
              </a:tr>
              <a:tr h="268610">
                <a:tc vMerge="1">
                  <a:txBody>
                    <a:bodyPr/>
                    <a:lstStyle/>
                    <a:p>
                      <a:endParaRPr lang="en-US"/>
                    </a:p>
                  </a:txBody>
                  <a:tcPr/>
                </a:tc>
                <a:tc>
                  <a:txBody>
                    <a:bodyPr/>
                    <a:lstStyle/>
                    <a:p>
                      <a:pPr marL="0" marR="0">
                        <a:lnSpc>
                          <a:spcPct val="107000"/>
                        </a:lnSpc>
                        <a:spcBef>
                          <a:spcPts val="0"/>
                        </a:spcBef>
                        <a:spcAft>
                          <a:spcPts val="0"/>
                        </a:spcAft>
                      </a:pPr>
                      <a:r>
                        <a:rPr lang="en-US" sz="1100">
                          <a:effectLst/>
                        </a:rPr>
                        <a:t>Alemtuzumab</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CD52 </a:t>
                      </a:r>
                      <a:r>
                        <a:rPr lang="en-US" sz="1100" dirty="0" err="1">
                          <a:effectLst/>
                        </a:rPr>
                        <a:t>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Lemtrada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2001</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Solution for infusion</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20146626"/>
                  </a:ext>
                </a:extLst>
              </a:tr>
              <a:tr h="344653">
                <a:tc vMerge="1">
                  <a:txBody>
                    <a:bodyPr/>
                    <a:lstStyle/>
                    <a:p>
                      <a:endParaRPr lang="en-US"/>
                    </a:p>
                  </a:txBody>
                  <a:tcPr/>
                </a:tc>
                <a:tc>
                  <a:txBody>
                    <a:bodyPr/>
                    <a:lstStyle/>
                    <a:p>
                      <a:pPr marL="0" marR="0">
                        <a:lnSpc>
                          <a:spcPct val="107000"/>
                        </a:lnSpc>
                        <a:spcBef>
                          <a:spcPts val="0"/>
                        </a:spcBef>
                        <a:spcAft>
                          <a:spcPts val="0"/>
                        </a:spcAft>
                      </a:pPr>
                      <a:r>
                        <a:rPr lang="en-US" sz="1100" dirty="0">
                          <a:effectLst/>
                        </a:rPr>
                        <a:t>Ocrelizumab</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CD20 </a:t>
                      </a:r>
                      <a:r>
                        <a:rPr lang="en-US" sz="1100" dirty="0" err="1">
                          <a:effectLst/>
                        </a:rPr>
                        <a:t>mAb</a:t>
                      </a:r>
                      <a:r>
                        <a:rPr lang="en-US" sz="1100" dirty="0">
                          <a:effectLst/>
                        </a:rPr>
                        <a:t>. Better than interferon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a:effectLst/>
                        </a:rPr>
                        <a:t>OCREVUS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Rocher/</a:t>
                      </a:r>
                    </a:p>
                    <a:p>
                      <a:pPr marL="0" marR="0">
                        <a:lnSpc>
                          <a:spcPct val="107000"/>
                        </a:lnSpc>
                        <a:spcBef>
                          <a:spcPts val="0"/>
                        </a:spcBef>
                        <a:spcAft>
                          <a:spcPts val="0"/>
                        </a:spcAft>
                      </a:pPr>
                      <a:r>
                        <a:rPr lang="en-US" sz="1100" dirty="0">
                          <a:effectLst/>
                        </a:rPr>
                        <a:t>Genentech</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2017</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I</a:t>
                      </a:r>
                      <a:r>
                        <a:rPr lang="en-US" altLang="zh-CN" sz="1100" dirty="0">
                          <a:effectLst/>
                        </a:rPr>
                        <a:t>ntravenously twice </a:t>
                      </a:r>
                      <a:r>
                        <a:rPr lang="en-US" sz="1100" dirty="0">
                          <a:effectLst/>
                        </a:rPr>
                        <a:t> year</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 PPMS</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560858431"/>
                  </a:ext>
                </a:extLst>
              </a:tr>
              <a:tr h="344653">
                <a:tc v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Cladribine</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purine antimetabolite</a:t>
                      </a:r>
                    </a:p>
                  </a:txBody>
                  <a:tcPr marL="27155" marR="27155" marT="0" marB="0">
                    <a:solidFill>
                      <a:schemeClr val="tx2">
                        <a:lumMod val="20000"/>
                        <a:lumOff val="80000"/>
                      </a:schemeClr>
                    </a:solidFill>
                  </a:tcPr>
                </a:tc>
                <a:tc>
                  <a:txBody>
                    <a:bodyPr/>
                    <a:lstStyle/>
                    <a:p>
                      <a:pPr marL="0" marR="0" algn="l" defTabSz="990570" rtl="0" eaLnBrk="1" latinLnBrk="0" hangingPunct="1">
                        <a:lnSpc>
                          <a:spcPct val="107000"/>
                        </a:lnSpc>
                        <a:spcBef>
                          <a:spcPts val="0"/>
                        </a:spcBef>
                        <a:spcAft>
                          <a:spcPts val="0"/>
                        </a:spcAft>
                      </a:pPr>
                      <a:r>
                        <a:rPr lang="en-US" sz="1100" kern="1200" dirty="0" err="1">
                          <a:effectLst/>
                        </a:rPr>
                        <a:t>Mavenclad</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M</a:t>
                      </a:r>
                      <a:r>
                        <a:rPr lang="en-US" altLang="zh-CN" sz="1100" kern="1200" dirty="0">
                          <a:effectLst/>
                        </a:rPr>
                        <a:t>erck</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tablet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4070994672"/>
                  </a:ext>
                </a:extLst>
              </a:tr>
              <a:tr h="326235">
                <a:tc>
                  <a:txBody>
                    <a:bodyPr/>
                    <a:lstStyle/>
                    <a:p>
                      <a:pPr marL="0" marR="0">
                        <a:lnSpc>
                          <a:spcPct val="107000"/>
                        </a:lnSpc>
                        <a:spcBef>
                          <a:spcPts val="0"/>
                        </a:spcBef>
                        <a:spcAft>
                          <a:spcPts val="0"/>
                        </a:spcAft>
                      </a:pPr>
                      <a:r>
                        <a:rPr lang="en-US" sz="1100" dirty="0">
                          <a:effectLst/>
                        </a:rPr>
                        <a:t>S1PR modulator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fingolimod</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dirty="0">
                          <a:effectLst/>
                        </a:rPr>
                        <a:t>Indirectly antagonize the receptor's function leading to sequestration of lymphocytes in the lymph nodes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dirty="0" err="1">
                          <a:effectLst/>
                        </a:rPr>
                        <a:t>Gilenya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Novartis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2010</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First oral, tablet</a:t>
                      </a:r>
                      <a:endParaRPr lang="en-US" sz="11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RRMS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extLst>
                  <a:ext uri="{0D108BD9-81ED-4DB2-BD59-A6C34878D82A}">
                    <a16:rowId xmlns:a16="http://schemas.microsoft.com/office/drawing/2014/main" val="213367262"/>
                  </a:ext>
                </a:extLst>
              </a:tr>
              <a:tr h="167323">
                <a:tc>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Siponimod</a:t>
                      </a:r>
                      <a:r>
                        <a:rPr lang="en-US" sz="1100" kern="1200" dirty="0">
                          <a:effectLst/>
                        </a:rPr>
                        <a:t> </a:t>
                      </a:r>
                      <a:endParaRPr lang="en-US" sz="1100" b="0" kern="1200" dirty="0">
                        <a:solidFill>
                          <a:schemeClr val="tx1"/>
                        </a:solidFill>
                        <a:effectLst/>
                        <a:latin typeface="+mn-lt"/>
                        <a:ea typeface="+mn-ea"/>
                        <a:cs typeface="+mn-cs"/>
                      </a:endParaRPr>
                    </a:p>
                  </a:txBody>
                  <a:tcPr marL="27155" marR="27155" marT="0" marB="0"/>
                </a:tc>
                <a:tc vMerge="1">
                  <a:txBody>
                    <a:bodyPr/>
                    <a:lstStyle/>
                    <a:p>
                      <a:endParaRPr lang="en-US" sz="1000" dirty="0"/>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err="1">
                          <a:effectLst/>
                        </a:rPr>
                        <a:t>Mayzent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Novartis</a:t>
                      </a:r>
                      <a:endParaRPr lang="en-US" sz="1100" b="0" kern="1200" dirty="0">
                        <a:solidFill>
                          <a:schemeClr val="tx1"/>
                        </a:solidFill>
                        <a:effectLst/>
                        <a:latin typeface="+mn-lt"/>
                        <a:ea typeface="+mn-ea"/>
                        <a:cs typeface="+mn-cs"/>
                      </a:endParaRPr>
                    </a:p>
                  </a:txBody>
                  <a:tcPr marL="27155" marR="27155" marT="0" marB="0"/>
                </a:tc>
                <a:tc>
                  <a:txBody>
                    <a:bodyPr/>
                    <a:lstStyle/>
                    <a:p>
                      <a:r>
                        <a:rPr lang="en-US" sz="1100" dirty="0"/>
                        <a:t>2019</a:t>
                      </a: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Once-a-day tablet</a:t>
                      </a:r>
                      <a:endParaRPr lang="en-US" sz="1100" b="0" kern="1200" dirty="0">
                        <a:solidFill>
                          <a:schemeClr val="tx1"/>
                        </a:solidFill>
                        <a:effectLst/>
                        <a:latin typeface="+mn-lt"/>
                        <a:ea typeface="+mn-ea"/>
                        <a:cs typeface="+mn-cs"/>
                      </a:endParaRPr>
                    </a:p>
                  </a:txBody>
                  <a:tcPr marL="27155" marR="27155" marT="0" marB="0"/>
                </a:tc>
                <a:tc>
                  <a:txBody>
                    <a:bodyPr/>
                    <a:lstStyle/>
                    <a:p>
                      <a:pPr marL="0" marR="0" algn="l" defTabSz="990570" rtl="0" eaLnBrk="1" latinLnBrk="0" hangingPunct="1">
                        <a:lnSpc>
                          <a:spcPct val="107000"/>
                        </a:lnSpc>
                        <a:spcBef>
                          <a:spcPts val="0"/>
                        </a:spcBef>
                        <a:spcAft>
                          <a:spcPts val="0"/>
                        </a:spcAft>
                      </a:pPr>
                      <a:r>
                        <a:rPr lang="en-US" sz="1100" kern="1200" dirty="0">
                          <a:effectLst/>
                        </a:rPr>
                        <a:t>RRMS, SPMS</a:t>
                      </a:r>
                      <a:endParaRPr lang="en-US" sz="1100" b="0" kern="1200" dirty="0">
                        <a:solidFill>
                          <a:schemeClr val="tx1"/>
                        </a:solidFill>
                        <a:effectLst/>
                        <a:latin typeface="+mn-lt"/>
                        <a:ea typeface="+mn-ea"/>
                        <a:cs typeface="+mn-cs"/>
                      </a:endParaRPr>
                    </a:p>
                  </a:txBody>
                  <a:tcPr marL="27155" marR="27155" marT="0" marB="0"/>
                </a:tc>
                <a:extLst>
                  <a:ext uri="{0D108BD9-81ED-4DB2-BD59-A6C34878D82A}">
                    <a16:rowId xmlns:a16="http://schemas.microsoft.com/office/drawing/2014/main" val="1050951053"/>
                  </a:ext>
                </a:extLst>
              </a:tr>
              <a:tr h="158913">
                <a:tc rowSpan="2">
                  <a:txBody>
                    <a:bodyPr/>
                    <a:lstStyle/>
                    <a:p>
                      <a:pPr marL="0" marR="0">
                        <a:lnSpc>
                          <a:spcPct val="107000"/>
                        </a:lnSpc>
                        <a:spcBef>
                          <a:spcPts val="0"/>
                        </a:spcBef>
                        <a:spcAft>
                          <a:spcPts val="0"/>
                        </a:spcAft>
                      </a:pPr>
                      <a:r>
                        <a:rPr lang="en-US" sz="1100">
                          <a:effectLst/>
                        </a:rPr>
                        <a:t>Anti-Spasmodic</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rowSpan="2">
                  <a:txBody>
                    <a:bodyPr/>
                    <a:lstStyle/>
                    <a:p>
                      <a:pPr marL="0" marR="0">
                        <a:lnSpc>
                          <a:spcPct val="107000"/>
                        </a:lnSpc>
                        <a:spcBef>
                          <a:spcPts val="0"/>
                        </a:spcBef>
                        <a:spcAft>
                          <a:spcPts val="0"/>
                        </a:spcAft>
                      </a:pPr>
                      <a:r>
                        <a:rPr lang="en-US" sz="1100">
                          <a:effectLst/>
                        </a:rPr>
                        <a:t>dalfampridine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Fampyra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dirty="0">
                          <a:effectLst/>
                        </a:rPr>
                        <a:t>Biogen</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4033123647"/>
                  </a:ext>
                </a:extLst>
              </a:tr>
              <a:tr h="167322">
                <a:tc vMerge="1">
                  <a:txBody>
                    <a:bodyPr/>
                    <a:lstStyle/>
                    <a:p>
                      <a:endParaRPr lang="en-US"/>
                    </a:p>
                  </a:txBody>
                  <a:tcPr/>
                </a:tc>
                <a:tc vMerge="1">
                  <a:txBody>
                    <a:bodyPr/>
                    <a:lstStyle/>
                    <a:p>
                      <a:endParaRPr lang="en-US"/>
                    </a:p>
                  </a:txBody>
                  <a:tcPr/>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solidFill>
                      <a:schemeClr val="tx2">
                        <a:lumMod val="20000"/>
                        <a:lumOff val="80000"/>
                      </a:schemeClr>
                    </a:solidFill>
                  </a:tcPr>
                </a:tc>
                <a:tc>
                  <a:txBody>
                    <a:bodyPr/>
                    <a:lstStyle/>
                    <a:p>
                      <a:pPr marL="0" marR="0">
                        <a:lnSpc>
                          <a:spcPct val="107000"/>
                        </a:lnSpc>
                        <a:spcBef>
                          <a:spcPts val="0"/>
                        </a:spcBef>
                        <a:spcAft>
                          <a:spcPts val="0"/>
                        </a:spcAft>
                      </a:pPr>
                      <a:r>
                        <a:rPr lang="en-US" sz="1100">
                          <a:effectLst/>
                        </a:rPr>
                        <a:t>Ampyra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pPr marL="0" marR="0">
                        <a:lnSpc>
                          <a:spcPct val="107000"/>
                        </a:lnSpc>
                        <a:spcBef>
                          <a:spcPts val="0"/>
                        </a:spcBef>
                        <a:spcAft>
                          <a:spcPts val="0"/>
                        </a:spcAft>
                      </a:pPr>
                      <a:r>
                        <a:rPr lang="en-US" sz="1100">
                          <a:effectLst/>
                        </a:rPr>
                        <a:t>Acorda</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txBody>
                  <a:tcPr marL="27155" marR="27155" marT="0" marB="0"/>
                </a:tc>
                <a:tc>
                  <a:txBody>
                    <a:bodyPr/>
                    <a:lstStyle/>
                    <a:p>
                      <a:endParaRPr lang="en-US" sz="110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tc>
                  <a:txBody>
                    <a:bodyPr/>
                    <a:lstStyle/>
                    <a:p>
                      <a:endParaRPr lang="en-US" sz="1100" dirty="0">
                        <a:effectLst/>
                        <a:latin typeface="Calibri" panose="020F0502020204030204" pitchFamily="34" charset="0"/>
                        <a:cs typeface="Times New Roman" panose="02020603050405020304" pitchFamily="18" charset="0"/>
                      </a:endParaRPr>
                    </a:p>
                  </a:txBody>
                  <a:tcPr marL="27155" marR="27155" marT="0" marB="0"/>
                </a:tc>
                <a:extLst>
                  <a:ext uri="{0D108BD9-81ED-4DB2-BD59-A6C34878D82A}">
                    <a16:rowId xmlns:a16="http://schemas.microsoft.com/office/drawing/2014/main" val="1683472610"/>
                  </a:ext>
                </a:extLst>
              </a:tr>
            </a:tbl>
          </a:graphicData>
        </a:graphic>
      </p:graphicFrame>
      <p:sp>
        <p:nvSpPr>
          <p:cNvPr id="8" name="Text Placeholder 3">
            <a:extLst>
              <a:ext uri="{FF2B5EF4-FFF2-40B4-BE49-F238E27FC236}">
                <a16:creationId xmlns:a16="http://schemas.microsoft.com/office/drawing/2014/main" id="{F472E40C-7742-4D45-917D-8C7C6A5E5EFB}"/>
              </a:ext>
            </a:extLst>
          </p:cNvPr>
          <p:cNvSpPr>
            <a:spLocks noGrp="1"/>
          </p:cNvSpPr>
          <p:nvPr>
            <p:ph type="body" sz="quarter" idx="10"/>
          </p:nvPr>
        </p:nvSpPr>
        <p:spPr>
          <a:xfrm>
            <a:off x="194335" y="5949245"/>
            <a:ext cx="9329957" cy="548597"/>
          </a:xfrm>
        </p:spPr>
        <p:txBody>
          <a:bodyPr/>
          <a:lstStyle/>
          <a:p>
            <a:r>
              <a:rPr lang="en-US" sz="1200" dirty="0"/>
              <a:t>Natalizumab may cause progressive multifocal leukoencephalopathy(PML), 23% patient died. </a:t>
            </a:r>
          </a:p>
          <a:p>
            <a:r>
              <a:rPr lang="en-US" sz="1200" dirty="0"/>
              <a:t>Peg interferon </a:t>
            </a:r>
            <a:r>
              <a:rPr lang="el-GR" sz="1200" dirty="0"/>
              <a:t>β1</a:t>
            </a:r>
            <a:r>
              <a:rPr lang="en-US" sz="1200" dirty="0"/>
              <a:t>a has better efficacy with maintain safety, tolerability and reduce immunogenicity than interferon.</a:t>
            </a:r>
          </a:p>
          <a:p>
            <a:endParaRPr lang="en-US" dirty="0"/>
          </a:p>
          <a:p>
            <a:endParaRPr lang="en-US" dirty="0"/>
          </a:p>
        </p:txBody>
      </p:sp>
      <p:sp>
        <p:nvSpPr>
          <p:cNvPr id="9" name="Text Placeholder 4">
            <a:extLst>
              <a:ext uri="{FF2B5EF4-FFF2-40B4-BE49-F238E27FC236}">
                <a16:creationId xmlns:a16="http://schemas.microsoft.com/office/drawing/2014/main" id="{749B7A7E-20C4-45FA-909B-3B951C498A0A}"/>
              </a:ext>
            </a:extLst>
          </p:cNvPr>
          <p:cNvSpPr txBox="1">
            <a:spLocks/>
          </p:cNvSpPr>
          <p:nvPr/>
        </p:nvSpPr>
        <p:spPr>
          <a:xfrm>
            <a:off x="578095" y="6520534"/>
            <a:ext cx="7020190" cy="144438"/>
          </a:xfrm>
          <a:prstGeom prst="rect">
            <a:avLst/>
          </a:prstGeom>
        </p:spPr>
        <p:txBody>
          <a:bodyPr lIns="0" tIns="0" rIns="0" bIns="0" anchor="t"/>
          <a:lstStyle>
            <a:lvl1pPr marL="0" indent="0" algn="l" defTabSz="990570" rtl="0" eaLnBrk="1" latinLnBrk="0" hangingPunct="1">
              <a:lnSpc>
                <a:spcPct val="100000"/>
              </a:lnSpc>
              <a:spcBef>
                <a:spcPts val="0"/>
              </a:spcBef>
              <a:buFont typeface="Arial" pitchFamily="34" charset="0"/>
              <a:buNone/>
              <a:defRPr lang="en-US" sz="800" b="0" i="1"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en-US" dirty="0"/>
              <a:t>[1] Drugs approved for the treatment of multiple sclerosis: review of their safety profile.</a:t>
            </a:r>
          </a:p>
          <a:p>
            <a:r>
              <a:rPr lang="en-US" dirty="0"/>
              <a:t>[2] The multiple sclerosis market. </a:t>
            </a:r>
          </a:p>
        </p:txBody>
      </p:sp>
    </p:spTree>
    <p:extLst>
      <p:ext uri="{BB962C8B-B14F-4D97-AF65-F5344CB8AC3E}">
        <p14:creationId xmlns:p14="http://schemas.microsoft.com/office/powerpoint/2010/main" val="4041999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D867A-9FBE-4DB9-B312-21ED8CE3EB1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70FB017-0914-45A1-9E87-23A9CFC3505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0C92C0F-843D-4FEF-83B3-79941579B1C1}"/>
              </a:ext>
            </a:extLst>
          </p:cNvPr>
          <p:cNvSpPr>
            <a:spLocks noGrp="1"/>
          </p:cNvSpPr>
          <p:nvPr>
            <p:ph type="body" sz="quarter" idx="11"/>
          </p:nvPr>
        </p:nvSpPr>
        <p:spPr/>
        <p:txBody>
          <a:bodyPr/>
          <a:lstStyle/>
          <a:p>
            <a:endParaRPr lang="en-US" dirty="0"/>
          </a:p>
        </p:txBody>
      </p:sp>
      <p:sp>
        <p:nvSpPr>
          <p:cNvPr id="6" name="Title 5">
            <a:extLst>
              <a:ext uri="{FF2B5EF4-FFF2-40B4-BE49-F238E27FC236}">
                <a16:creationId xmlns:a16="http://schemas.microsoft.com/office/drawing/2014/main" id="{F18CA6A4-537D-4BC7-93FA-D99AA9AAED28}"/>
              </a:ext>
            </a:extLst>
          </p:cNvPr>
          <p:cNvSpPr>
            <a:spLocks noGrp="1"/>
          </p:cNvSpPr>
          <p:nvPr>
            <p:ph type="title"/>
          </p:nvPr>
        </p:nvSpPr>
        <p:spPr/>
        <p:txBody>
          <a:bodyPr/>
          <a:lstStyle/>
          <a:p>
            <a:r>
              <a:rPr lang="zh-CN" altLang="en-US" dirty="0"/>
              <a:t>附录</a:t>
            </a:r>
            <a:r>
              <a:rPr lang="en-US" altLang="zh-CN" dirty="0"/>
              <a:t>2. </a:t>
            </a:r>
            <a:r>
              <a:rPr lang="zh-CN" altLang="en-US" dirty="0"/>
              <a:t>神经疾病领域主要制药公司（</a:t>
            </a:r>
            <a:r>
              <a:rPr lang="en-US" altLang="zh-CN" dirty="0"/>
              <a:t>2016</a:t>
            </a:r>
            <a:r>
              <a:rPr lang="zh-CN" altLang="en-US" dirty="0"/>
              <a:t>年</a:t>
            </a:r>
            <a:r>
              <a:rPr lang="en-US" altLang="zh-CN" dirty="0"/>
              <a:t>TOP 5 CNS</a:t>
            </a:r>
            <a:r>
              <a:rPr lang="zh-CN" altLang="en-US" dirty="0"/>
              <a:t>销售额）</a:t>
            </a:r>
            <a:endParaRPr lang="en-US" dirty="0"/>
          </a:p>
        </p:txBody>
      </p:sp>
      <p:graphicFrame>
        <p:nvGraphicFramePr>
          <p:cNvPr id="7" name="Table 6">
            <a:extLst>
              <a:ext uri="{FF2B5EF4-FFF2-40B4-BE49-F238E27FC236}">
                <a16:creationId xmlns:a16="http://schemas.microsoft.com/office/drawing/2014/main" id="{D5ED9442-A16F-4FEA-A3AF-17D78B6349CC}"/>
              </a:ext>
            </a:extLst>
          </p:cNvPr>
          <p:cNvGraphicFramePr>
            <a:graphicFrameLocks noGrp="1"/>
          </p:cNvGraphicFramePr>
          <p:nvPr>
            <p:extLst>
              <p:ext uri="{D42A27DB-BD31-4B8C-83A1-F6EECF244321}">
                <p14:modId xmlns:p14="http://schemas.microsoft.com/office/powerpoint/2010/main" val="1638037977"/>
              </p:ext>
            </p:extLst>
          </p:nvPr>
        </p:nvGraphicFramePr>
        <p:xfrm>
          <a:off x="128464" y="769233"/>
          <a:ext cx="9511640" cy="5666025"/>
        </p:xfrm>
        <a:graphic>
          <a:graphicData uri="http://schemas.openxmlformats.org/drawingml/2006/table">
            <a:tbl>
              <a:tblPr firstRow="1" firstCol="1" bandRow="1"/>
              <a:tblGrid>
                <a:gridCol w="654210">
                  <a:extLst>
                    <a:ext uri="{9D8B030D-6E8A-4147-A177-3AD203B41FA5}">
                      <a16:colId xmlns:a16="http://schemas.microsoft.com/office/drawing/2014/main" val="2183539047"/>
                    </a:ext>
                  </a:extLst>
                </a:gridCol>
                <a:gridCol w="1872208">
                  <a:extLst>
                    <a:ext uri="{9D8B030D-6E8A-4147-A177-3AD203B41FA5}">
                      <a16:colId xmlns:a16="http://schemas.microsoft.com/office/drawing/2014/main" val="492488304"/>
                    </a:ext>
                  </a:extLst>
                </a:gridCol>
                <a:gridCol w="1290006">
                  <a:extLst>
                    <a:ext uri="{9D8B030D-6E8A-4147-A177-3AD203B41FA5}">
                      <a16:colId xmlns:a16="http://schemas.microsoft.com/office/drawing/2014/main" val="661398108"/>
                    </a:ext>
                  </a:extLst>
                </a:gridCol>
                <a:gridCol w="438187">
                  <a:extLst>
                    <a:ext uri="{9D8B030D-6E8A-4147-A177-3AD203B41FA5}">
                      <a16:colId xmlns:a16="http://schemas.microsoft.com/office/drawing/2014/main" val="2636386780"/>
                    </a:ext>
                  </a:extLst>
                </a:gridCol>
                <a:gridCol w="720081">
                  <a:extLst>
                    <a:ext uri="{9D8B030D-6E8A-4147-A177-3AD203B41FA5}">
                      <a16:colId xmlns:a16="http://schemas.microsoft.com/office/drawing/2014/main" val="2204986166"/>
                    </a:ext>
                  </a:extLst>
                </a:gridCol>
                <a:gridCol w="3090206">
                  <a:extLst>
                    <a:ext uri="{9D8B030D-6E8A-4147-A177-3AD203B41FA5}">
                      <a16:colId xmlns:a16="http://schemas.microsoft.com/office/drawing/2014/main" val="2879552901"/>
                    </a:ext>
                  </a:extLst>
                </a:gridCol>
                <a:gridCol w="504056">
                  <a:extLst>
                    <a:ext uri="{9D8B030D-6E8A-4147-A177-3AD203B41FA5}">
                      <a16:colId xmlns:a16="http://schemas.microsoft.com/office/drawing/2014/main" val="2045759491"/>
                    </a:ext>
                  </a:extLst>
                </a:gridCol>
                <a:gridCol w="504056">
                  <a:extLst>
                    <a:ext uri="{9D8B030D-6E8A-4147-A177-3AD203B41FA5}">
                      <a16:colId xmlns:a16="http://schemas.microsoft.com/office/drawing/2014/main" val="2589286319"/>
                    </a:ext>
                  </a:extLst>
                </a:gridCol>
                <a:gridCol w="438630">
                  <a:extLst>
                    <a:ext uri="{9D8B030D-6E8A-4147-A177-3AD203B41FA5}">
                      <a16:colId xmlns:a16="http://schemas.microsoft.com/office/drawing/2014/main" val="1584422226"/>
                    </a:ext>
                  </a:extLst>
                </a:gridCol>
              </a:tblGrid>
              <a:tr h="209388">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在售</a:t>
                      </a:r>
                      <a:r>
                        <a:rPr lang="zh-CN" sz="1200" dirty="0">
                          <a:effectLst/>
                          <a:latin typeface="Calibri" panose="020F0502020204030204" pitchFamily="34" charset="0"/>
                          <a:ea typeface="DengXian" panose="02010600030101010101" pitchFamily="2" charset="-122"/>
                          <a:cs typeface="Times New Roman" panose="02020603050405020304" pitchFamily="18" charset="0"/>
                        </a:rPr>
                        <a:t>药品</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gridSpan="3">
                  <a:txBody>
                    <a:bodyPr/>
                    <a:lstStyle/>
                    <a:p>
                      <a:pPr marL="0" marR="0">
                        <a:lnSpc>
                          <a:spcPct val="107000"/>
                        </a:lnSpc>
                        <a:spcBef>
                          <a:spcPts val="0"/>
                        </a:spcBef>
                        <a:spcAft>
                          <a:spcPts val="0"/>
                        </a:spcAft>
                      </a:pPr>
                      <a:r>
                        <a:rPr lang="zh-CN" sz="1200">
                          <a:effectLst/>
                          <a:latin typeface="Calibri" panose="020F0502020204030204" pitchFamily="34" charset="0"/>
                          <a:ea typeface="DengXian" panose="02010600030101010101" pitchFamily="2" charset="-122"/>
                          <a:cs typeface="Times New Roman" panose="02020603050405020304" pitchFamily="18" charset="0"/>
                        </a:rPr>
                        <a:t>药品情况</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公司情况</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及在研</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销售额</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增长率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06609816"/>
                  </a:ext>
                </a:extLst>
              </a:tr>
              <a:tr h="33324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B</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iogen</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专利到现在基本没有过期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收入重点在</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药物，未来的研发方向完全专注于</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8826</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8583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2.83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674847"/>
                  </a:ext>
                </a:extLst>
              </a:tr>
              <a:tr h="33324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Pfizer</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Lyrica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，治疗癫痫及焦虑症</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，几种治疗神经痛的药物</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占</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该公司</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药物</a:t>
                      </a:r>
                      <a:r>
                        <a:rPr lang="zh-CN" sz="1200" dirty="0">
                          <a:effectLst/>
                          <a:latin typeface="Calibri" panose="020F0502020204030204" pitchFamily="34" charset="0"/>
                          <a:ea typeface="DengXian" panose="02010600030101010101" pitchFamily="2" charset="-122"/>
                          <a:cs typeface="Times New Roman" panose="02020603050405020304" pitchFamily="18" charset="0"/>
                        </a:rPr>
                        <a:t>销售额的</a:t>
                      </a:r>
                      <a:r>
                        <a:rPr lang="en-US" sz="1200" dirty="0">
                          <a:effectLst/>
                          <a:latin typeface="Calibri" panose="020F0502020204030204" pitchFamily="34" charset="0"/>
                          <a:ea typeface="DengXian" panose="02010600030101010101" pitchFamily="2" charset="-122"/>
                          <a:cs typeface="Times New Roman" panose="02020603050405020304" pitchFamily="18" charset="0"/>
                        </a:rPr>
                        <a:t>78%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年前专利全部到期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将终止</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领域研究并出售业务</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8582</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8488</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191716"/>
                  </a:ext>
                </a:extLst>
              </a:tr>
              <a:tr h="450951">
                <a:tc rowSpan="4">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COPAXONE </a:t>
                      </a:r>
                      <a:r>
                        <a:rPr lang="zh-CN" sz="1200">
                          <a:effectLst/>
                          <a:latin typeface="Calibri" panose="020F0502020204030204" pitchFamily="34" charset="0"/>
                          <a:ea typeface="DengXian" panose="02010600030101010101" pitchFamily="2" charset="-122"/>
                          <a:cs typeface="Times New Roman" panose="02020603050405020304" pitchFamily="18" charset="0"/>
                        </a:rPr>
                        <a:t>，多发性硬化症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目前市场上硬化症疗效最好的药品之一。但</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年专利到期，市场上已出现仿制药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rowSpan="4">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2</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款新药，多发性硬化症以及亨廷顿舞蹈病。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收入在</a:t>
                      </a:r>
                      <a:r>
                        <a:rPr lang="en-US" sz="1200" dirty="0">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effectLst/>
                          <a:latin typeface="Calibri" panose="020F0502020204030204" pitchFamily="34" charset="0"/>
                          <a:ea typeface="DengXian" panose="02010600030101010101" pitchFamily="2" charset="-122"/>
                          <a:cs typeface="Times New Roman" panose="02020603050405020304" pitchFamily="18" charset="0"/>
                        </a:rPr>
                        <a:t>贡献最大，</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Teva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将更多研发资金投入到</a:t>
                      </a:r>
                      <a:r>
                        <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和呼吸道系统两部门</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4833</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4780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1.11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612838"/>
                  </a:ext>
                </a:extLst>
              </a:tr>
              <a:tr h="298474">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AUSTEDO</a:t>
                      </a:r>
                      <a:r>
                        <a:rPr lang="zh-CN" sz="1200">
                          <a:effectLst/>
                          <a:latin typeface="Calibri" panose="020F0502020204030204" pitchFamily="34" charset="0"/>
                          <a:ea typeface="DengXian" panose="02010600030101010101" pitchFamily="2" charset="-122"/>
                          <a:cs typeface="Times New Roman" panose="02020603050405020304" pitchFamily="18" charset="0"/>
                        </a:rPr>
                        <a:t>，亨廷顿舞蹈病</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2017</a:t>
                      </a:r>
                      <a:r>
                        <a:rPr lang="zh-CN" sz="1200">
                          <a:effectLst/>
                          <a:latin typeface="Calibri" panose="020F0502020204030204" pitchFamily="34" charset="0"/>
                          <a:ea typeface="DengXian" panose="02010600030101010101" pitchFamily="2" charset="-122"/>
                          <a:cs typeface="Times New Roman" panose="02020603050405020304" pitchFamily="18" charset="0"/>
                        </a:rPr>
                        <a:t>年获批上市</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0815834"/>
                  </a:ext>
                </a:extLst>
              </a:tr>
              <a:tr h="298474">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AZILECT</a:t>
                      </a:r>
                      <a:r>
                        <a:rPr lang="zh-CN" sz="1200">
                          <a:effectLst/>
                          <a:latin typeface="Calibri" panose="020F0502020204030204" pitchFamily="34" charset="0"/>
                          <a:ea typeface="DengXian" panose="02010600030101010101" pitchFamily="2" charset="-122"/>
                          <a:cs typeface="Times New Roman" panose="02020603050405020304" pitchFamily="18" charset="0"/>
                        </a:rPr>
                        <a:t>，帕金森病</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27619814"/>
                  </a:ext>
                </a:extLst>
              </a:tr>
              <a:tr h="184901">
                <a:tc vMerge="1">
                  <a:txBody>
                    <a:bodyPr/>
                    <a:lstStyle/>
                    <a:p>
                      <a:endParaRPr lang="en-US"/>
                    </a:p>
                  </a:txBody>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NUVIGIL</a:t>
                      </a:r>
                      <a:r>
                        <a:rPr lang="zh-CN" sz="1200">
                          <a:effectLst/>
                          <a:latin typeface="Calibri" panose="020F0502020204030204" pitchFamily="34" charset="0"/>
                          <a:ea typeface="DengXian" panose="02010600030101010101" pitchFamily="2" charset="-122"/>
                          <a:cs typeface="Times New Roman" panose="02020603050405020304" pitchFamily="18" charset="0"/>
                        </a:rPr>
                        <a:t>，失眠症</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2016</a:t>
                      </a:r>
                      <a:r>
                        <a:rPr lang="zh-CN" sz="1200">
                          <a:effectLst/>
                          <a:latin typeface="Calibri" panose="020F0502020204030204" pitchFamily="34" charset="0"/>
                          <a:ea typeface="DengXian" panose="02010600030101010101" pitchFamily="2" charset="-122"/>
                          <a:cs typeface="Times New Roman" panose="02020603050405020304" pitchFamily="18" charset="0"/>
                        </a:rPr>
                        <a:t>年专利到期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91702485"/>
                  </a:ext>
                </a:extLst>
              </a:tr>
              <a:tr h="60973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Novartis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Extavia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kern="1200" dirty="0" err="1">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Mayzent</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2019</a:t>
                      </a:r>
                      <a:r>
                        <a:rPr lang="zh-CN" altLang="en-US" sz="1200" kern="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Exelon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，胆碱酯酶抑制剂，阿尔兹海默症，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GILENYA 2019</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年专利到期，</a:t>
                      </a:r>
                      <a:r>
                        <a:rPr lang="en-US" sz="1200" dirty="0">
                          <a:effectLst/>
                          <a:latin typeface="Calibri" panose="020F0502020204030204" pitchFamily="34" charset="0"/>
                          <a:ea typeface="DengXian" panose="02010600030101010101" pitchFamily="2" charset="-122"/>
                          <a:cs typeface="Times New Roman" panose="02020603050405020304" pitchFamily="18" charset="0"/>
                        </a:rPr>
                        <a:t>2018</a:t>
                      </a:r>
                      <a:r>
                        <a:rPr lang="zh-CN" sz="1200" dirty="0">
                          <a:effectLst/>
                          <a:latin typeface="Calibri" panose="020F0502020204030204" pitchFamily="34" charset="0"/>
                          <a:ea typeface="DengXian" panose="02010600030101010101" pitchFamily="2" charset="-122"/>
                          <a:cs typeface="Times New Roman" panose="02020603050405020304" pitchFamily="18" charset="0"/>
                        </a:rPr>
                        <a:t>年批准用于</a:t>
                      </a:r>
                      <a:r>
                        <a:rPr lang="en-US" sz="1200" dirty="0">
                          <a:effectLst/>
                          <a:latin typeface="Calibri" panose="020F0502020204030204" pitchFamily="34" charset="0"/>
                          <a:ea typeface="DengXian" panose="02010600030101010101" pitchFamily="2" charset="-122"/>
                          <a:cs typeface="Times New Roman" panose="02020603050405020304" pitchFamily="18" charset="0"/>
                        </a:rPr>
                        <a:t>10-18</a:t>
                      </a:r>
                      <a:r>
                        <a:rPr lang="zh-CN" sz="1200" dirty="0">
                          <a:effectLst/>
                          <a:latin typeface="Calibri" panose="020F0502020204030204" pitchFamily="34" charset="0"/>
                          <a:ea typeface="DengXian" panose="02010600030101010101" pitchFamily="2" charset="-122"/>
                          <a:cs typeface="Times New Roman" panose="02020603050405020304" pitchFamily="18" charset="0"/>
                        </a:rPr>
                        <a:t>岁患者</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过度依赖</a:t>
                      </a:r>
                      <a:r>
                        <a:rPr lang="en-US" sz="1200" dirty="0" err="1">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Gilenya</a:t>
                      </a:r>
                      <a:r>
                        <a:rPr 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这一款药物。</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后期有新药跟进</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9</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新药，有多发性硬化症，阿尔兹海默症，帕金森等。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诺华最强的是肿瘤药部门</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4360</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4721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-7.65</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607610"/>
                  </a:ext>
                </a:extLst>
              </a:tr>
              <a:tr h="609735">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J&amp;J</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INVEGA SUSTENNA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，抗精神失常药；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RISPERDAL CONSTA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，精神分裂症、躁郁症、自闭症；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CONCERTA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，注意力缺陷多动症、嗜睡症。</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在研</a:t>
                      </a:r>
                      <a:r>
                        <a:rPr lang="en-US" sz="1200" dirty="0">
                          <a:effectLst/>
                          <a:latin typeface="Calibri" panose="020F0502020204030204" pitchFamily="34" charset="0"/>
                          <a:ea typeface="DengXian" panose="02010600030101010101" pitchFamily="2" charset="-122"/>
                          <a:cs typeface="Times New Roman" panose="02020603050405020304" pitchFamily="18" charset="0"/>
                        </a:rPr>
                        <a:t>3</a:t>
                      </a:r>
                      <a:r>
                        <a:rPr lang="zh-CN" sz="1200" dirty="0">
                          <a:effectLst/>
                          <a:latin typeface="Calibri" panose="020F0502020204030204" pitchFamily="34" charset="0"/>
                          <a:ea typeface="DengXian" panose="02010600030101010101" pitchFamily="2" charset="-122"/>
                          <a:cs typeface="Times New Roman" panose="02020603050405020304" pitchFamily="18" charset="0"/>
                        </a:rPr>
                        <a:t>款</a:t>
                      </a:r>
                      <a:r>
                        <a:rPr lang="en-US" sz="1200" dirty="0">
                          <a:effectLst/>
                          <a:latin typeface="Calibri" panose="020F0502020204030204" pitchFamily="34" charset="0"/>
                          <a:ea typeface="DengXian" panose="02010600030101010101" pitchFamily="2" charset="-122"/>
                          <a:cs typeface="Times New Roman" panose="02020603050405020304" pitchFamily="18" charset="0"/>
                        </a:rPr>
                        <a:t>CNS</a:t>
                      </a:r>
                      <a:r>
                        <a:rPr lang="zh-CN" sz="1200" dirty="0">
                          <a:effectLst/>
                          <a:latin typeface="Calibri" panose="020F0502020204030204" pitchFamily="34" charset="0"/>
                          <a:ea typeface="DengXian" panose="02010600030101010101" pitchFamily="2" charset="-122"/>
                          <a:cs typeface="Times New Roman" panose="02020603050405020304" pitchFamily="18" charset="0"/>
                        </a:rPr>
                        <a:t>新药，抑郁症以及</a:t>
                      </a:r>
                      <a:r>
                        <a:rPr lang="en-US" sz="1200" dirty="0">
                          <a:effectLst/>
                          <a:latin typeface="Calibri" panose="020F0502020204030204" pitchFamily="34" charset="0"/>
                          <a:ea typeface="DengXian" panose="02010600030101010101" pitchFamily="2" charset="-122"/>
                          <a:cs typeface="Times New Roman" panose="02020603050405020304" pitchFamily="18" charset="0"/>
                        </a:rPr>
                        <a:t>RRMS</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4281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4194</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2.07</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922662"/>
                  </a:ext>
                </a:extLst>
              </a:tr>
              <a:tr h="60342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Eli Lilly  &amp; Co</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Cymbalta</a:t>
                      </a:r>
                      <a:r>
                        <a:rPr lang="zh-CN" sz="1200" dirty="0">
                          <a:effectLst/>
                          <a:latin typeface="Calibri" panose="020F0502020204030204" pitchFamily="34" charset="0"/>
                          <a:ea typeface="DengXian" panose="02010600030101010101" pitchFamily="2" charset="-122"/>
                          <a:cs typeface="Times New Roman" panose="02020603050405020304" pitchFamily="18" charset="0"/>
                        </a:rPr>
                        <a:t>，重度抑郁症，广泛性焦虑症等；</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Strattera</a:t>
                      </a:r>
                      <a:r>
                        <a:rPr lang="zh-CN" sz="1200" dirty="0">
                          <a:effectLst/>
                          <a:latin typeface="Calibri" panose="020F0502020204030204" pitchFamily="34" charset="0"/>
                          <a:ea typeface="DengXian" panose="02010600030101010101" pitchFamily="2" charset="-122"/>
                          <a:cs typeface="Times New Roman" panose="02020603050405020304" pitchFamily="18" charset="0"/>
                        </a:rPr>
                        <a:t>，注意力缺陷多动障碍；</a:t>
                      </a:r>
                      <a:r>
                        <a:rPr lang="en-US" sz="1200" dirty="0">
                          <a:effectLst/>
                          <a:latin typeface="Calibri" panose="020F0502020204030204" pitchFamily="34" charset="0"/>
                          <a:ea typeface="DengXian" panose="02010600030101010101" pitchFamily="2" charset="-122"/>
                          <a:cs typeface="Times New Roman" panose="02020603050405020304" pitchFamily="18" charset="0"/>
                        </a:rPr>
                        <a:t>Zyprexa</a:t>
                      </a:r>
                      <a:r>
                        <a:rPr lang="zh-CN" sz="1200" dirty="0">
                          <a:effectLst/>
                          <a:latin typeface="Calibri" panose="020F0502020204030204" pitchFamily="34" charset="0"/>
                          <a:ea typeface="DengXian" panose="02010600030101010101" pitchFamily="2" charset="-122"/>
                          <a:cs typeface="Times New Roman" panose="02020603050405020304" pitchFamily="18" charset="0"/>
                        </a:rPr>
                        <a:t>，精神分裂症，急性混合或躁狂发作；</a:t>
                      </a:r>
                      <a:r>
                        <a:rPr lang="en-US" sz="1200" dirty="0">
                          <a:effectLst/>
                          <a:latin typeface="Calibri" panose="020F0502020204030204" pitchFamily="34" charset="0"/>
                          <a:ea typeface="DengXian" panose="02010600030101010101" pitchFamily="2" charset="-122"/>
                          <a:cs typeface="Times New Roman" panose="02020603050405020304" pitchFamily="18" charset="0"/>
                        </a:rPr>
                        <a:t>Prozac</a:t>
                      </a:r>
                      <a:r>
                        <a:rPr lang="zh-CN" sz="1200" dirty="0">
                          <a:effectLst/>
                          <a:latin typeface="Calibri" panose="020F0502020204030204" pitchFamily="34" charset="0"/>
                          <a:ea typeface="DengXian" panose="02010600030101010101" pitchFamily="2" charset="-122"/>
                          <a:cs typeface="Times New Roman" panose="02020603050405020304" pitchFamily="18" charset="0"/>
                        </a:rPr>
                        <a:t>，重度抑郁症，强迫症等。</a:t>
                      </a:r>
                      <a:r>
                        <a:rPr lang="en-US" altLang="zh-CN" sz="1200" dirty="0" err="1">
                          <a:effectLst/>
                          <a:latin typeface="Calibri" panose="020F0502020204030204" pitchFamily="34" charset="0"/>
                          <a:ea typeface="DengXian" panose="02010600030101010101" pitchFamily="2" charset="-122"/>
                          <a:cs typeface="Times New Roman" panose="02020603050405020304" pitchFamily="18" charset="0"/>
                        </a:rPr>
                        <a:t>Galcanezumab</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，丛集性头痛新药。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专利</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2017</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年基本全部到期</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在研阿尔兹海默症的多种新药</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1821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2171</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188473"/>
                  </a:ext>
                </a:extLst>
              </a:tr>
              <a:tr h="603428">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GSK</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US" sz="1200" dirty="0" err="1">
                          <a:effectLst/>
                          <a:latin typeface="Calibri" panose="020F0502020204030204" pitchFamily="34" charset="0"/>
                          <a:ea typeface="DengXian" panose="02010600030101010101" pitchFamily="2" charset="-122"/>
                          <a:cs typeface="Times New Roman" panose="02020603050405020304" pitchFamily="18" charset="0"/>
                        </a:rPr>
                        <a:t>Horizant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，带状疱疹后遗神经痛，腿动综合征</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Lamictal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a:t>
                      </a:r>
                      <a:endParaRPr lang="en-US" altLang="zh-CN" sz="12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200" dirty="0" err="1">
                          <a:effectLst/>
                          <a:latin typeface="Calibri" panose="020F0502020204030204" pitchFamily="34" charset="0"/>
                          <a:ea typeface="DengXian" panose="02010600030101010101" pitchFamily="2" charset="-122"/>
                          <a:cs typeface="Times New Roman" panose="02020603050405020304" pitchFamily="18" charset="0"/>
                        </a:rPr>
                        <a:t>Amerge，Imitrex</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偏头痛</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癫痫和偏头痛药物专利过期。</a:t>
                      </a: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基本撤掉</a:t>
                      </a:r>
                      <a:r>
                        <a:rPr lang="en-US" altLang="zh-CN"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CNS</a:t>
                      </a:r>
                      <a:r>
                        <a:rPr lang="zh-CN" alt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rPr>
                        <a:t>领域的管线</a:t>
                      </a:r>
                      <a:endParaRPr lang="en-US" sz="1200" dirty="0">
                        <a:solidFill>
                          <a:srgbClr val="AA8535"/>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7829" marR="678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854921"/>
                  </a:ext>
                </a:extLst>
              </a:tr>
            </a:tbl>
          </a:graphicData>
        </a:graphic>
      </p:graphicFrame>
    </p:spTree>
    <p:extLst>
      <p:ext uri="{BB962C8B-B14F-4D97-AF65-F5344CB8AC3E}">
        <p14:creationId xmlns:p14="http://schemas.microsoft.com/office/powerpoint/2010/main" val="2184203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676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DBDE-CC11-4D35-98EB-E240B296C2BF}"/>
              </a:ext>
            </a:extLst>
          </p:cNvPr>
          <p:cNvSpPr>
            <a:spLocks noGrp="1"/>
          </p:cNvSpPr>
          <p:nvPr>
            <p:ph type="title"/>
          </p:nvPr>
        </p:nvSpPr>
        <p:spPr>
          <a:xfrm>
            <a:off x="2489196" y="2780928"/>
            <a:ext cx="4927608" cy="1656184"/>
          </a:xfrm>
        </p:spPr>
        <p:txBody>
          <a:bodyPr/>
          <a:lstStyle/>
          <a:p>
            <a:r>
              <a:rPr lang="zh-CN" altLang="en-US" dirty="0"/>
              <a:t>二、行业分析</a:t>
            </a:r>
            <a:br>
              <a:rPr lang="zh-CN" altLang="en-US" dirty="0"/>
            </a:br>
            <a:r>
              <a:rPr lang="en-CA" altLang="zh-CN" dirty="0"/>
              <a:t>Industry analysis</a:t>
            </a:r>
            <a:br>
              <a:rPr lang="en-CA" altLang="zh-CN" dirty="0"/>
            </a:br>
            <a:endParaRPr lang="zh-CN" altLang="en-US" dirty="0"/>
          </a:p>
        </p:txBody>
      </p:sp>
      <p:graphicFrame>
        <p:nvGraphicFramePr>
          <p:cNvPr id="3" name="Table 2">
            <a:extLst>
              <a:ext uri="{FF2B5EF4-FFF2-40B4-BE49-F238E27FC236}">
                <a16:creationId xmlns:a16="http://schemas.microsoft.com/office/drawing/2014/main" id="{57A58AFC-8106-4CFA-B314-4A13C89B4A24}"/>
              </a:ext>
            </a:extLst>
          </p:cNvPr>
          <p:cNvGraphicFramePr>
            <a:graphicFrameLocks noGrp="1"/>
          </p:cNvGraphicFramePr>
          <p:nvPr>
            <p:extLst>
              <p:ext uri="{D42A27DB-BD31-4B8C-83A1-F6EECF244321}">
                <p14:modId xmlns:p14="http://schemas.microsoft.com/office/powerpoint/2010/main" val="1083907011"/>
              </p:ext>
            </p:extLst>
          </p:nvPr>
        </p:nvGraphicFramePr>
        <p:xfrm>
          <a:off x="1784648" y="4653136"/>
          <a:ext cx="6734266" cy="1752960"/>
        </p:xfrm>
        <a:graphic>
          <a:graphicData uri="http://schemas.openxmlformats.org/drawingml/2006/table">
            <a:tbl>
              <a:tblPr firstRow="1" bandRow="1">
                <a:tableStyleId>{5C22544A-7EE6-4342-B048-85BDC9FD1C3A}</a:tableStyleId>
              </a:tblPr>
              <a:tblGrid>
                <a:gridCol w="486054">
                  <a:extLst>
                    <a:ext uri="{9D8B030D-6E8A-4147-A177-3AD203B41FA5}">
                      <a16:colId xmlns:a16="http://schemas.microsoft.com/office/drawing/2014/main" val="1544448630"/>
                    </a:ext>
                  </a:extLst>
                </a:gridCol>
                <a:gridCol w="6248212">
                  <a:extLst>
                    <a:ext uri="{9D8B030D-6E8A-4147-A177-3AD203B41FA5}">
                      <a16:colId xmlns:a16="http://schemas.microsoft.com/office/drawing/2014/main" val="520942715"/>
                    </a:ext>
                  </a:extLst>
                </a:gridCol>
              </a:tblGrid>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中枢神经系统疾病的总体行业分析</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8673100"/>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多发性硬化症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multiple sclerosis (MS)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2139012"/>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III.</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阿尔兹海默症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Alzheimer‘s Disease (AD)</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58454344"/>
                  </a:ext>
                </a:extLst>
              </a:tr>
              <a:tr h="438240">
                <a:tc>
                  <a:txBody>
                    <a:bodyPr/>
                    <a:lstStyle/>
                    <a:p>
                      <a:r>
                        <a:rPr lang="en-CA"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IV. </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1600" b="1" dirty="0">
                          <a:solidFill>
                            <a:schemeClr val="tx1"/>
                          </a:solidFill>
                          <a:latin typeface="Calibri" panose="020F0502020204030204" pitchFamily="34" charset="0"/>
                          <a:ea typeface="楷体" panose="02010609060101010101" pitchFamily="49" charset="-122"/>
                          <a:cs typeface="Calibri" panose="020F0502020204030204" pitchFamily="34" charset="0"/>
                        </a:rPr>
                        <a:t>脊髓肌萎缩症</a:t>
                      </a:r>
                      <a:r>
                        <a:rPr lang="en-US" altLang="zh-CN" sz="1600" b="1" dirty="0">
                          <a:solidFill>
                            <a:schemeClr val="tx1"/>
                          </a:solidFill>
                          <a:latin typeface="Calibri" panose="020F0502020204030204" pitchFamily="34" charset="0"/>
                          <a:ea typeface="楷体" panose="02010609060101010101" pitchFamily="49" charset="-122"/>
                          <a:cs typeface="Calibri" panose="020F0502020204030204" pitchFamily="34" charset="0"/>
                        </a:rPr>
                        <a:t>Spinal muscular atrophy(SMA)</a:t>
                      </a:r>
                      <a:endParaRPr lang="en-GB" sz="1600" b="1" dirty="0">
                        <a:solidFill>
                          <a:schemeClr val="tx1"/>
                        </a:solidFill>
                        <a:latin typeface="Calibri" panose="020F0502020204030204" pitchFamily="34" charset="0"/>
                        <a:ea typeface="楷体" panose="02010609060101010101" pitchFamily="49" charset="-122"/>
                        <a:cs typeface="Calibri" panose="020F0502020204030204" pitchFamily="34" charset="0"/>
                      </a:endParaRPr>
                    </a:p>
                  </a:txBody>
                  <a:tcPr marL="54610" marR="54610" marT="97200" marB="9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2200143"/>
                  </a:ext>
                </a:extLst>
              </a:tr>
            </a:tbl>
          </a:graphicData>
        </a:graphic>
      </p:graphicFrame>
    </p:spTree>
    <p:extLst>
      <p:ext uri="{BB962C8B-B14F-4D97-AF65-F5344CB8AC3E}">
        <p14:creationId xmlns:p14="http://schemas.microsoft.com/office/powerpoint/2010/main" val="201320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8F8C66-EA17-4024-93D8-4BD0E0FEF02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8C2F262-E829-4193-8CCB-51873065FE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F6A49A9B-7472-410B-938C-14F5519FB04F}"/>
              </a:ext>
            </a:extLst>
          </p:cNvPr>
          <p:cNvSpPr>
            <a:spLocks noGrp="1"/>
          </p:cNvSpPr>
          <p:nvPr>
            <p:ph type="body" sz="quarter" idx="11"/>
          </p:nvPr>
        </p:nvSpPr>
        <p:spPr/>
        <p:txBody>
          <a:bodyPr/>
          <a:lstStyle/>
          <a:p>
            <a:r>
              <a:rPr lang="zh-CN" altLang="en-US" dirty="0"/>
              <a:t>第三方报告</a:t>
            </a:r>
            <a:r>
              <a:rPr lang="en-US" altLang="zh-CN" dirty="0"/>
              <a:t>: .coherent market insights</a:t>
            </a:r>
          </a:p>
          <a:p>
            <a:r>
              <a:rPr lang="en-US" dirty="0" err="1"/>
              <a:t>bloomberg</a:t>
            </a:r>
            <a:endParaRPr lang="en-US" dirty="0"/>
          </a:p>
        </p:txBody>
      </p:sp>
      <p:sp>
        <p:nvSpPr>
          <p:cNvPr id="6" name="Title 5">
            <a:extLst>
              <a:ext uri="{FF2B5EF4-FFF2-40B4-BE49-F238E27FC236}">
                <a16:creationId xmlns:a16="http://schemas.microsoft.com/office/drawing/2014/main" id="{F9D57952-C81D-4F63-9C3E-C48ACE82CBC7}"/>
              </a:ext>
            </a:extLst>
          </p:cNvPr>
          <p:cNvSpPr>
            <a:spLocks noGrp="1"/>
          </p:cNvSpPr>
          <p:nvPr>
            <p:ph type="title"/>
          </p:nvPr>
        </p:nvSpPr>
        <p:spPr/>
        <p:txBody>
          <a:bodyPr/>
          <a:lstStyle/>
          <a:p>
            <a:r>
              <a:rPr lang="zh-CN" altLang="en-US" dirty="0"/>
              <a:t>中枢神经系统疾病药物市场规模：大，病人数量持续增长</a:t>
            </a:r>
            <a:endParaRPr lang="en-US" dirty="0"/>
          </a:p>
        </p:txBody>
      </p:sp>
      <p:graphicFrame>
        <p:nvGraphicFramePr>
          <p:cNvPr id="7" name="Table 6">
            <a:extLst>
              <a:ext uri="{FF2B5EF4-FFF2-40B4-BE49-F238E27FC236}">
                <a16:creationId xmlns:a16="http://schemas.microsoft.com/office/drawing/2014/main" id="{FF49A125-9C32-4D6B-83ED-CDF343B1DFF7}"/>
              </a:ext>
            </a:extLst>
          </p:cNvPr>
          <p:cNvGraphicFramePr>
            <a:graphicFrameLocks noGrp="1"/>
          </p:cNvGraphicFramePr>
          <p:nvPr>
            <p:extLst>
              <p:ext uri="{D42A27DB-BD31-4B8C-83A1-F6EECF244321}">
                <p14:modId xmlns:p14="http://schemas.microsoft.com/office/powerpoint/2010/main" val="3678861946"/>
              </p:ext>
            </p:extLst>
          </p:nvPr>
        </p:nvGraphicFramePr>
        <p:xfrm>
          <a:off x="272480" y="1475088"/>
          <a:ext cx="9361039" cy="2158782"/>
        </p:xfrm>
        <a:graphic>
          <a:graphicData uri="http://schemas.openxmlformats.org/drawingml/2006/table">
            <a:tbl>
              <a:tblPr firstRow="1" firstCol="1" bandRow="1"/>
              <a:tblGrid>
                <a:gridCol w="224665">
                  <a:extLst>
                    <a:ext uri="{9D8B030D-6E8A-4147-A177-3AD203B41FA5}">
                      <a16:colId xmlns:a16="http://schemas.microsoft.com/office/drawing/2014/main" val="395721380"/>
                    </a:ext>
                  </a:extLst>
                </a:gridCol>
                <a:gridCol w="3159264">
                  <a:extLst>
                    <a:ext uri="{9D8B030D-6E8A-4147-A177-3AD203B41FA5}">
                      <a16:colId xmlns:a16="http://schemas.microsoft.com/office/drawing/2014/main" val="685863686"/>
                    </a:ext>
                  </a:extLst>
                </a:gridCol>
                <a:gridCol w="1835928">
                  <a:extLst>
                    <a:ext uri="{9D8B030D-6E8A-4147-A177-3AD203B41FA5}">
                      <a16:colId xmlns:a16="http://schemas.microsoft.com/office/drawing/2014/main" val="2410976649"/>
                    </a:ext>
                  </a:extLst>
                </a:gridCol>
                <a:gridCol w="1786938">
                  <a:extLst>
                    <a:ext uri="{9D8B030D-6E8A-4147-A177-3AD203B41FA5}">
                      <a16:colId xmlns:a16="http://schemas.microsoft.com/office/drawing/2014/main" val="989298699"/>
                    </a:ext>
                  </a:extLst>
                </a:gridCol>
                <a:gridCol w="1401360">
                  <a:extLst>
                    <a:ext uri="{9D8B030D-6E8A-4147-A177-3AD203B41FA5}">
                      <a16:colId xmlns:a16="http://schemas.microsoft.com/office/drawing/2014/main" val="2833008688"/>
                    </a:ext>
                  </a:extLst>
                </a:gridCol>
                <a:gridCol w="952884">
                  <a:extLst>
                    <a:ext uri="{9D8B030D-6E8A-4147-A177-3AD203B41FA5}">
                      <a16:colId xmlns:a16="http://schemas.microsoft.com/office/drawing/2014/main" val="2121546590"/>
                    </a:ext>
                  </a:extLst>
                </a:gridCol>
              </a:tblGrid>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疾病</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Patient population</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Global market size (USD)</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CAGR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843277399"/>
                  </a:ext>
                </a:extLst>
              </a:tr>
              <a:tr h="194628">
                <a:tc gridSpan="2">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Previous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Expected to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320943055"/>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多发性硬化症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multiple sclerosis </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MS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2.3M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22B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2022: 23B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0.7</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21562157"/>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脊髓肌萎缩症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Spinal muscular atrophy</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SMA</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2017: 0.88B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2025: 2B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12.4</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94601838"/>
                  </a:ext>
                </a:extLst>
              </a:tr>
              <a:tr h="194990">
                <a:tc row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中风</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急性缺血性卒中</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Acute ischemic stroke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AIS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12.75M each year</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22.6B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2023: 36.7B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7.1%</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25441139"/>
                  </a:ext>
                </a:extLst>
              </a:tr>
              <a:tr h="203638">
                <a:tc vMerge="1">
                  <a:txBody>
                    <a:bodyPr/>
                    <a:lstStyle/>
                    <a:p>
                      <a:endParaRPr lang="en-US"/>
                    </a:p>
                  </a:txBody>
                  <a:tcPr/>
                </a:tc>
                <a:tc>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脑半球梗死</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Large Hemispheric Infarction</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LHI</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DengXian" panose="02010600030101010101" pitchFamily="2" charset="-122"/>
                          <a:cs typeface="Times New Roman" panose="02020603050405020304" pitchFamily="18" charset="0"/>
                        </a:rPr>
                        <a:t>2.25M each year</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5086417"/>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阿尔兹海默症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Alzheimer's Disease</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AD</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2015-2030: ~1000M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2016: 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2025: 12.03B</a:t>
                      </a:r>
                      <a:r>
                        <a:rPr lang="en-US" sz="1200" dirty="0">
                          <a:effectLst/>
                          <a:latin typeface="Calibri" panose="020F0502020204030204" pitchFamily="34" charset="0"/>
                          <a:ea typeface="DengXian" panose="02010600030101010101" pitchFamily="2" charset="-122"/>
                          <a:cs typeface="Times New Roman" panose="02020603050405020304" pitchFamily="18" charset="0"/>
                        </a:rPr>
                        <a:t> </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9.5</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30519476"/>
                  </a:ext>
                </a:extLst>
              </a:tr>
              <a:tr h="194990">
                <a:tc gridSpan="2">
                  <a:txBody>
                    <a:bodyPr/>
                    <a:lstStyle/>
                    <a:p>
                      <a:pPr marL="0" marR="0">
                        <a:lnSpc>
                          <a:spcPct val="107000"/>
                        </a:lnSpc>
                        <a:spcBef>
                          <a:spcPts val="0"/>
                        </a:spcBef>
                        <a:spcAft>
                          <a:spcPts val="0"/>
                        </a:spcAft>
                      </a:pPr>
                      <a:r>
                        <a:rPr lang="zh-CN" sz="1200" dirty="0">
                          <a:effectLst/>
                          <a:latin typeface="Calibri" panose="020F0502020204030204" pitchFamily="34" charset="0"/>
                          <a:ea typeface="DengXian" panose="02010600030101010101" pitchFamily="2" charset="-122"/>
                          <a:cs typeface="Times New Roman" panose="02020603050405020304" pitchFamily="18" charset="0"/>
                        </a:rPr>
                        <a:t>帕金森症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Parkinson's disease</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More than 100M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2014: 2.1B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2021: 3.2B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5.7%</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05373742"/>
                  </a:ext>
                </a:extLst>
              </a:tr>
              <a:tr h="395948">
                <a:tc gridSpan="2">
                  <a:txBody>
                    <a:bodyPr/>
                    <a:lstStyle/>
                    <a:p>
                      <a:pPr marL="0" marR="0">
                        <a:lnSpc>
                          <a:spcPct val="107000"/>
                        </a:lnSpc>
                        <a:spcBef>
                          <a:spcPts val="0"/>
                        </a:spcBef>
                        <a:spcAft>
                          <a:spcPts val="0"/>
                        </a:spcAft>
                      </a:pP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肌萎缩性脊髓侧索硬化症</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Amyotrophic lateral sclerosis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ALS</a:t>
                      </a:r>
                      <a:r>
                        <a:rPr lang="zh-CN" altLang="en-US" sz="12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2015: 0.22M</a:t>
                      </a: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2018: 0.24B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2025: 0.34B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6.9%</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656033"/>
                  </a:ext>
                </a:extLst>
              </a:tr>
              <a:tr h="194628">
                <a:tc gridSpan="2">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Total </a:t>
                      </a: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hMerge="1">
                  <a:txBody>
                    <a:bodyPr/>
                    <a:lstStyle/>
                    <a:p>
                      <a:endParaRPr lang="en-US"/>
                    </a:p>
                  </a:txBody>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~55B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DengXian" panose="02010600030101010101" pitchFamily="2" charset="-122"/>
                          <a:cs typeface="Times New Roman" panose="02020603050405020304" pitchFamily="18" charset="0"/>
                        </a:rPr>
                        <a:t>~77B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tc>
                  <a:txBody>
                    <a:bodyPr/>
                    <a:lstStyle/>
                    <a:p>
                      <a:pPr marL="0" marR="0">
                        <a:lnSpc>
                          <a:spcPct val="107000"/>
                        </a:lnSpc>
                        <a:spcBef>
                          <a:spcPts val="0"/>
                        </a:spcBef>
                        <a:spcAft>
                          <a:spcPts val="0"/>
                        </a:spcAft>
                      </a:pPr>
                      <a:r>
                        <a:rPr lang="en-US" altLang="zh-CN" sz="1200" dirty="0">
                          <a:effectLst/>
                          <a:latin typeface="Calibri" panose="020F0502020204030204" pitchFamily="34" charset="0"/>
                          <a:ea typeface="DengXian" panose="02010600030101010101" pitchFamily="2" charset="-122"/>
                          <a:cs typeface="Times New Roman" panose="02020603050405020304" pitchFamily="18" charset="0"/>
                        </a:rPr>
                        <a:t>~4</a:t>
                      </a:r>
                      <a:r>
                        <a:rPr lang="en-US" sz="1200" dirty="0">
                          <a:effectLst/>
                          <a:latin typeface="Calibri" panose="020F0502020204030204" pitchFamily="34" charset="0"/>
                          <a:ea typeface="DengXian" panose="02010600030101010101" pitchFamily="2" charset="-122"/>
                          <a:cs typeface="Times New Roman" panose="02020603050405020304" pitchFamily="18" charset="0"/>
                        </a:rPr>
                        <a:t>%</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069241469"/>
                  </a:ext>
                </a:extLst>
              </a:tr>
            </a:tbl>
          </a:graphicData>
        </a:graphic>
      </p:graphicFrame>
      <p:sp>
        <p:nvSpPr>
          <p:cNvPr id="11" name="文本占位符 6">
            <a:extLst>
              <a:ext uri="{FF2B5EF4-FFF2-40B4-BE49-F238E27FC236}">
                <a16:creationId xmlns:a16="http://schemas.microsoft.com/office/drawing/2014/main" id="{1BB051D3-A935-4643-9FD1-6986E5B4C39B}"/>
              </a:ext>
            </a:extLst>
          </p:cNvPr>
          <p:cNvSpPr txBox="1">
            <a:spLocks/>
          </p:cNvSpPr>
          <p:nvPr/>
        </p:nvSpPr>
        <p:spPr bwMode="gray">
          <a:xfrm>
            <a:off x="400308" y="921194"/>
            <a:ext cx="8744449" cy="1489578"/>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sz="1300" dirty="0"/>
              <a:t>中枢神经系统疾病，是指影响中樞神經系統内的人腦或脊髓结构或功能的神经系统疾病</a:t>
            </a:r>
            <a:endParaRPr lang="en-US" altLang="zh-CN" sz="1300" dirty="0"/>
          </a:p>
          <a:p>
            <a:r>
              <a:rPr lang="zh-CN" altLang="en-US" sz="1300" dirty="0"/>
              <a:t>全球造成残疾最多的疾病种类，造成死亡数量第二大的疾病。</a:t>
            </a:r>
          </a:p>
          <a:p>
            <a:endParaRPr lang="zh-CN" altLang="en-US" sz="1200" dirty="0"/>
          </a:p>
        </p:txBody>
      </p:sp>
      <p:sp>
        <p:nvSpPr>
          <p:cNvPr id="8" name="Rectangle 7">
            <a:extLst>
              <a:ext uri="{FF2B5EF4-FFF2-40B4-BE49-F238E27FC236}">
                <a16:creationId xmlns:a16="http://schemas.microsoft.com/office/drawing/2014/main" id="{7543729D-466E-4311-896B-8653BD131266}"/>
              </a:ext>
            </a:extLst>
          </p:cNvPr>
          <p:cNvSpPr/>
          <p:nvPr/>
        </p:nvSpPr>
        <p:spPr>
          <a:xfrm>
            <a:off x="8233777" y="956771"/>
            <a:ext cx="1399742" cy="246221"/>
          </a:xfrm>
          <a:prstGeom prst="rect">
            <a:avLst/>
          </a:prstGeom>
        </p:spPr>
        <p:txBody>
          <a:bodyPr wrap="none">
            <a:spAutoFit/>
          </a:bodyPr>
          <a:lstStyle/>
          <a:p>
            <a:r>
              <a:rPr lang="en-US" sz="1000" dirty="0"/>
              <a:t>CAGR=</a:t>
            </a:r>
            <a:r>
              <a:rPr lang="zh-CN" altLang="en-US" sz="1000" dirty="0"/>
              <a:t>复合年增长率</a:t>
            </a:r>
          </a:p>
        </p:txBody>
      </p:sp>
      <p:pic>
        <p:nvPicPr>
          <p:cNvPr id="16" name="Picture 15">
            <a:extLst>
              <a:ext uri="{FF2B5EF4-FFF2-40B4-BE49-F238E27FC236}">
                <a16:creationId xmlns:a16="http://schemas.microsoft.com/office/drawing/2014/main" id="{F55473D4-5761-460F-B0F5-6C2C1E5D03D8}"/>
              </a:ext>
            </a:extLst>
          </p:cNvPr>
          <p:cNvPicPr>
            <a:picLocks noChangeAspect="1"/>
          </p:cNvPicPr>
          <p:nvPr/>
        </p:nvPicPr>
        <p:blipFill>
          <a:blip r:embed="rId3"/>
          <a:stretch>
            <a:fillRect/>
          </a:stretch>
        </p:blipFill>
        <p:spPr>
          <a:xfrm>
            <a:off x="564039" y="3805993"/>
            <a:ext cx="3666970" cy="2289324"/>
          </a:xfrm>
          <a:prstGeom prst="rect">
            <a:avLst/>
          </a:prstGeom>
        </p:spPr>
      </p:pic>
      <p:sp>
        <p:nvSpPr>
          <p:cNvPr id="10" name="Text Placeholder 9">
            <a:extLst>
              <a:ext uri="{FF2B5EF4-FFF2-40B4-BE49-F238E27FC236}">
                <a16:creationId xmlns:a16="http://schemas.microsoft.com/office/drawing/2014/main" id="{B958156F-85A7-49FF-B18F-C9BAA3097E9E}"/>
              </a:ext>
            </a:extLst>
          </p:cNvPr>
          <p:cNvSpPr>
            <a:spLocks noGrp="1"/>
          </p:cNvSpPr>
          <p:nvPr>
            <p:ph type="body" sz="quarter" idx="10"/>
          </p:nvPr>
        </p:nvSpPr>
        <p:spPr>
          <a:xfrm>
            <a:off x="194337" y="981077"/>
            <a:ext cx="9517193" cy="494012"/>
          </a:xfrm>
        </p:spPr>
        <p:txBody>
          <a:bodyPr/>
          <a:lstStyle/>
          <a:p>
            <a:endParaRPr lang="en-US" dirty="0"/>
          </a:p>
        </p:txBody>
      </p:sp>
      <p:pic>
        <p:nvPicPr>
          <p:cNvPr id="17" name="Picture 16">
            <a:extLst>
              <a:ext uri="{FF2B5EF4-FFF2-40B4-BE49-F238E27FC236}">
                <a16:creationId xmlns:a16="http://schemas.microsoft.com/office/drawing/2014/main" id="{FF47F711-0821-4019-A9FD-7045E46ACD04}"/>
              </a:ext>
            </a:extLst>
          </p:cNvPr>
          <p:cNvPicPr>
            <a:picLocks noChangeAspect="1"/>
          </p:cNvPicPr>
          <p:nvPr/>
        </p:nvPicPr>
        <p:blipFill>
          <a:blip r:embed="rId4"/>
          <a:stretch>
            <a:fillRect/>
          </a:stretch>
        </p:blipFill>
        <p:spPr>
          <a:xfrm>
            <a:off x="4880992" y="3755875"/>
            <a:ext cx="3844584" cy="2378474"/>
          </a:xfrm>
          <a:prstGeom prst="rect">
            <a:avLst/>
          </a:prstGeom>
        </p:spPr>
      </p:pic>
    </p:spTree>
    <p:extLst>
      <p:ext uri="{BB962C8B-B14F-4D97-AF65-F5344CB8AC3E}">
        <p14:creationId xmlns:p14="http://schemas.microsoft.com/office/powerpoint/2010/main" val="1280841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FC2CD8-5BE7-4E0F-AF10-40010EFD3570}"/>
              </a:ext>
            </a:extLst>
          </p:cNvPr>
          <p:cNvSpPr>
            <a:spLocks noGrp="1"/>
          </p:cNvSpPr>
          <p:nvPr>
            <p:ph type="body" sz="quarter" idx="10"/>
          </p:nvPr>
        </p:nvSpPr>
        <p:spPr>
          <a:xfrm>
            <a:off x="194338" y="1279519"/>
            <a:ext cx="4681273" cy="2437513"/>
          </a:xfrm>
        </p:spPr>
        <p:txBody>
          <a:bodyPr/>
          <a:lstStyle/>
          <a:p>
            <a:pPr marL="27515" indent="0">
              <a:buNone/>
            </a:pPr>
            <a:r>
              <a:rPr lang="en-US" altLang="zh-CN" dirty="0"/>
              <a:t>BIO</a:t>
            </a:r>
            <a:r>
              <a:rPr lang="zh-CN" altLang="en-US" dirty="0"/>
              <a:t>研究表明，</a:t>
            </a:r>
            <a:r>
              <a:rPr lang="en-US" altLang="zh-CN" dirty="0"/>
              <a:t>CNS</a:t>
            </a:r>
            <a:r>
              <a:rPr lang="zh-CN" altLang="en-US" dirty="0"/>
              <a:t>从临床一期到上市的成功率仅为</a:t>
            </a:r>
            <a:r>
              <a:rPr lang="en-US" altLang="zh-CN" dirty="0"/>
              <a:t>8.4%</a:t>
            </a:r>
            <a:r>
              <a:rPr lang="zh-CN" altLang="en-US" dirty="0"/>
              <a:t>。（</a:t>
            </a:r>
            <a:r>
              <a:rPr lang="en-US" altLang="zh-CN" dirty="0"/>
              <a:t>The overall likelihood of approval (LOA) from Phase I for all developmental candidates was 9.6%</a:t>
            </a:r>
            <a:r>
              <a:rPr lang="zh-CN" altLang="en-US" dirty="0"/>
              <a:t>，</a:t>
            </a:r>
            <a:r>
              <a:rPr lang="en-US" altLang="zh-CN" dirty="0"/>
              <a:t>oncology: 5.1%</a:t>
            </a:r>
            <a:r>
              <a:rPr lang="zh-CN" altLang="en-US" dirty="0"/>
              <a:t>）</a:t>
            </a:r>
          </a:p>
          <a:p>
            <a:r>
              <a:rPr lang="zh-CN" altLang="en-US" dirty="0"/>
              <a:t>很多神经疾病的</a:t>
            </a:r>
            <a:r>
              <a:rPr lang="zh-CN" altLang="en-US" b="1" dirty="0"/>
              <a:t>准确病因至今没有定论</a:t>
            </a:r>
            <a:r>
              <a:rPr lang="zh-CN" altLang="en-US" dirty="0"/>
              <a:t>，药物只能针对“症状”，而难以治疗“根源”。</a:t>
            </a:r>
          </a:p>
          <a:p>
            <a:r>
              <a:rPr lang="zh-CN" altLang="en-US" dirty="0"/>
              <a:t>临床方案的设计较为困难、</a:t>
            </a:r>
            <a:r>
              <a:rPr lang="zh-CN" altLang="en-US" b="1" dirty="0"/>
              <a:t>临床效果较难评测</a:t>
            </a:r>
            <a:r>
              <a:rPr lang="zh-CN" altLang="en-US" dirty="0"/>
              <a:t>。精神类疾病表征不明显，病人汇报的感受往往过于主观。</a:t>
            </a:r>
          </a:p>
          <a:p>
            <a:r>
              <a:rPr lang="zh-CN" altLang="en-US" dirty="0"/>
              <a:t>神经类药物常常伴随着</a:t>
            </a:r>
            <a:r>
              <a:rPr lang="zh-CN" altLang="en-US" b="1" dirty="0"/>
              <a:t>较明显的副作用</a:t>
            </a:r>
            <a:r>
              <a:rPr lang="zh-CN" altLang="en-US" dirty="0"/>
              <a:t>。近几年多个“明星”新药因为其副作用过大而无法通过审批。</a:t>
            </a:r>
            <a:endParaRPr lang="en-US" altLang="zh-CN" dirty="0"/>
          </a:p>
          <a:p>
            <a:endParaRPr lang="en-US" altLang="zh-CN" dirty="0"/>
          </a:p>
          <a:p>
            <a:r>
              <a:rPr lang="zh-CN" altLang="en-US" dirty="0"/>
              <a:t>。</a:t>
            </a:r>
          </a:p>
          <a:p>
            <a:endParaRPr lang="en-US" altLang="zh-CN" dirty="0"/>
          </a:p>
        </p:txBody>
      </p:sp>
      <p:sp>
        <p:nvSpPr>
          <p:cNvPr id="3" name="Text Placeholder 2">
            <a:extLst>
              <a:ext uri="{FF2B5EF4-FFF2-40B4-BE49-F238E27FC236}">
                <a16:creationId xmlns:a16="http://schemas.microsoft.com/office/drawing/2014/main" id="{ED175F4D-64A6-467E-9B2E-5775159B730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E3C7CE1-25CF-4095-AC6D-D56CAC84C698}"/>
              </a:ext>
            </a:extLst>
          </p:cNvPr>
          <p:cNvSpPr>
            <a:spLocks noGrp="1"/>
          </p:cNvSpPr>
          <p:nvPr>
            <p:ph type="body" sz="quarter" idx="14"/>
          </p:nvPr>
        </p:nvSpPr>
        <p:spPr>
          <a:xfrm>
            <a:off x="5030256" y="1279519"/>
            <a:ext cx="4681273" cy="2509521"/>
          </a:xfrm>
        </p:spPr>
        <p:txBody>
          <a:bodyPr/>
          <a:lstStyle/>
          <a:p>
            <a:r>
              <a:rPr lang="zh-CN" altLang="en-US" b="1" dirty="0"/>
              <a:t>市场需求量大：</a:t>
            </a:r>
            <a:r>
              <a:rPr lang="zh-CN" altLang="en-US" dirty="0"/>
              <a:t>巨大的市场规模和病人基数。</a:t>
            </a:r>
          </a:p>
          <a:p>
            <a:r>
              <a:rPr lang="en-US" altLang="zh-CN" dirty="0"/>
              <a:t>CNS</a:t>
            </a:r>
            <a:r>
              <a:rPr lang="zh-CN" altLang="en-US" dirty="0"/>
              <a:t>药物的依赖性强，必须</a:t>
            </a:r>
            <a:r>
              <a:rPr lang="zh-CN" altLang="en-US" b="1" dirty="0"/>
              <a:t>长期服用</a:t>
            </a:r>
            <a:r>
              <a:rPr lang="zh-CN" altLang="en-US" dirty="0"/>
              <a:t>，可能需要终身服药。</a:t>
            </a:r>
          </a:p>
          <a:p>
            <a:r>
              <a:rPr lang="zh-CN" altLang="en-US" dirty="0"/>
              <a:t>许多病症</a:t>
            </a:r>
            <a:r>
              <a:rPr lang="zh-CN" altLang="en-US" b="1" dirty="0"/>
              <a:t>没有有效治疗方案</a:t>
            </a:r>
            <a:r>
              <a:rPr lang="zh-CN" altLang="en-US" dirty="0"/>
              <a:t>。若新药上市会对现有市场造成较大冲击，迅速抢占市场份额（缺乏有力的竞争者）</a:t>
            </a:r>
            <a:endParaRPr lang="en-US" dirty="0"/>
          </a:p>
        </p:txBody>
      </p:sp>
      <p:sp>
        <p:nvSpPr>
          <p:cNvPr id="5" name="Text Placeholder 4">
            <a:extLst>
              <a:ext uri="{FF2B5EF4-FFF2-40B4-BE49-F238E27FC236}">
                <a16:creationId xmlns:a16="http://schemas.microsoft.com/office/drawing/2014/main" id="{E4015100-B0BE-4DD1-AA1C-A5FE4357355A}"/>
              </a:ext>
            </a:extLst>
          </p:cNvPr>
          <p:cNvSpPr>
            <a:spLocks noGrp="1"/>
          </p:cNvSpPr>
          <p:nvPr>
            <p:ph type="body" sz="quarter" idx="12"/>
          </p:nvPr>
        </p:nvSpPr>
        <p:spPr/>
        <p:txBody>
          <a:bodyPr/>
          <a:lstStyle/>
          <a:p>
            <a:r>
              <a:rPr lang="zh-CN" altLang="en-US" dirty="0"/>
              <a:t>高风险</a:t>
            </a:r>
            <a:endParaRPr lang="en-US" dirty="0"/>
          </a:p>
        </p:txBody>
      </p:sp>
      <p:sp>
        <p:nvSpPr>
          <p:cNvPr id="6" name="Text Placeholder 5">
            <a:extLst>
              <a:ext uri="{FF2B5EF4-FFF2-40B4-BE49-F238E27FC236}">
                <a16:creationId xmlns:a16="http://schemas.microsoft.com/office/drawing/2014/main" id="{1F9D010C-D28C-44AC-B110-14A768EBD917}"/>
              </a:ext>
            </a:extLst>
          </p:cNvPr>
          <p:cNvSpPr>
            <a:spLocks noGrp="1"/>
          </p:cNvSpPr>
          <p:nvPr>
            <p:ph type="body" sz="quarter" idx="13"/>
          </p:nvPr>
        </p:nvSpPr>
        <p:spPr/>
        <p:txBody>
          <a:bodyPr/>
          <a:lstStyle/>
          <a:p>
            <a:r>
              <a:rPr lang="zh-CN" altLang="en-US" dirty="0"/>
              <a:t>高收益</a:t>
            </a:r>
          </a:p>
        </p:txBody>
      </p:sp>
      <p:sp>
        <p:nvSpPr>
          <p:cNvPr id="7" name="Title 6">
            <a:extLst>
              <a:ext uri="{FF2B5EF4-FFF2-40B4-BE49-F238E27FC236}">
                <a16:creationId xmlns:a16="http://schemas.microsoft.com/office/drawing/2014/main" id="{9907F94E-808D-41B9-8CFB-374BBC86647A}"/>
              </a:ext>
            </a:extLst>
          </p:cNvPr>
          <p:cNvSpPr>
            <a:spLocks noGrp="1"/>
          </p:cNvSpPr>
          <p:nvPr>
            <p:ph type="title"/>
          </p:nvPr>
        </p:nvSpPr>
        <p:spPr/>
        <p:txBody>
          <a:bodyPr/>
          <a:lstStyle/>
          <a:p>
            <a:r>
              <a:rPr lang="zh-CN" altLang="en-US" dirty="0"/>
              <a:t>市场特征：高风险，高收益</a:t>
            </a:r>
            <a:endParaRPr lang="en-US" dirty="0"/>
          </a:p>
        </p:txBody>
      </p:sp>
      <p:graphicFrame>
        <p:nvGraphicFramePr>
          <p:cNvPr id="8" name="Table 7">
            <a:extLst>
              <a:ext uri="{FF2B5EF4-FFF2-40B4-BE49-F238E27FC236}">
                <a16:creationId xmlns:a16="http://schemas.microsoft.com/office/drawing/2014/main" id="{265C4BB9-4BC5-47FD-9927-0D7345E571DB}"/>
              </a:ext>
            </a:extLst>
          </p:cNvPr>
          <p:cNvGraphicFramePr>
            <a:graphicFrameLocks noGrp="1"/>
          </p:cNvGraphicFramePr>
          <p:nvPr>
            <p:extLst>
              <p:ext uri="{D42A27DB-BD31-4B8C-83A1-F6EECF244321}">
                <p14:modId xmlns:p14="http://schemas.microsoft.com/office/powerpoint/2010/main" val="2094236026"/>
              </p:ext>
            </p:extLst>
          </p:nvPr>
        </p:nvGraphicFramePr>
        <p:xfrm>
          <a:off x="184141" y="3951604"/>
          <a:ext cx="9504000" cy="1925320"/>
        </p:xfrm>
        <a:graphic>
          <a:graphicData uri="http://schemas.openxmlformats.org/drawingml/2006/table">
            <a:tbl>
              <a:tblPr firstRow="1" bandRow="1">
                <a:tableStyleId>{72833802-FEF1-4C79-8D5D-14CF1EAF98D9}</a:tableStyleId>
              </a:tblPr>
              <a:tblGrid>
                <a:gridCol w="1584000">
                  <a:extLst>
                    <a:ext uri="{9D8B030D-6E8A-4147-A177-3AD203B41FA5}">
                      <a16:colId xmlns:a16="http://schemas.microsoft.com/office/drawing/2014/main" val="27530357"/>
                    </a:ext>
                  </a:extLst>
                </a:gridCol>
                <a:gridCol w="1584000">
                  <a:extLst>
                    <a:ext uri="{9D8B030D-6E8A-4147-A177-3AD203B41FA5}">
                      <a16:colId xmlns:a16="http://schemas.microsoft.com/office/drawing/2014/main" val="3411453336"/>
                    </a:ext>
                  </a:extLst>
                </a:gridCol>
                <a:gridCol w="1584000">
                  <a:extLst>
                    <a:ext uri="{9D8B030D-6E8A-4147-A177-3AD203B41FA5}">
                      <a16:colId xmlns:a16="http://schemas.microsoft.com/office/drawing/2014/main" val="3092686690"/>
                    </a:ext>
                  </a:extLst>
                </a:gridCol>
                <a:gridCol w="1584000">
                  <a:extLst>
                    <a:ext uri="{9D8B030D-6E8A-4147-A177-3AD203B41FA5}">
                      <a16:colId xmlns:a16="http://schemas.microsoft.com/office/drawing/2014/main" val="2351133793"/>
                    </a:ext>
                  </a:extLst>
                </a:gridCol>
                <a:gridCol w="1584000">
                  <a:extLst>
                    <a:ext uri="{9D8B030D-6E8A-4147-A177-3AD203B41FA5}">
                      <a16:colId xmlns:a16="http://schemas.microsoft.com/office/drawing/2014/main" val="2138779123"/>
                    </a:ext>
                  </a:extLst>
                </a:gridCol>
                <a:gridCol w="1584000">
                  <a:extLst>
                    <a:ext uri="{9D8B030D-6E8A-4147-A177-3AD203B41FA5}">
                      <a16:colId xmlns:a16="http://schemas.microsoft.com/office/drawing/2014/main" val="2019509044"/>
                    </a:ext>
                  </a:extLst>
                </a:gridCol>
              </a:tblGrid>
              <a:tr h="370840">
                <a:tc>
                  <a:txBody>
                    <a:bodyPr/>
                    <a:lstStyle/>
                    <a:p>
                      <a:r>
                        <a:rPr lang="zh-CN" altLang="en-US" sz="1200" dirty="0"/>
                        <a:t>疾病</a:t>
                      </a:r>
                      <a:endParaRPr lang="en-US" sz="1200" dirty="0"/>
                    </a:p>
                  </a:txBody>
                  <a:tcPr>
                    <a:solidFill>
                      <a:srgbClr val="AA8535"/>
                    </a:solidFill>
                  </a:tcPr>
                </a:tc>
                <a:tc>
                  <a:txBody>
                    <a:bodyPr/>
                    <a:lstStyle/>
                    <a:p>
                      <a:r>
                        <a:rPr lang="zh-CN" altLang="en-US" sz="1200" dirty="0"/>
                        <a:t>准确病因</a:t>
                      </a:r>
                      <a:endParaRPr lang="en-US" sz="1200" dirty="0"/>
                    </a:p>
                  </a:txBody>
                  <a:tcPr>
                    <a:solidFill>
                      <a:srgbClr val="AA8535"/>
                    </a:solidFill>
                  </a:tcPr>
                </a:tc>
                <a:tc>
                  <a:txBody>
                    <a:bodyPr/>
                    <a:lstStyle/>
                    <a:p>
                      <a:r>
                        <a:rPr lang="zh-CN" altLang="en-US" sz="1200" dirty="0"/>
                        <a:t>临床检测</a:t>
                      </a:r>
                      <a:endParaRPr lang="en-US" sz="1200" dirty="0"/>
                    </a:p>
                  </a:txBody>
                  <a:tcPr>
                    <a:solidFill>
                      <a:srgbClr val="AA8535"/>
                    </a:solidFill>
                  </a:tcPr>
                </a:tc>
                <a:tc>
                  <a:txBody>
                    <a:bodyPr/>
                    <a:lstStyle/>
                    <a:p>
                      <a:r>
                        <a:rPr lang="zh-CN" altLang="en-US" sz="1200" dirty="0"/>
                        <a:t>药物副作用</a:t>
                      </a:r>
                      <a:endParaRPr lang="en-US" sz="1200" dirty="0"/>
                    </a:p>
                  </a:txBody>
                  <a:tcPr>
                    <a:solidFill>
                      <a:srgbClr val="AA8535"/>
                    </a:solidFill>
                  </a:tcPr>
                </a:tc>
                <a:tc>
                  <a:txBody>
                    <a:bodyPr/>
                    <a:lstStyle/>
                    <a:p>
                      <a:r>
                        <a:rPr lang="zh-CN" altLang="en-US" sz="1200" dirty="0"/>
                        <a:t>是否需要长期服药</a:t>
                      </a:r>
                      <a:endParaRPr lang="en-US" sz="1200" dirty="0"/>
                    </a:p>
                  </a:txBody>
                  <a:tcPr>
                    <a:solidFill>
                      <a:srgbClr val="AA8535"/>
                    </a:solidFill>
                  </a:tcPr>
                </a:tc>
                <a:tc>
                  <a:txBody>
                    <a:bodyPr/>
                    <a:lstStyle/>
                    <a:p>
                      <a:r>
                        <a:rPr lang="zh-CN" altLang="en-US" sz="1200" dirty="0"/>
                        <a:t>治疗方案是否有效</a:t>
                      </a:r>
                      <a:endParaRPr lang="en-US" sz="1200" dirty="0"/>
                    </a:p>
                  </a:txBody>
                  <a:tcPr>
                    <a:solidFill>
                      <a:srgbClr val="AA8535"/>
                    </a:solidFill>
                  </a:tcPr>
                </a:tc>
                <a:extLst>
                  <a:ext uri="{0D108BD9-81ED-4DB2-BD59-A6C34878D82A}">
                    <a16:rowId xmlns:a16="http://schemas.microsoft.com/office/drawing/2014/main" val="2137986158"/>
                  </a:ext>
                </a:extLst>
              </a:tr>
              <a:tr h="370840">
                <a:tc>
                  <a:txBody>
                    <a:bodyPr/>
                    <a:lstStyle/>
                    <a:p>
                      <a:r>
                        <a:rPr lang="zh-CN" altLang="en-US" sz="1200" dirty="0"/>
                        <a:t>多发性硬化症</a:t>
                      </a:r>
                      <a:endParaRPr lang="en-US" sz="1200" dirty="0"/>
                    </a:p>
                  </a:txBody>
                  <a:tcPr/>
                </a:tc>
                <a:tc>
                  <a:txBody>
                    <a:bodyPr/>
                    <a:lstStyle/>
                    <a:p>
                      <a:r>
                        <a:rPr lang="zh-CN" altLang="en-US" sz="1200" dirty="0"/>
                        <a:t>至今不明免疫细胞攻击髓鞘的原因</a:t>
                      </a:r>
                      <a:endParaRPr lang="en-US" sz="1200" dirty="0"/>
                    </a:p>
                  </a:txBody>
                  <a:tcPr/>
                </a:tc>
                <a:tc>
                  <a:txBody>
                    <a:bodyPr/>
                    <a:lstStyle/>
                    <a:p>
                      <a:r>
                        <a:rPr lang="zh-CN" altLang="en-US" sz="1200" dirty="0"/>
                        <a:t>主要使用</a:t>
                      </a:r>
                      <a:r>
                        <a:rPr lang="en-US" altLang="zh-CN" sz="1200" dirty="0"/>
                        <a:t>MRI</a:t>
                      </a:r>
                      <a:r>
                        <a:rPr lang="zh-CN" altLang="en-US" sz="1200" dirty="0"/>
                        <a:t>，检测较为准确</a:t>
                      </a:r>
                      <a:endParaRPr lang="en-US" sz="1200" dirty="0"/>
                    </a:p>
                  </a:txBody>
                  <a:tcPr/>
                </a:tc>
                <a:tc>
                  <a:txBody>
                    <a:bodyPr/>
                    <a:lstStyle/>
                    <a:p>
                      <a:r>
                        <a:rPr lang="zh-CN" altLang="en-US" sz="1200" dirty="0"/>
                        <a:t>一定副作用，有些药物需要持续检测病人器官功能，可控</a:t>
                      </a:r>
                      <a:endParaRPr lang="en-US" sz="1200" dirty="0"/>
                    </a:p>
                  </a:txBody>
                  <a:tcPr/>
                </a:tc>
                <a:tc>
                  <a:txBody>
                    <a:bodyPr/>
                    <a:lstStyle/>
                    <a:p>
                      <a:r>
                        <a:rPr lang="zh-CN" altLang="en-US" sz="1200" dirty="0"/>
                        <a:t>是</a:t>
                      </a:r>
                      <a:endParaRPr lang="en-US" sz="1200" dirty="0"/>
                    </a:p>
                  </a:txBody>
                  <a:tcPr/>
                </a:tc>
                <a:tc>
                  <a:txBody>
                    <a:bodyPr/>
                    <a:lstStyle/>
                    <a:p>
                      <a:r>
                        <a:rPr lang="zh-CN" altLang="en-US" sz="1200" dirty="0"/>
                        <a:t>可以缓解发展，但是无法根治</a:t>
                      </a:r>
                      <a:endParaRPr lang="en-US" sz="1200" dirty="0"/>
                    </a:p>
                  </a:txBody>
                  <a:tcPr/>
                </a:tc>
                <a:extLst>
                  <a:ext uri="{0D108BD9-81ED-4DB2-BD59-A6C34878D82A}">
                    <a16:rowId xmlns:a16="http://schemas.microsoft.com/office/drawing/2014/main" val="2214311105"/>
                  </a:ext>
                </a:extLst>
              </a:tr>
              <a:tr h="370840">
                <a:tc>
                  <a:txBody>
                    <a:bodyPr/>
                    <a:lstStyle/>
                    <a:p>
                      <a:r>
                        <a:rPr lang="zh-CN" altLang="en-US" sz="1200" dirty="0"/>
                        <a:t>脊髓肌萎缩症</a:t>
                      </a:r>
                      <a:endParaRPr lang="en-US" sz="1200" dirty="0"/>
                    </a:p>
                  </a:txBody>
                  <a:tcPr/>
                </a:tc>
                <a:tc>
                  <a:txBody>
                    <a:bodyPr/>
                    <a:lstStyle/>
                    <a:p>
                      <a:r>
                        <a:rPr lang="zh-CN" altLang="en-US" sz="1200" dirty="0"/>
                        <a:t>病因明确</a:t>
                      </a:r>
                      <a:endParaRPr lang="en-US" sz="1200" dirty="0"/>
                    </a:p>
                  </a:txBody>
                  <a:tcPr/>
                </a:tc>
                <a:tc>
                  <a:txBody>
                    <a:bodyPr/>
                    <a:lstStyle/>
                    <a:p>
                      <a:r>
                        <a:rPr lang="zh-CN" altLang="en-US" sz="1200" dirty="0"/>
                        <a:t>基因检测，十分准确</a:t>
                      </a:r>
                      <a:endParaRPr lang="en-US" sz="1200" dirty="0"/>
                    </a:p>
                  </a:txBody>
                  <a:tcPr/>
                </a:tc>
                <a:tc>
                  <a:txBody>
                    <a:bodyPr/>
                    <a:lstStyle/>
                    <a:p>
                      <a:r>
                        <a:rPr lang="zh-CN" altLang="en-US" sz="1200" dirty="0"/>
                        <a:t>一定副作用，可控</a:t>
                      </a:r>
                      <a:endParaRPr lang="en-US" sz="1200" dirty="0"/>
                    </a:p>
                  </a:txBody>
                  <a:tcPr/>
                </a:tc>
                <a:tc>
                  <a:txBody>
                    <a:bodyPr/>
                    <a:lstStyle/>
                    <a:p>
                      <a:r>
                        <a:rPr lang="zh-CN" altLang="en-US" sz="1200" dirty="0"/>
                        <a:t>有基因治疗一次性解决方案。</a:t>
                      </a:r>
                      <a:endParaRPr lang="en-US" sz="1200" dirty="0"/>
                    </a:p>
                  </a:txBody>
                  <a:tcPr/>
                </a:tc>
                <a:tc>
                  <a:txBody>
                    <a:bodyPr/>
                    <a:lstStyle/>
                    <a:p>
                      <a:r>
                        <a:rPr lang="zh-CN" altLang="en-US" sz="1200" dirty="0"/>
                        <a:t>有根治方案</a:t>
                      </a:r>
                      <a:endParaRPr lang="en-US" sz="1200" dirty="0"/>
                    </a:p>
                  </a:txBody>
                  <a:tcPr/>
                </a:tc>
                <a:extLst>
                  <a:ext uri="{0D108BD9-81ED-4DB2-BD59-A6C34878D82A}">
                    <a16:rowId xmlns:a16="http://schemas.microsoft.com/office/drawing/2014/main" val="2018269520"/>
                  </a:ext>
                </a:extLst>
              </a:tr>
              <a:tr h="370840">
                <a:tc>
                  <a:txBody>
                    <a:bodyPr/>
                    <a:lstStyle/>
                    <a:p>
                      <a:r>
                        <a:rPr lang="zh-CN" altLang="en-US" sz="1200" dirty="0"/>
                        <a:t>阿尔兹海默症</a:t>
                      </a:r>
                      <a:endParaRPr lang="en-US" sz="1200" dirty="0"/>
                    </a:p>
                  </a:txBody>
                  <a:tcPr/>
                </a:tc>
                <a:tc>
                  <a:txBody>
                    <a:bodyPr/>
                    <a:lstStyle/>
                    <a:p>
                      <a:r>
                        <a:rPr lang="zh-CN" altLang="en-US" sz="1200" dirty="0"/>
                        <a:t>病因不明，有多种理论在研中</a:t>
                      </a:r>
                      <a:endParaRPr lang="en-US" sz="1200" dirty="0"/>
                    </a:p>
                  </a:txBody>
                  <a:tcPr/>
                </a:tc>
                <a:tc>
                  <a:txBody>
                    <a:bodyPr/>
                    <a:lstStyle/>
                    <a:p>
                      <a:r>
                        <a:rPr lang="zh-CN" altLang="en-US" sz="1200" dirty="0"/>
                        <a:t>依赖心理学检测，晚期才能发现且不准确</a:t>
                      </a:r>
                      <a:endParaRPr lang="en-US" sz="1200" dirty="0"/>
                    </a:p>
                  </a:txBody>
                  <a:tcPr/>
                </a:tc>
                <a:tc>
                  <a:txBody>
                    <a:bodyPr/>
                    <a:lstStyle/>
                    <a:p>
                      <a:r>
                        <a:rPr lang="zh-CN" altLang="en-US" sz="1200" dirty="0"/>
                        <a:t>多种药物临床三期因副作用大而被撤销</a:t>
                      </a:r>
                      <a:endParaRPr lang="en-US" sz="1200" dirty="0"/>
                    </a:p>
                  </a:txBody>
                  <a:tcPr/>
                </a:tc>
                <a:tc>
                  <a:txBody>
                    <a:bodyPr/>
                    <a:lstStyle/>
                    <a:p>
                      <a:r>
                        <a:rPr lang="zh-CN" altLang="en-US" sz="1200" dirty="0"/>
                        <a:t>是</a:t>
                      </a:r>
                      <a:endParaRPr lang="en-US" sz="1200" dirty="0"/>
                    </a:p>
                  </a:txBody>
                  <a:tcPr/>
                </a:tc>
                <a:tc>
                  <a:txBody>
                    <a:bodyPr/>
                    <a:lstStyle/>
                    <a:p>
                      <a:r>
                        <a:rPr lang="zh-CN" altLang="en-US" sz="1200" dirty="0"/>
                        <a:t>只能缓解症状，无法缓解疾病发展</a:t>
                      </a:r>
                      <a:endParaRPr lang="en-US" sz="1200" dirty="0"/>
                    </a:p>
                  </a:txBody>
                  <a:tcPr/>
                </a:tc>
                <a:extLst>
                  <a:ext uri="{0D108BD9-81ED-4DB2-BD59-A6C34878D82A}">
                    <a16:rowId xmlns:a16="http://schemas.microsoft.com/office/drawing/2014/main" val="980865225"/>
                  </a:ext>
                </a:extLst>
              </a:tr>
            </a:tbl>
          </a:graphicData>
        </a:graphic>
      </p:graphicFrame>
    </p:spTree>
    <p:extLst>
      <p:ext uri="{BB962C8B-B14F-4D97-AF65-F5344CB8AC3E}">
        <p14:creationId xmlns:p14="http://schemas.microsoft.com/office/powerpoint/2010/main" val="162842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79EA79-1DFD-4B3C-B816-01C847AD2A8D}"/>
              </a:ext>
            </a:extLst>
          </p:cNvPr>
          <p:cNvSpPr>
            <a:spLocks noGrp="1"/>
          </p:cNvSpPr>
          <p:nvPr>
            <p:ph type="body" sz="quarter" idx="11"/>
          </p:nvPr>
        </p:nvSpPr>
        <p:spPr/>
        <p:txBody>
          <a:bodyPr/>
          <a:lstStyle/>
          <a:p>
            <a:endParaRPr lang="en-US"/>
          </a:p>
        </p:txBody>
      </p:sp>
      <p:sp>
        <p:nvSpPr>
          <p:cNvPr id="7" name="Title 6">
            <a:extLst>
              <a:ext uri="{FF2B5EF4-FFF2-40B4-BE49-F238E27FC236}">
                <a16:creationId xmlns:a16="http://schemas.microsoft.com/office/drawing/2014/main" id="{1376444C-4CC1-467A-AA5A-629CD8422DCC}"/>
              </a:ext>
            </a:extLst>
          </p:cNvPr>
          <p:cNvSpPr>
            <a:spLocks noGrp="1"/>
          </p:cNvSpPr>
          <p:nvPr>
            <p:ph type="title"/>
          </p:nvPr>
        </p:nvSpPr>
        <p:spPr/>
        <p:txBody>
          <a:bodyPr/>
          <a:lstStyle/>
          <a:p>
            <a:r>
              <a:rPr lang="zh-CN" altLang="en-US" dirty="0"/>
              <a:t>神经系统疾病市场：持续增长</a:t>
            </a:r>
            <a:endParaRPr lang="en-US" dirty="0"/>
          </a:p>
        </p:txBody>
      </p:sp>
      <p:sp>
        <p:nvSpPr>
          <p:cNvPr id="8" name="Text Placeholder 1">
            <a:extLst>
              <a:ext uri="{FF2B5EF4-FFF2-40B4-BE49-F238E27FC236}">
                <a16:creationId xmlns:a16="http://schemas.microsoft.com/office/drawing/2014/main" id="{07FF5DB7-6032-4A15-9537-AA56ACC71E28}"/>
              </a:ext>
            </a:extLst>
          </p:cNvPr>
          <p:cNvSpPr txBox="1">
            <a:spLocks/>
          </p:cNvSpPr>
          <p:nvPr/>
        </p:nvSpPr>
        <p:spPr bwMode="gray">
          <a:xfrm>
            <a:off x="187285" y="1351179"/>
            <a:ext cx="4681273" cy="2340453"/>
          </a:xfrm>
          <a:prstGeom prst="rect">
            <a:avLst/>
          </a:prstGeom>
        </p:spPr>
        <p:txBody>
          <a:bodyPr lIns="36000" tIns="36000" rIns="36000" bIns="36000"/>
          <a:lstStyle>
            <a:lvl1pPr marL="211528" indent="-184013" algn="l" defTabSz="990570" rtl="0" eaLnBrk="1" latinLnBrk="0" hangingPunct="1">
              <a:lnSpc>
                <a:spcPct val="100000"/>
              </a:lnSpc>
              <a:spcBef>
                <a:spcPts val="650"/>
              </a:spcBef>
              <a:buClr>
                <a:srgbClr val="AA8535"/>
              </a:buClr>
              <a:buSzPct val="100000"/>
              <a:buFont typeface="Wingdings" panose="05000000000000000000" pitchFamily="2" charset="2"/>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1pPr>
            <a:lvl2pPr marL="385221" indent="-165095"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2pPr>
            <a:lvl3pPr marL="550316" indent="-137579" algn="l" defTabSz="990570" rtl="0" eaLnBrk="1" latinLnBrk="0" hangingPunct="1">
              <a:lnSpc>
                <a:spcPct val="100000"/>
              </a:lnSpc>
              <a:spcBef>
                <a:spcPts val="650"/>
              </a:spcBef>
              <a:buClr>
                <a:srgbClr val="AA8535"/>
              </a:buClr>
              <a:buSzPct val="100000"/>
              <a:buFont typeface="Arial" panose="020B0604020202020204" pitchFamily="34" charset="0"/>
              <a:buChar char="•"/>
              <a:defRPr lang="en-US" sz="1400" b="0" kern="1200" noProof="0">
                <a:solidFill>
                  <a:schemeClr val="tx1"/>
                </a:solidFill>
                <a:latin typeface="Calibri" panose="020F0502020204030204" pitchFamily="34" charset="0"/>
                <a:ea typeface="楷体" panose="02010609060101010101" pitchFamily="49" charset="-122"/>
                <a:cs typeface="Calibri" panose="020F0502020204030204" pitchFamily="34" charset="0"/>
              </a:defRPr>
            </a:lvl3pPr>
            <a:lvl4pPr marL="734329" indent="-175413" algn="l" defTabSz="990570" rtl="0" eaLnBrk="1" latinLnBrk="0" hangingPunct="1">
              <a:lnSpc>
                <a:spcPct val="100000"/>
              </a:lnSpc>
              <a:spcBef>
                <a:spcPts val="650"/>
              </a:spcBef>
              <a:buClr>
                <a:srgbClr val="AA8535"/>
              </a:buClr>
              <a:buSzPct val="60000"/>
              <a:buFont typeface="Arial" panose="020B0604020202020204" pitchFamily="34" charset="0"/>
              <a:buChar char="►"/>
              <a:tabLst>
                <a:tab pos="779042" algn="l"/>
              </a:tabLst>
              <a:defRPr lang="en-US" sz="1400" b="0" kern="1200" baseline="0" noProof="0">
                <a:solidFill>
                  <a:schemeClr val="tx1"/>
                </a:solidFill>
                <a:latin typeface="Calibri" panose="020F0502020204030204" pitchFamily="34" charset="0"/>
                <a:ea typeface="楷体" panose="02010609060101010101" pitchFamily="49" charset="-122"/>
                <a:cs typeface="Calibri" panose="020F0502020204030204"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sz="1600" b="1" dirty="0"/>
              <a:t>消费者基数增大：</a:t>
            </a:r>
            <a:r>
              <a:rPr lang="zh-CN" altLang="en-US" sz="1600" dirty="0"/>
              <a:t>人口老龄化带来患病人口增加（尤其是老年痴呆症、帕金森病等）。</a:t>
            </a:r>
          </a:p>
          <a:p>
            <a:r>
              <a:rPr lang="zh-CN" altLang="en-US" sz="1600" b="1" dirty="0"/>
              <a:t>药品渗透率提高：</a:t>
            </a:r>
            <a:r>
              <a:rPr lang="zh-CN" altLang="en-US" sz="1600" dirty="0"/>
              <a:t>随着消费者医疗意识提高、以及各地医疗保障的完善，更多病人开始</a:t>
            </a:r>
            <a:r>
              <a:rPr lang="en-US" altLang="zh-CN" sz="1600" dirty="0"/>
              <a:t>CNS</a:t>
            </a:r>
            <a:r>
              <a:rPr lang="zh-CN" altLang="en-US" sz="1600" dirty="0"/>
              <a:t>疾病的治疗。</a:t>
            </a:r>
          </a:p>
          <a:p>
            <a:r>
              <a:rPr lang="en-US" altLang="zh-CN" sz="1600" dirty="0"/>
              <a:t>FDA</a:t>
            </a:r>
            <a:r>
              <a:rPr lang="zh-CN" altLang="en-US" sz="1600" dirty="0"/>
              <a:t>意识到该领域长期存在研发和市场需求不对等的问题，出台</a:t>
            </a:r>
            <a:r>
              <a:rPr lang="zh-CN" altLang="en-US" sz="1600" b="1" dirty="0"/>
              <a:t>措施鼓励</a:t>
            </a:r>
            <a:r>
              <a:rPr lang="zh-CN" altLang="en-US" sz="1600" dirty="0"/>
              <a:t>该领域的研发。</a:t>
            </a:r>
          </a:p>
          <a:p>
            <a:r>
              <a:rPr lang="zh-CN" altLang="en-US" sz="1600" dirty="0"/>
              <a:t>未来在老年痴呆、帕金森领域很可能有</a:t>
            </a:r>
            <a:r>
              <a:rPr lang="zh-CN" altLang="en-US" sz="1600" b="1" dirty="0"/>
              <a:t>新的突破性药物出现</a:t>
            </a:r>
            <a:r>
              <a:rPr lang="zh-CN" altLang="en-US" sz="1600" dirty="0"/>
              <a:t>，带来新的市场增长契机。</a:t>
            </a:r>
          </a:p>
          <a:p>
            <a:endParaRPr lang="zh-CN" altLang="en-US" dirty="0"/>
          </a:p>
        </p:txBody>
      </p:sp>
      <p:sp>
        <p:nvSpPr>
          <p:cNvPr id="9" name="Text Placeholder 3">
            <a:extLst>
              <a:ext uri="{FF2B5EF4-FFF2-40B4-BE49-F238E27FC236}">
                <a16:creationId xmlns:a16="http://schemas.microsoft.com/office/drawing/2014/main" id="{E1161CDC-9C85-4BB3-AD99-646DBC5B634D}"/>
              </a:ext>
            </a:extLst>
          </p:cNvPr>
          <p:cNvSpPr txBox="1">
            <a:spLocks/>
          </p:cNvSpPr>
          <p:nvPr/>
        </p:nvSpPr>
        <p:spPr>
          <a:xfrm>
            <a:off x="5023203" y="1351180"/>
            <a:ext cx="4681273" cy="2445882"/>
          </a:xfrm>
          <a:prstGeom prst="rect">
            <a:avLst/>
          </a:prstGeom>
        </p:spPr>
        <p:txBody>
          <a:bodyPr/>
          <a:lstStyle>
            <a:lvl1pPr marL="0" indent="0" algn="l" defTabSz="990570" rtl="0" eaLnBrk="1" latinLnBrk="0" hangingPunct="1">
              <a:lnSpc>
                <a:spcPct val="100000"/>
              </a:lnSpc>
              <a:spcBef>
                <a:spcPts val="1300"/>
              </a:spcBef>
              <a:buFont typeface="Arial" pitchFamily="34" charset="0"/>
              <a:buNone/>
              <a:defRPr lang="en-US" sz="1083" b="1" kern="1200" noProof="0" dirty="0" smtClean="0">
                <a:solidFill>
                  <a:srgbClr val="00338D"/>
                </a:solidFill>
                <a:latin typeface="Arial"/>
                <a:ea typeface="+mn-ea"/>
                <a:cs typeface="Arial"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pPr marL="171450" indent="-171450">
              <a:buFont typeface="Arial" panose="020B0604020202020204" pitchFamily="34" charset="0"/>
              <a:buChar char="•"/>
            </a:pPr>
            <a:r>
              <a:rPr lang="zh-CN" altLang="en-US" b="0" dirty="0">
                <a:solidFill>
                  <a:schemeClr val="tx1"/>
                </a:solidFill>
              </a:rPr>
              <a:t>感染，如脑膜炎，脑炎，脊髓灰质炎和硬膜外脓肿</a:t>
            </a:r>
          </a:p>
          <a:p>
            <a:pPr marL="171450" indent="-171450">
              <a:buFont typeface="Arial" panose="020B0604020202020204" pitchFamily="34" charset="0"/>
              <a:buChar char="•"/>
            </a:pPr>
            <a:r>
              <a:rPr lang="zh-CN" altLang="en-US" b="0" dirty="0">
                <a:solidFill>
                  <a:schemeClr val="tx1"/>
                </a:solidFill>
              </a:rPr>
              <a:t>血管疾病，如</a:t>
            </a:r>
            <a:r>
              <a:rPr lang="zh-CN" altLang="en-US" dirty="0">
                <a:solidFill>
                  <a:schemeClr val="tx1"/>
                </a:solidFill>
              </a:rPr>
              <a:t>中风，</a:t>
            </a:r>
            <a:r>
              <a:rPr lang="zh-CN" altLang="en-US" b="0" dirty="0">
                <a:solidFill>
                  <a:schemeClr val="tx1"/>
                </a:solidFill>
              </a:rPr>
              <a:t>短暂性脑缺血发作（</a:t>
            </a:r>
            <a:r>
              <a:rPr lang="en-US" altLang="zh-CN" b="0" dirty="0">
                <a:solidFill>
                  <a:schemeClr val="tx1"/>
                </a:solidFill>
              </a:rPr>
              <a:t>TIA</a:t>
            </a:r>
            <a:r>
              <a:rPr lang="zh-CN" altLang="en-US" b="0" dirty="0">
                <a:solidFill>
                  <a:schemeClr val="tx1"/>
                </a:solidFill>
              </a:rPr>
              <a:t>），蛛网膜下腔出血，硬膜下出血和血肿，以及硬膜外出血</a:t>
            </a:r>
          </a:p>
          <a:p>
            <a:pPr marL="171450" indent="-171450">
              <a:buFont typeface="Arial" panose="020B0604020202020204" pitchFamily="34" charset="0"/>
              <a:buChar char="•"/>
            </a:pPr>
            <a:r>
              <a:rPr lang="zh-CN" altLang="en-US" b="0" dirty="0">
                <a:solidFill>
                  <a:schemeClr val="tx1"/>
                </a:solidFill>
              </a:rPr>
              <a:t>结构性疾病，如脑或脊髓损伤，贝尔麻痹，颈椎病，腕管综合征，脑或脊髓肿瘤，周围神经病和格林 </a:t>
            </a:r>
            <a:r>
              <a:rPr lang="en-US" altLang="zh-CN" b="0" dirty="0">
                <a:solidFill>
                  <a:schemeClr val="tx1"/>
                </a:solidFill>
              </a:rPr>
              <a:t>- </a:t>
            </a:r>
            <a:r>
              <a:rPr lang="zh-CN" altLang="en-US" b="0" dirty="0">
                <a:solidFill>
                  <a:schemeClr val="tx1"/>
                </a:solidFill>
              </a:rPr>
              <a:t>巴利综合征</a:t>
            </a:r>
          </a:p>
          <a:p>
            <a:pPr marL="171450" indent="-171450">
              <a:buFont typeface="Arial" panose="020B0604020202020204" pitchFamily="34" charset="0"/>
              <a:buChar char="•"/>
            </a:pPr>
            <a:r>
              <a:rPr lang="zh-CN" altLang="en-US" b="0" dirty="0">
                <a:solidFill>
                  <a:schemeClr val="tx1"/>
                </a:solidFill>
              </a:rPr>
              <a:t>功能障碍，如头痛，癫痫，失眠，神经痛，焦虑，抑郁症</a:t>
            </a:r>
          </a:p>
          <a:p>
            <a:pPr marL="171450" indent="-171450">
              <a:buFont typeface="Arial" panose="020B0604020202020204" pitchFamily="34" charset="0"/>
              <a:buChar char="•"/>
            </a:pPr>
            <a:r>
              <a:rPr lang="zh-CN" altLang="en-US" dirty="0">
                <a:solidFill>
                  <a:schemeClr val="tx1"/>
                </a:solidFill>
              </a:rPr>
              <a:t>退化症，</a:t>
            </a:r>
            <a:r>
              <a:rPr lang="zh-CN" altLang="en-US" b="0" dirty="0">
                <a:solidFill>
                  <a:schemeClr val="tx1"/>
                </a:solidFill>
              </a:rPr>
              <a:t>如帕金森病，多发性硬化症，肌萎缩侧索硬化症（</a:t>
            </a:r>
            <a:r>
              <a:rPr lang="en-US" altLang="zh-CN" b="0" dirty="0">
                <a:solidFill>
                  <a:schemeClr val="tx1"/>
                </a:solidFill>
              </a:rPr>
              <a:t>ALS</a:t>
            </a:r>
            <a:r>
              <a:rPr lang="zh-CN" altLang="en-US" b="0" dirty="0">
                <a:solidFill>
                  <a:schemeClr val="tx1"/>
                </a:solidFill>
              </a:rPr>
              <a:t>），亨廷顿舞蹈病和阿尔茨海默病</a:t>
            </a:r>
          </a:p>
          <a:p>
            <a:pPr marL="171450" indent="-171450">
              <a:buFont typeface="Arial" panose="020B0604020202020204" pitchFamily="34" charset="0"/>
              <a:buChar char="•"/>
            </a:pPr>
            <a:r>
              <a:rPr lang="zh-CN" altLang="en-US" b="0" dirty="0">
                <a:solidFill>
                  <a:schemeClr val="tx1"/>
                </a:solidFill>
              </a:rPr>
              <a:t>肿瘤，如脑部肿瘤、脑癌等</a:t>
            </a:r>
          </a:p>
          <a:p>
            <a:endParaRPr lang="zh-CN" altLang="en-US" dirty="0"/>
          </a:p>
        </p:txBody>
      </p:sp>
      <p:sp>
        <p:nvSpPr>
          <p:cNvPr id="10" name="Text Placeholder 4">
            <a:extLst>
              <a:ext uri="{FF2B5EF4-FFF2-40B4-BE49-F238E27FC236}">
                <a16:creationId xmlns:a16="http://schemas.microsoft.com/office/drawing/2014/main" id="{EBFFA660-4DD6-4EB6-975F-C54794E3F349}"/>
              </a:ext>
            </a:extLst>
          </p:cNvPr>
          <p:cNvSpPr txBox="1">
            <a:spLocks/>
          </p:cNvSpPr>
          <p:nvPr/>
        </p:nvSpPr>
        <p:spPr>
          <a:xfrm>
            <a:off x="192972" y="1052736"/>
            <a:ext cx="4680000"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0"/>
              </a:spcBef>
              <a:buFont typeface="Arial" pitchFamily="34" charset="0"/>
              <a:buNone/>
              <a:defRPr lang="en-US" sz="1400" b="1" kern="1200" noProof="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a:t>决定行业成长的主要因素：</a:t>
            </a:r>
            <a:endParaRPr lang="zh-CN" altLang="en-US" dirty="0"/>
          </a:p>
        </p:txBody>
      </p:sp>
      <p:sp>
        <p:nvSpPr>
          <p:cNvPr id="11" name="Text Placeholder 5">
            <a:extLst>
              <a:ext uri="{FF2B5EF4-FFF2-40B4-BE49-F238E27FC236}">
                <a16:creationId xmlns:a16="http://schemas.microsoft.com/office/drawing/2014/main" id="{F295BA1B-2858-4F17-8A77-0FCE1EF23FF1}"/>
              </a:ext>
            </a:extLst>
          </p:cNvPr>
          <p:cNvSpPr txBox="1">
            <a:spLocks/>
          </p:cNvSpPr>
          <p:nvPr/>
        </p:nvSpPr>
        <p:spPr>
          <a:xfrm>
            <a:off x="5023203" y="1052736"/>
            <a:ext cx="4681273" cy="287685"/>
          </a:xfrm>
          <a:prstGeom prst="rect">
            <a:avLst/>
          </a:prstGeom>
          <a:solidFill>
            <a:srgbClr val="AA8535"/>
          </a:solidFill>
          <a:ln w="19050">
            <a:noFill/>
          </a:ln>
        </p:spPr>
        <p:txBody>
          <a:bodyPr lIns="180000" anchor="ctr"/>
          <a:lstStyle>
            <a:lvl1pPr marL="0" indent="0" algn="l" defTabSz="990570" rtl="0" eaLnBrk="1" latinLnBrk="0" hangingPunct="1">
              <a:lnSpc>
                <a:spcPct val="100000"/>
              </a:lnSpc>
              <a:spcBef>
                <a:spcPts val="1300"/>
              </a:spcBef>
              <a:buFont typeface="Arial" pitchFamily="34" charset="0"/>
              <a:buNone/>
              <a:defRPr lang="en-US" sz="1400" b="1" kern="1200" noProof="0" dirty="0">
                <a:solidFill>
                  <a:schemeClr val="bg1"/>
                </a:solidFill>
                <a:latin typeface="Calibri" panose="020F0502020204030204" pitchFamily="34" charset="0"/>
                <a:ea typeface="楷体" panose="02010609060101010101" pitchFamily="49" charset="-122"/>
                <a:cs typeface="Calibri" panose="020F0502020204030204" pitchFamily="34" charset="0"/>
              </a:defRPr>
            </a:lvl1pPr>
            <a:lvl2pPr marL="0" indent="0" algn="l" defTabSz="990570" rtl="0" eaLnBrk="1" latinLnBrk="0" hangingPunct="1">
              <a:lnSpc>
                <a:spcPct val="100000"/>
              </a:lnSpc>
              <a:spcBef>
                <a:spcPts val="1300"/>
              </a:spcBef>
              <a:buFont typeface="Arial" pitchFamily="34" charset="0"/>
              <a:buNone/>
              <a:defRPr lang="en-US" sz="1083" b="0" kern="1200" noProof="0" dirty="0" smtClean="0">
                <a:solidFill>
                  <a:schemeClr val="tx1"/>
                </a:solidFill>
                <a:latin typeface="Arial"/>
                <a:ea typeface="+mn-ea"/>
                <a:cs typeface="Arial" pitchFamily="34" charset="0"/>
              </a:defRPr>
            </a:lvl2pPr>
            <a:lvl3pPr marL="295795" indent="-295795" algn="l" defTabSz="990570" rtl="0" eaLnBrk="1" latinLnBrk="0" hangingPunct="1">
              <a:lnSpc>
                <a:spcPct val="100000"/>
              </a:lnSpc>
              <a:spcBef>
                <a:spcPts val="1300"/>
              </a:spcBef>
              <a:buClr>
                <a:srgbClr val="97989A"/>
              </a:buClr>
              <a:buFont typeface="Arial" pitchFamily="34" charset="0"/>
              <a:buChar char="■"/>
              <a:defRPr lang="en-US" sz="1083" b="0" kern="1200" noProof="0" dirty="0" smtClean="0">
                <a:solidFill>
                  <a:schemeClr val="tx1"/>
                </a:solidFill>
                <a:latin typeface="Arial"/>
                <a:ea typeface="+mn-ea"/>
                <a:cs typeface="Arial" pitchFamily="34" charset="0"/>
              </a:defRPr>
            </a:lvl3pPr>
            <a:lvl4pPr marL="581272" indent="-285477" algn="l" defTabSz="990570" rtl="0" eaLnBrk="1" latinLnBrk="0" hangingPunct="1">
              <a:lnSpc>
                <a:spcPct val="100000"/>
              </a:lnSpc>
              <a:spcBef>
                <a:spcPts val="1300"/>
              </a:spcBef>
              <a:buClr>
                <a:srgbClr val="97989A"/>
              </a:buClr>
              <a:buFont typeface="Arial" pitchFamily="34" charset="0"/>
              <a:buChar char="–"/>
              <a:tabLst/>
              <a:defRPr lang="en-US" sz="1083" b="0" kern="1200" noProof="0" dirty="0" smtClean="0">
                <a:solidFill>
                  <a:schemeClr val="tx1"/>
                </a:solidFill>
                <a:latin typeface="Arial"/>
                <a:ea typeface="+mn-ea"/>
                <a:cs typeface="Arial" pitchFamily="34" charset="0"/>
              </a:defRPr>
            </a:lvl4pPr>
            <a:lvl5pPr marL="877067" indent="-294076" algn="l" defTabSz="990570" rtl="0" eaLnBrk="1" latinLnBrk="0" hangingPunct="1">
              <a:lnSpc>
                <a:spcPct val="100000"/>
              </a:lnSpc>
              <a:spcBef>
                <a:spcPts val="1300"/>
              </a:spcBef>
              <a:buClr>
                <a:srgbClr val="97989A"/>
              </a:buClr>
              <a:buFont typeface="Arial" pitchFamily="34" charset="0"/>
              <a:buChar char="■"/>
              <a:tabLst/>
              <a:defRPr lang="en-GB" sz="1083" b="0" kern="1200" baseline="0" noProof="0" dirty="0" smtClean="0">
                <a:solidFill>
                  <a:schemeClr val="tx1"/>
                </a:solidFill>
                <a:latin typeface="Arial"/>
                <a:ea typeface="+mn-ea"/>
                <a:cs typeface="Arial" pitchFamily="34" charset="0"/>
              </a:defRPr>
            </a:lvl5pPr>
            <a:lvl6pPr marL="1172862" indent="-295795" algn="l" defTabSz="968213"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6pPr>
            <a:lvl7pPr marL="1456619" indent="-288916" algn="l" defTabSz="990570" rtl="0" eaLnBrk="1" latinLnBrk="0" hangingPunct="1">
              <a:lnSpc>
                <a:spcPct val="100000"/>
              </a:lnSpc>
              <a:spcBef>
                <a:spcPts val="1300"/>
              </a:spcBef>
              <a:buClr>
                <a:srgbClr val="97989A"/>
              </a:buClr>
              <a:buFont typeface="Arial" pitchFamily="34" charset="0"/>
              <a:buChar char="■"/>
              <a:defRPr lang="en-GB" sz="1733" kern="1200" baseline="0" dirty="0" smtClean="0">
                <a:solidFill>
                  <a:schemeClr val="tx1"/>
                </a:solidFill>
                <a:latin typeface="Arial"/>
                <a:ea typeface="+mn-ea"/>
                <a:cs typeface="Arial" pitchFamily="34" charset="0"/>
              </a:defRPr>
            </a:lvl7pPr>
            <a:lvl8pPr marL="1754134" indent="-297515"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mn-cs"/>
              </a:defRPr>
            </a:lvl8pPr>
            <a:lvl9pPr marL="2032731" indent="-278598" algn="l" defTabSz="990570" rtl="0" eaLnBrk="1" latinLnBrk="0" hangingPunct="1">
              <a:lnSpc>
                <a:spcPct val="100000"/>
              </a:lnSpc>
              <a:spcBef>
                <a:spcPts val="1300"/>
              </a:spcBef>
              <a:buClr>
                <a:srgbClr val="97989A"/>
              </a:buClr>
              <a:buFont typeface="Arial" pitchFamily="34" charset="0"/>
              <a:buChar char="■"/>
              <a:defRPr lang="en-GB" sz="1733" kern="1200" dirty="0" smtClean="0">
                <a:solidFill>
                  <a:schemeClr val="tx1"/>
                </a:solidFill>
                <a:latin typeface="Arial"/>
                <a:ea typeface="+mn-ea"/>
                <a:cs typeface="Arial" pitchFamily="34" charset="0"/>
              </a:defRPr>
            </a:lvl9pPr>
          </a:lstStyle>
          <a:p>
            <a:r>
              <a:rPr lang="zh-CN" altLang="en-US"/>
              <a:t>中枢神经系统（</a:t>
            </a:r>
            <a:r>
              <a:rPr lang="en-US" altLang="zh-CN"/>
              <a:t>CNS</a:t>
            </a:r>
            <a:r>
              <a:rPr lang="zh-CN" altLang="en-US"/>
              <a:t>）疾病分类</a:t>
            </a:r>
          </a:p>
        </p:txBody>
      </p:sp>
    </p:spTree>
    <p:extLst>
      <p:ext uri="{BB962C8B-B14F-4D97-AF65-F5344CB8AC3E}">
        <p14:creationId xmlns:p14="http://schemas.microsoft.com/office/powerpoint/2010/main" val="15019186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4.41"/>
  <p:tag name="TYPE" val="Screen"/>
  <p:tag name="KEYWORD" val="SCREEN"/>
  <p:tag name="TEMPLATEVERSION" val="17/03/2015 13:28:13"/>
  <p:tag name="_CIQLASTID" val="5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mPNz1VSzUGIW7GBg91od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sbygYB6m0mGwTEfIaMY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556_Uj.RUSrPXkaCxxh8w"/>
</p:tagLst>
</file>

<file path=ppt/theme/theme1.xml><?xml version="1.0" encoding="utf-8"?>
<a:theme xmlns:a="http://schemas.openxmlformats.org/drawingml/2006/main" name="CREATE SCREEN">
  <a:themeElements>
    <a:clrScheme name="Loyal Valley">
      <a:dk1>
        <a:srgbClr val="000000"/>
      </a:dk1>
      <a:lt1>
        <a:srgbClr val="FFFFFF"/>
      </a:lt1>
      <a:dk2>
        <a:srgbClr val="AA8535"/>
      </a:dk2>
      <a:lt2>
        <a:srgbClr val="355AAA"/>
      </a:lt2>
      <a:accent1>
        <a:srgbClr val="4F4D4C"/>
      </a:accent1>
      <a:accent2>
        <a:srgbClr val="A79E70"/>
      </a:accent2>
      <a:accent3>
        <a:srgbClr val="7AB800"/>
      </a:accent3>
      <a:accent4>
        <a:srgbClr val="00338D"/>
      </a:accent4>
      <a:accent5>
        <a:srgbClr val="C84E00"/>
      </a:accent5>
      <a:accent6>
        <a:srgbClr val="EBB700"/>
      </a:accent6>
      <a:hlink>
        <a:srgbClr val="007C92"/>
      </a:hlink>
      <a:folHlink>
        <a:srgbClr val="8E258D"/>
      </a:folHlink>
    </a:clrScheme>
    <a:fontScheme name="KPMG Theme">
      <a:majorFont>
        <a:latin typeface="Arial"/>
        <a:ea typeface=""/>
        <a:cs typeface=""/>
      </a:majorFont>
      <a:minorFont>
        <a:latin typeface="Arial"/>
        <a:ea typeface=""/>
        <a:cs typeface=""/>
      </a:minorFont>
    </a:fontScheme>
    <a:fmtScheme name="KPMG Theme">
      <a:fillStyleLst>
        <a:solidFill>
          <a:schemeClr val="phClr"/>
        </a:solidFill>
        <a:solidFill>
          <a:schemeClr val="phClr">
            <a:tint val="0"/>
          </a:schemeClr>
        </a:solidFill>
        <a:solidFill>
          <a:schemeClr val="phClr"/>
        </a:solidFill>
      </a:fillStyleLst>
      <a:lnStyleLst>
        <a:ln w="6350" cap="rnd" cmpd="sng" algn="ctr">
          <a:solidFill>
            <a:schemeClr val="phClr"/>
          </a:solidFill>
          <a:prstDash val="solid"/>
        </a:ln>
        <a:ln w="12700" cap="rnd" cmpd="sng" algn="ctr">
          <a:solidFill>
            <a:schemeClr val="phClr"/>
          </a:solidFill>
          <a:prstDash val="solid"/>
        </a:ln>
        <a:ln w="1905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tx2"/>
        </a:solidFill>
        <a:ln>
          <a:noFill/>
        </a:ln>
      </a:spPr>
      <a:bodyPr lIns="54000" tIns="54000" rIns="54000" bIns="5400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000" tIns="54000" rIns="54000" bIns="54000" rtlCol="0">
        <a:noAutofit/>
      </a:bodyPr>
      <a:lstStyle>
        <a:defPPr>
          <a:defRPr sz="900" dirty="0" smtClean="0">
            <a:latin typeface="Arial" pitchFamily="34" charset="0"/>
            <a:cs typeface="Arial" pitchFamily="34" charset="0"/>
          </a:defRPr>
        </a:defPPr>
      </a:lstStyle>
    </a:txDef>
  </a:objectDefaults>
  <a:extraClrSchemeLst>
    <a:extraClrScheme>
      <a:clrScheme name="KPMG Colours">
        <a:dk1>
          <a:srgbClr val="000000"/>
        </a:dk1>
        <a:lt1>
          <a:srgbClr val="FFFFFF"/>
        </a:lt1>
        <a:dk2>
          <a:srgbClr val="007C92"/>
        </a:dk2>
        <a:lt2>
          <a:srgbClr val="747678"/>
        </a:lt2>
        <a:accent1>
          <a:srgbClr val="8E258D"/>
        </a:accent1>
        <a:accent2>
          <a:srgbClr val="A79E70"/>
        </a:accent2>
        <a:accent3>
          <a:srgbClr val="7AB800"/>
        </a:accent3>
        <a:accent4>
          <a:srgbClr val="00338D"/>
        </a:accent4>
        <a:accent5>
          <a:srgbClr val="C84E00"/>
        </a:accent5>
        <a:accent6>
          <a:srgbClr val="EBB700"/>
        </a:accent6>
        <a:hlink>
          <a:srgbClr val="007C92"/>
        </a:hlink>
        <a:folHlink>
          <a:srgbClr val="8E258D"/>
        </a:folHlink>
      </a:clrScheme>
    </a:extraClrScheme>
  </a:extraClrSchemeLst>
  <a:custClrLst>
    <a:custClr name="Turquoise 100%">
      <a:srgbClr val="007C92"/>
    </a:custClr>
    <a:custClr name="Deep Purple 100%">
      <a:srgbClr val="8E258D"/>
    </a:custClr>
    <a:custClr name="Tan 100%">
      <a:srgbClr val="A79E70"/>
    </a:custClr>
    <a:custClr name="Bright Green 100%">
      <a:srgbClr val="7AB800"/>
    </a:custClr>
    <a:custClr name="Deep Blue 100%">
      <a:srgbClr val="00338D"/>
    </a:custClr>
    <a:custClr name="Orange 100%">
      <a:srgbClr val="C84E00"/>
    </a:custClr>
    <a:custClr name="Bright Yellow 100%">
      <a:srgbClr val="EBB700"/>
    </a:custClr>
    <a:custClr name="Powder Blue 100%">
      <a:srgbClr val="98C6EA"/>
    </a:custClr>
    <a:custClr name="Gray 100%">
      <a:srgbClr val="747678"/>
    </a:custClr>
    <a:custClr name="Red 100%">
      <a:srgbClr val="9E3039"/>
    </a:custClr>
    <a:custClr name="Turquoise 75%">
      <a:srgbClr val="409DAD"/>
    </a:custClr>
    <a:custClr name="Deep Purple 75%">
      <a:srgbClr val="AA5CAA"/>
    </a:custClr>
    <a:custClr name="Tan 75%">
      <a:srgbClr val="BDB694"/>
    </a:custClr>
    <a:custClr name="Bright Green 75%">
      <a:srgbClr val="9BCA40"/>
    </a:custClr>
    <a:custClr name="Deep Blue 75%">
      <a:srgbClr val="4066AA"/>
    </a:custClr>
    <a:custClr name="Orange 75%">
      <a:srgbClr val="D67A40"/>
    </a:custClr>
    <a:custClr name="Bright Yellow 75%">
      <a:srgbClr val="F0C940"/>
    </a:custClr>
    <a:custClr name="Powder Blue 75%">
      <a:srgbClr val="B2D4EF"/>
    </a:custClr>
    <a:custClr name="Gray 75%">
      <a:srgbClr val="97989A"/>
    </a:custClr>
    <a:custClr name="Red 75%">
      <a:srgbClr val="B6646B"/>
    </a:custClr>
    <a:custClr name="Turquoise 50%">
      <a:srgbClr val="80BEC9"/>
    </a:custClr>
    <a:custClr name="Deep Purple 50%">
      <a:srgbClr val="C792C6"/>
    </a:custClr>
    <a:custClr name="Tan 50%">
      <a:srgbClr val="D3CFB8"/>
    </a:custClr>
    <a:custClr name="Bright Green 50%">
      <a:srgbClr val="BDDC80"/>
    </a:custClr>
    <a:custClr name="Deep Blue 50%">
      <a:srgbClr val="8099C6"/>
    </a:custClr>
    <a:custClr name="Orange 50%">
      <a:srgbClr val="E3A780"/>
    </a:custClr>
    <a:custClr name="Bright Yellow 50%">
      <a:srgbClr val="F5DB7E"/>
    </a:custClr>
    <a:custClr name="Powder Blue 50%">
      <a:srgbClr val="CCE3F4"/>
    </a:custClr>
    <a:custClr name="Gray 50%">
      <a:srgbClr val="BABBBC"/>
    </a:custClr>
    <a:custClr name="Red 50%">
      <a:srgbClr val="CF989C"/>
    </a:custClr>
    <a:custClr name="Turquoise 25%">
      <a:srgbClr val="BFDEE4"/>
    </a:custClr>
    <a:custClr name="Deep Purple 25%">
      <a:srgbClr val="E3C9E3"/>
    </a:custClr>
    <a:custClr name="Tan 25%">
      <a:srgbClr val="E9E7DB"/>
    </a:custClr>
    <a:custClr name="Bright Green 25%">
      <a:srgbClr val="DEEDBF"/>
    </a:custClr>
    <a:custClr name="Deep Blue 25%">
      <a:srgbClr val="BFCCE3"/>
    </a:custClr>
    <a:custClr name="Orange 25%">
      <a:srgbClr val="F1D3BF"/>
    </a:custClr>
    <a:custClr name="Bright Yellow 25%">
      <a:srgbClr val="FAEDBF"/>
    </a:custClr>
    <a:custClr name="Powder Blue 25%">
      <a:srgbClr val="E5F1FA"/>
    </a:custClr>
    <a:custClr name="Gray 25%">
      <a:srgbClr val="DCDDDD"/>
    </a:custClr>
    <a:custClr name="Red 25%">
      <a:srgbClr val="E7CBCE"/>
    </a:custClr>
    <a:custClr name="Turquoise 10%">
      <a:srgbClr val="E5F2F4"/>
    </a:custClr>
    <a:custClr name="Deep Purple 10%">
      <a:srgbClr val="F3E9F3"/>
    </a:custClr>
    <a:custClr name="Tan 10%">
      <a:srgbClr val="F6F5F0"/>
    </a:custClr>
    <a:custClr name="Bright Green 10%">
      <a:srgbClr val="F1F8E5"/>
    </a:custClr>
    <a:custClr name="Deep Blue 10%">
      <a:srgbClr val="E5EAF3"/>
    </a:custClr>
    <a:custClr name="Orange 10%">
      <a:srgbClr val="F9EDE5"/>
    </a:custClr>
    <a:custClr name="Bright Yellow 10%">
      <a:srgbClr val="FDF8E5"/>
    </a:custClr>
    <a:custClr name="Powder Blue 10%">
      <a:srgbClr val="F4F9FD"/>
    </a:custClr>
    <a:custClr name="Gray 10%">
      <a:srgbClr val="F1F1F1"/>
    </a:custClr>
    <a:custClr name="Red 10%">
      <a:srgbClr val="F5EAEB"/>
    </a:custClr>
  </a:custClrLst>
  <a:extLst>
    <a:ext uri="{05A4C25C-085E-4340-85A3-A5531E510DB2}">
      <thm15:themeFamily xmlns:thm15="http://schemas.microsoft.com/office/thememl/2012/main" name="KPMG Screen Standard Template.potx" id="{01D90874-EBC2-4525-AE17-2396257D4F40}" vid="{63830C18-B81B-4E69-82B0-4B1B6A340F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32948</TotalTime>
  <Words>12096</Words>
  <Application>Microsoft Office PowerPoint</Application>
  <PresentationFormat>A4 Paper (210x297 mm)</PresentationFormat>
  <Paragraphs>2730</Paragraphs>
  <Slides>57</Slides>
  <Notes>34</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DengXian</vt:lpstr>
      <vt:lpstr>Roboto Condensed</vt:lpstr>
      <vt:lpstr>华文楷体</vt:lpstr>
      <vt:lpstr>Arial</vt:lpstr>
      <vt:lpstr>Calibri</vt:lpstr>
      <vt:lpstr>Wingdings</vt:lpstr>
      <vt:lpstr>CREATE SCREEN</vt:lpstr>
      <vt:lpstr>think-cell Slide</vt:lpstr>
      <vt:lpstr>Biogen Nasdaq: BIIB</vt:lpstr>
      <vt:lpstr>目录 Table of contents</vt:lpstr>
      <vt:lpstr>I. 投资概要 Executive summary</vt:lpstr>
      <vt:lpstr>行业分析</vt:lpstr>
      <vt:lpstr>PowerPoint Presentation</vt:lpstr>
      <vt:lpstr>二、行业分析 Industry analysis </vt:lpstr>
      <vt:lpstr>中枢神经系统疾病药物市场规模：大，病人数量持续增长</vt:lpstr>
      <vt:lpstr>市场特征：高风险，高收益</vt:lpstr>
      <vt:lpstr>神经系统疾病市场：持续增长</vt:lpstr>
      <vt:lpstr>美国2016年销量前20的神经类药物一览：市场单一，两种药物分割整个市场</vt:lpstr>
      <vt:lpstr>神经疾病领域通过FDA审批的药物总览</vt:lpstr>
      <vt:lpstr>神经疾病领域主要制药公司及其神经系统领域产品收入（根据FDA审批药量）</vt:lpstr>
      <vt:lpstr>神经疾病领域公司变动：部分大公司退出，新鲜血液的注入</vt:lpstr>
      <vt:lpstr>美国神经科学类公司融资情况：2015年达到巅峰，总体稳中有升</vt:lpstr>
      <vt:lpstr>政策分析：资助研究，打击药品定价</vt:lpstr>
      <vt:lpstr>二、行业分析 Industry analysis 多发性硬化症</vt:lpstr>
      <vt:lpstr>多发性硬化症multiple sclerosis (MS) 病理分析 </vt:lpstr>
      <vt:lpstr>MS临床治疗使用根据：药物选择多，Biogen药物并不具有特殊优势，容易被取代</vt:lpstr>
      <vt:lpstr>MS现有药物一览：靶向免疫细胞</vt:lpstr>
      <vt:lpstr>MS在售药物：市场成熟，竞争激烈</vt:lpstr>
      <vt:lpstr>MS在研新药：药效更好，有靶向不同通路的药物出现</vt:lpstr>
      <vt:lpstr>二、行业分析 Industry analysis 阿尔兹海默症</vt:lpstr>
      <vt:lpstr>阿尔兹海默症Alzheimer's Disease（AD）</vt:lpstr>
      <vt:lpstr>阿尔兹海默症：尝试，失败与再尝试</vt:lpstr>
      <vt:lpstr>阿尔兹海默症：尝试，失败与再尝试</vt:lpstr>
      <vt:lpstr>仍然专注于Aβ以及tau蛋白领域的公司：</vt:lpstr>
      <vt:lpstr>二、行业分析 Industry analysis 脊髓肌萎缩症</vt:lpstr>
      <vt:lpstr>脊髓肌萎缩症Spinal muscular atrophy（SMA）病理分析</vt:lpstr>
      <vt:lpstr>SMA市场竞品分析：ZOLGENSMA药效更好，但适应人群较小</vt:lpstr>
      <vt:lpstr>SMA市场分析：Spinraza 销量可保持稳定，海外市场增长迅速</vt:lpstr>
      <vt:lpstr>三、公司分析 Company analysis</vt:lpstr>
      <vt:lpstr>Biogen历史：世界上创立时间最早的生物科技公司之一</vt:lpstr>
      <vt:lpstr>Biogen将在神经疾病领域进一步探索</vt:lpstr>
      <vt:lpstr>公司产品及盈利情况：MS药品占比大，海外市场增长迅速</vt:lpstr>
      <vt:lpstr>Biogen公司渠道及生产情况：销售渠道和生产都大部分自己把控</vt:lpstr>
      <vt:lpstr>Pipline：神经系统疾病布局广，很多是收购license</vt:lpstr>
      <vt:lpstr>Biogen与其他公司在单药上的合作</vt:lpstr>
      <vt:lpstr>Biogen与其他公司的深度合作</vt:lpstr>
      <vt:lpstr>重要产品分成合约</vt:lpstr>
      <vt:lpstr>MS产品盈利分析：总体下降，Tecifidera海外市场仍有希望</vt:lpstr>
      <vt:lpstr>Biogen其他收入布局： Biosimilar ，总盈利较少，但仍在增长</vt:lpstr>
      <vt:lpstr>Biogen其他疾病布局：中风Stroke，很多病人没有合适使用的药物</vt:lpstr>
      <vt:lpstr>Biogen其他疾病布局：中风stroke：Biogen的药物研究仍有希望</vt:lpstr>
      <vt:lpstr>四、企业家及团队分析 Entrepreneur and Management Team</vt:lpstr>
      <vt:lpstr>企业家分析</vt:lpstr>
      <vt:lpstr>企业家分析</vt:lpstr>
      <vt:lpstr>股权分析</vt:lpstr>
      <vt:lpstr>五、财务分析 Financial Analysis</vt:lpstr>
      <vt:lpstr>相关公司分析</vt:lpstr>
      <vt:lpstr>关键统计</vt:lpstr>
      <vt:lpstr>负债表</vt:lpstr>
      <vt:lpstr>现金流量表</vt:lpstr>
      <vt:lpstr>六、风险 Risk</vt:lpstr>
      <vt:lpstr>风险分析</vt:lpstr>
      <vt:lpstr>附录1：MS药物反应机理</vt:lpstr>
      <vt:lpstr>附录2. 神经疾病领域主要制药公司（2016年TOP 5 CNS销售额）</vt:lpstr>
      <vt:lpstr>PowerPoint Presentation</vt:lpstr>
    </vt:vector>
  </TitlesOfParts>
  <Company>Loyal Valley Capital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LVC PPT Template</dc:title>
  <dc:creator>Zhu, Chuang</dc:creator>
  <cp:lastModifiedBy>梦 任</cp:lastModifiedBy>
  <cp:revision>591</cp:revision>
  <cp:lastPrinted>2019-01-24T12:31:15Z</cp:lastPrinted>
  <dcterms:created xsi:type="dcterms:W3CDTF">2015-09-18T14:20:22Z</dcterms:created>
  <dcterms:modified xsi:type="dcterms:W3CDTF">2020-07-01T23:31:39Z</dcterms:modified>
</cp:coreProperties>
</file>